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p15="http://schemas.microsoft.com/office/powerpoint/2012/main" xmlns:a="http://schemas.openxmlformats.org/drawingml/2006/main" xmlns:r="http://schemas.openxmlformats.org/officeDocument/2006/relationships" xmlns:p="http://schemas.openxmlformats.org/presentationml/2006/main" showSpecialPlsOnTitleSld="0" saveSubsetFonts="1">
  <p:sldMasterIdLst>
    <p:sldMasterId id="2147483905" r:id="rId4"/>
  </p:sldMasterIdLst>
  <p:notesMasterIdLst>
    <p:notesMasterId r:id="rId36"/>
  </p:notesMasterIdLst>
  <p:handoutMasterIdLst>
    <p:handoutMasterId r:id="rId37"/>
  </p:handoutMasterIdLst>
  <p:sldIdLst>
    <p:sldId id="256" r:id="rId5"/>
    <p:sldId id="296" r:id="rId6"/>
    <p:sldId id="281" r:id="rId7"/>
    <p:sldId id="260" r:id="rId8"/>
    <p:sldId id="282" r:id="rId9"/>
    <p:sldId id="283" r:id="rId10"/>
    <p:sldId id="273" r:id="rId11"/>
    <p:sldId id="279" r:id="rId12"/>
    <p:sldId id="290" r:id="rId13"/>
    <p:sldId id="280" r:id="rId14"/>
    <p:sldId id="292" r:id="rId15"/>
    <p:sldId id="261" r:id="rId16"/>
    <p:sldId id="259" r:id="rId17"/>
    <p:sldId id="266" r:id="rId18"/>
    <p:sldId id="278" r:id="rId19"/>
    <p:sldId id="294" r:id="rId20"/>
    <p:sldId id="284" r:id="rId21"/>
    <p:sldId id="277" r:id="rId22"/>
    <p:sldId id="272" r:id="rId23"/>
    <p:sldId id="286" r:id="rId24"/>
    <p:sldId id="267" r:id="rId25"/>
    <p:sldId id="293" r:id="rId26"/>
    <p:sldId id="268" r:id="rId27"/>
    <p:sldId id="276" r:id="rId28"/>
    <p:sldId id="285" r:id="rId29"/>
    <p:sldId id="291" r:id="rId30"/>
    <p:sldId id="295" r:id="rId31"/>
    <p:sldId id="288" r:id="rId32"/>
    <p:sldId id="275" r:id="rId33"/>
    <p:sldId id="263" r:id="rId34"/>
    <p:sldId id="271" r:id="rId35"/>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1}" name="Unknown" initials="" userId="Unknow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628" autoAdjust="0"/>
    <p:restoredTop sz="94660"/>
  </p:normalViewPr>
  <p:slideViewPr>
    <p:cSldViewPr snapToGrid="0">
      <p:cViewPr varScale="1">
        <p:scale>
          <a:sx n="104" d="100"/>
          <a:sy n="104" d="100"/>
        </p:scale>
        <p:origin x="1212" y="108"/>
      </p:cViewPr>
      <p:guideLst/>
    </p:cSldViewPr>
  </p:slideViewPr>
  <p:notesTextViewPr>
    <p:cViewPr>
      <p:scale>
        <a:sx n="1" d="1"/>
        <a:sy n="1" d="1"/>
      </p:scale>
      <p:origin x="0" y="0"/>
    </p:cViewPr>
  </p:notesTextViewPr>
  <p:notesViewPr>
    <p:cSldViewPr snapToGrid="0">
      <p:cViewPr varScale="1">
        <p:scale>
          <a:sx n="96" d="100"/>
          <a:sy n="96" d="100"/>
        </p:scale>
        <p:origin x="3558" y="90"/>
      </p:cViewPr>
      <p:guideLst/>
    </p:cSldViewPr>
  </p:notesViewPr>
  <p:gridSpacing cx="76200" cy="76200"/>
</p:viewPr>
</file>

<file path=ppt/_rels/presentation.xml.rels>&#65279;<?xml version="1.0" encoding="utf-8"?><Relationships xmlns="http://schemas.openxmlformats.org/package/2006/relationships"><Relationship Type="http://schemas.openxmlformats.org/officeDocument/2006/relationships/slide" Target="slides/slide9.xml" Id="rId13" /><Relationship Type="http://schemas.openxmlformats.org/officeDocument/2006/relationships/slide" Target="slides/slide14.xml" Id="rId18" /><Relationship Type="http://schemas.openxmlformats.org/officeDocument/2006/relationships/slide" Target="slides/slide22.xml" Id="rId26" /><Relationship Type="http://schemas.openxmlformats.org/officeDocument/2006/relationships/viewProps" Target="viewProps.xml" Id="rId39" /><Relationship Type="http://schemas.openxmlformats.org/officeDocument/2006/relationships/slide" Target="slides/slide17.xml" Id="rId21" /><Relationship Type="http://schemas.openxmlformats.org/officeDocument/2006/relationships/slide" Target="slides/slide30.xml" Id="rId34" /><Relationship Type="http://schemas.microsoft.com/office/2016/11/relationships/changesInfo" Target="changesInfos/changesInfo1.xml" Id="rId42" /><Relationship Type="http://schemas.openxmlformats.org/officeDocument/2006/relationships/slide" Target="slides/slide3.xml" Id="rId7" /><Relationship Type="http://schemas.openxmlformats.org/officeDocument/2006/relationships/slide" Target="slides/slide12.xml" Id="rId16" /><Relationship Type="http://schemas.openxmlformats.org/officeDocument/2006/relationships/slide" Target="slides/slide16.xml" Id="rId20" /><Relationship Type="http://schemas.openxmlformats.org/officeDocument/2006/relationships/slide" Target="slides/slide25.xml" Id="rId29" /><Relationship Type="http://schemas.openxmlformats.org/officeDocument/2006/relationships/tableStyles" Target="tableStyles.xml" Id="rId41" /><Relationship Type="http://schemas.openxmlformats.org/officeDocument/2006/relationships/slide" Target="slides/slide2.xml" Id="rId6" /><Relationship Type="http://schemas.openxmlformats.org/officeDocument/2006/relationships/slide" Target="slides/slide7.xml" Id="rId11" /><Relationship Type="http://schemas.openxmlformats.org/officeDocument/2006/relationships/slide" Target="slides/slide20.xml" Id="rId24" /><Relationship Type="http://schemas.openxmlformats.org/officeDocument/2006/relationships/slide" Target="slides/slide28.xml" Id="rId32" /><Relationship Type="http://schemas.openxmlformats.org/officeDocument/2006/relationships/handoutMaster" Target="handoutMasters/handoutMaster1.xml" Id="rId37" /><Relationship Type="http://schemas.openxmlformats.org/officeDocument/2006/relationships/theme" Target="theme/theme1.xml" Id="rId40" /><Relationship Type="http://schemas.openxmlformats.org/officeDocument/2006/relationships/slide" Target="slides/slide1.xml" Id="rId5" /><Relationship Type="http://schemas.openxmlformats.org/officeDocument/2006/relationships/slide" Target="slides/slide11.xml" Id="rId15" /><Relationship Type="http://schemas.openxmlformats.org/officeDocument/2006/relationships/slide" Target="slides/slide19.xml" Id="rId23" /><Relationship Type="http://schemas.openxmlformats.org/officeDocument/2006/relationships/slide" Target="slides/slide24.xml" Id="rId28" /><Relationship Type="http://schemas.openxmlformats.org/officeDocument/2006/relationships/notesMaster" Target="notesMasters/notesMaster1.xml" Id="rId36" /><Relationship Type="http://schemas.openxmlformats.org/officeDocument/2006/relationships/slide" Target="slides/slide6.xml" Id="rId10" /><Relationship Type="http://schemas.openxmlformats.org/officeDocument/2006/relationships/slide" Target="slides/slide15.xml" Id="rId19" /><Relationship Type="http://schemas.openxmlformats.org/officeDocument/2006/relationships/slide" Target="slides/slide27.xml" Id="rId31" /><Relationship Type="http://schemas.openxmlformats.org/officeDocument/2006/relationships/slideMaster" Target="slideMasters/slideMaster1.xml" Id="rId4" /><Relationship Type="http://schemas.openxmlformats.org/officeDocument/2006/relationships/slide" Target="slides/slide5.xml" Id="rId9" /><Relationship Type="http://schemas.openxmlformats.org/officeDocument/2006/relationships/slide" Target="slides/slide10.xml" Id="rId14" /><Relationship Type="http://schemas.openxmlformats.org/officeDocument/2006/relationships/slide" Target="slides/slide18.xml" Id="rId22" /><Relationship Type="http://schemas.openxmlformats.org/officeDocument/2006/relationships/slide" Target="slides/slide23.xml" Id="rId27" /><Relationship Type="http://schemas.openxmlformats.org/officeDocument/2006/relationships/slide" Target="slides/slide26.xml" Id="rId30" /><Relationship Type="http://schemas.openxmlformats.org/officeDocument/2006/relationships/slide" Target="slides/slide31.xml" Id="rId35" /><Relationship Type="http://schemas.microsoft.com/office/2018/10/relationships/authors" Target="authors.xml" Id="rId43" /><Relationship Type="http://schemas.openxmlformats.org/officeDocument/2006/relationships/slide" Target="slides/slide4.xml" Id="rId8" /><Relationship Type="http://schemas.openxmlformats.org/officeDocument/2006/relationships/slide" Target="slides/slide8.xml" Id="rId12" /><Relationship Type="http://schemas.openxmlformats.org/officeDocument/2006/relationships/slide" Target="slides/slide13.xml" Id="rId17" /><Relationship Type="http://schemas.openxmlformats.org/officeDocument/2006/relationships/slide" Target="slides/slide21.xml" Id="rId25" /><Relationship Type="http://schemas.openxmlformats.org/officeDocument/2006/relationships/slide" Target="slides/slide29.xml" Id="rId33" /><Relationship Type="http://schemas.openxmlformats.org/officeDocument/2006/relationships/presProps" Target="presProps.xml" Id="rId38" /></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nine D Mesina" userId="f883d89f-b7f8-4ec3-bce3-c4e2c163a0ba" providerId="ADAL" clId="{A5E2C9EF-41CE-4D08-8435-0F3AD6A39CEE}"/>
    <pc:docChg chg="modSld">
      <pc:chgData name="Janine D Mesina" userId="f883d89f-b7f8-4ec3-bce3-c4e2c163a0ba" providerId="ADAL" clId="{A5E2C9EF-41CE-4D08-8435-0F3AD6A39CEE}" dt="2024-10-29T16:51:18.390" v="8" actId="207"/>
      <pc:docMkLst>
        <pc:docMk/>
      </pc:docMkLst>
      <pc:sldChg chg="modSp mod">
        <pc:chgData name="Janine D Mesina" userId="f883d89f-b7f8-4ec3-bce3-c4e2c163a0ba" providerId="ADAL" clId="{A5E2C9EF-41CE-4D08-8435-0F3AD6A39CEE}" dt="2024-10-29T16:50:39.502" v="0" actId="207"/>
        <pc:sldMkLst>
          <pc:docMk/>
          <pc:sldMk cId="1891350137" sldId="266"/>
        </pc:sldMkLst>
        <pc:spChg chg="mod">
          <ac:chgData name="Janine D Mesina" userId="f883d89f-b7f8-4ec3-bce3-c4e2c163a0ba" providerId="ADAL" clId="{A5E2C9EF-41CE-4D08-8435-0F3AD6A39CEE}" dt="2024-10-29T16:50:39.502" v="0" actId="207"/>
          <ac:spMkLst>
            <pc:docMk/>
            <pc:sldMk cId="1891350137" sldId="266"/>
            <ac:spMk id="5" creationId="{05F7FA26-DE5B-573E-E521-CF481EA1FE66}"/>
          </ac:spMkLst>
        </pc:spChg>
      </pc:sldChg>
      <pc:sldChg chg="modSp mod">
        <pc:chgData name="Janine D Mesina" userId="f883d89f-b7f8-4ec3-bce3-c4e2c163a0ba" providerId="ADAL" clId="{A5E2C9EF-41CE-4D08-8435-0F3AD6A39CEE}" dt="2024-10-29T16:50:52.113" v="2" actId="207"/>
        <pc:sldMkLst>
          <pc:docMk/>
          <pc:sldMk cId="1299271892" sldId="267"/>
        </pc:sldMkLst>
        <pc:spChg chg="mod">
          <ac:chgData name="Janine D Mesina" userId="f883d89f-b7f8-4ec3-bce3-c4e2c163a0ba" providerId="ADAL" clId="{A5E2C9EF-41CE-4D08-8435-0F3AD6A39CEE}" dt="2024-10-29T16:50:52.113" v="2" actId="207"/>
          <ac:spMkLst>
            <pc:docMk/>
            <pc:sldMk cId="1299271892" sldId="267"/>
            <ac:spMk id="5" creationId="{F43B6B52-F858-06EC-0BCE-4D9B744CE855}"/>
          </ac:spMkLst>
        </pc:spChg>
      </pc:sldChg>
      <pc:sldChg chg="modSp mod">
        <pc:chgData name="Janine D Mesina" userId="f883d89f-b7f8-4ec3-bce3-c4e2c163a0ba" providerId="ADAL" clId="{A5E2C9EF-41CE-4D08-8435-0F3AD6A39CEE}" dt="2024-10-29T16:50:58.442" v="4" actId="20577"/>
        <pc:sldMkLst>
          <pc:docMk/>
          <pc:sldMk cId="1270234420" sldId="268"/>
        </pc:sldMkLst>
        <pc:spChg chg="mod">
          <ac:chgData name="Janine D Mesina" userId="f883d89f-b7f8-4ec3-bce3-c4e2c163a0ba" providerId="ADAL" clId="{A5E2C9EF-41CE-4D08-8435-0F3AD6A39CEE}" dt="2024-10-29T16:50:58.442" v="4" actId="20577"/>
          <ac:spMkLst>
            <pc:docMk/>
            <pc:sldMk cId="1270234420" sldId="268"/>
            <ac:spMk id="23" creationId="{DC290373-4222-48D6-E669-CD4E378F5246}"/>
          </ac:spMkLst>
        </pc:spChg>
      </pc:sldChg>
      <pc:sldChg chg="modSp mod">
        <pc:chgData name="Janine D Mesina" userId="f883d89f-b7f8-4ec3-bce3-c4e2c163a0ba" providerId="ADAL" clId="{A5E2C9EF-41CE-4D08-8435-0F3AD6A39CEE}" dt="2024-10-29T16:51:18.390" v="8" actId="207"/>
        <pc:sldMkLst>
          <pc:docMk/>
          <pc:sldMk cId="4220246260" sldId="271"/>
        </pc:sldMkLst>
        <pc:spChg chg="mod">
          <ac:chgData name="Janine D Mesina" userId="f883d89f-b7f8-4ec3-bce3-c4e2c163a0ba" providerId="ADAL" clId="{A5E2C9EF-41CE-4D08-8435-0F3AD6A39CEE}" dt="2024-10-29T16:51:18.390" v="8" actId="207"/>
          <ac:spMkLst>
            <pc:docMk/>
            <pc:sldMk cId="4220246260" sldId="271"/>
            <ac:spMk id="3" creationId="{0072DF9A-B0D6-268D-5580-606F3D122A34}"/>
          </ac:spMkLst>
        </pc:spChg>
      </pc:sldChg>
      <pc:sldChg chg="modSp mod">
        <pc:chgData name="Janine D Mesina" userId="f883d89f-b7f8-4ec3-bce3-c4e2c163a0ba" providerId="ADAL" clId="{A5E2C9EF-41CE-4D08-8435-0F3AD6A39CEE}" dt="2024-10-29T16:51:14.371" v="7" actId="207"/>
        <pc:sldMkLst>
          <pc:docMk/>
          <pc:sldMk cId="2080757069" sldId="275"/>
        </pc:sldMkLst>
        <pc:spChg chg="mod">
          <ac:chgData name="Janine D Mesina" userId="f883d89f-b7f8-4ec3-bce3-c4e2c163a0ba" providerId="ADAL" clId="{A5E2C9EF-41CE-4D08-8435-0F3AD6A39CEE}" dt="2024-10-29T16:51:14.371" v="7" actId="207"/>
          <ac:spMkLst>
            <pc:docMk/>
            <pc:sldMk cId="2080757069" sldId="275"/>
            <ac:spMk id="2" creationId="{CE505A00-C581-688D-62C1-C551F46B8D10}"/>
          </ac:spMkLst>
        </pc:spChg>
      </pc:sldChg>
      <pc:sldChg chg="modSp mod">
        <pc:chgData name="Janine D Mesina" userId="f883d89f-b7f8-4ec3-bce3-c4e2c163a0ba" providerId="ADAL" clId="{A5E2C9EF-41CE-4D08-8435-0F3AD6A39CEE}" dt="2024-10-29T16:50:45.583" v="1" actId="207"/>
        <pc:sldMkLst>
          <pc:docMk/>
          <pc:sldMk cId="1623520198" sldId="278"/>
        </pc:sldMkLst>
        <pc:spChg chg="mod">
          <ac:chgData name="Janine D Mesina" userId="f883d89f-b7f8-4ec3-bce3-c4e2c163a0ba" providerId="ADAL" clId="{A5E2C9EF-41CE-4D08-8435-0F3AD6A39CEE}" dt="2024-10-29T16:50:45.583" v="1" actId="207"/>
          <ac:spMkLst>
            <pc:docMk/>
            <pc:sldMk cId="1623520198" sldId="278"/>
            <ac:spMk id="12" creationId="{6144A888-0B1F-8398-275E-E00F4526E6BB}"/>
          </ac:spMkLst>
        </pc:spChg>
      </pc:sldChg>
      <pc:sldChg chg="modSp mod">
        <pc:chgData name="Janine D Mesina" userId="f883d89f-b7f8-4ec3-bce3-c4e2c163a0ba" providerId="ADAL" clId="{A5E2C9EF-41CE-4D08-8435-0F3AD6A39CEE}" dt="2024-10-29T16:51:10.999" v="6" actId="207"/>
        <pc:sldMkLst>
          <pc:docMk/>
          <pc:sldMk cId="711972167" sldId="288"/>
        </pc:sldMkLst>
        <pc:spChg chg="mod">
          <ac:chgData name="Janine D Mesina" userId="f883d89f-b7f8-4ec3-bce3-c4e2c163a0ba" providerId="ADAL" clId="{A5E2C9EF-41CE-4D08-8435-0F3AD6A39CEE}" dt="2024-10-29T16:51:10.999" v="6" actId="207"/>
          <ac:spMkLst>
            <pc:docMk/>
            <pc:sldMk cId="711972167" sldId="288"/>
            <ac:spMk id="10" creationId="{611444AD-57AB-E8E7-619F-764E4C08C9AE}"/>
          </ac:spMkLst>
        </pc:spChg>
      </pc:sldChg>
      <pc:sldChg chg="modSp mod">
        <pc:chgData name="Janine D Mesina" userId="f883d89f-b7f8-4ec3-bce3-c4e2c163a0ba" providerId="ADAL" clId="{A5E2C9EF-41CE-4D08-8435-0F3AD6A39CEE}" dt="2024-10-29T16:51:06.191" v="5" actId="207"/>
        <pc:sldMkLst>
          <pc:docMk/>
          <pc:sldMk cId="2926839117" sldId="295"/>
        </pc:sldMkLst>
        <pc:spChg chg="mod">
          <ac:chgData name="Janine D Mesina" userId="f883d89f-b7f8-4ec3-bce3-c4e2c163a0ba" providerId="ADAL" clId="{A5E2C9EF-41CE-4D08-8435-0F3AD6A39CEE}" dt="2024-10-29T16:51:06.191" v="5" actId="207"/>
          <ac:spMkLst>
            <pc:docMk/>
            <pc:sldMk cId="2926839117" sldId="295"/>
            <ac:spMk id="2" creationId="{1CA059F0-948A-B4A5-0F53-BE41A77D0DA8}"/>
          </ac:spMkLst>
        </pc:spChg>
        <pc:spChg chg="mod">
          <ac:chgData name="Janine D Mesina" userId="f883d89f-b7f8-4ec3-bce3-c4e2c163a0ba" providerId="ADAL" clId="{A5E2C9EF-41CE-4D08-8435-0F3AD6A39CEE}" dt="2024-10-29T16:51:06.191" v="5" actId="207"/>
          <ac:spMkLst>
            <pc:docMk/>
            <pc:sldMk cId="2926839117" sldId="295"/>
            <ac:spMk id="3" creationId="{CA5B1D85-3589-DF48-3C78-10F06774A2EF}"/>
          </ac:spMkLst>
        </pc:spChg>
      </pc:sldChg>
    </pc:docChg>
  </pc:docChgLst>
  <pc:docChgLst>
    <pc:chgData name="Lulu Ma" userId="2b777ee5-f701-4a45-969f-e7cbd2ad389d" providerId="ADAL" clId="{09B6CE0A-B975-4C2C-8633-1A0F9A81B7AE}"/>
    <pc:docChg chg="modSld">
      <pc:chgData name="Lulu Ma" userId="2b777ee5-f701-4a45-969f-e7cbd2ad389d" providerId="ADAL" clId="{09B6CE0A-B975-4C2C-8633-1A0F9A81B7AE}" dt="2024-10-29T18:37:05.615" v="0" actId="207"/>
      <pc:docMkLst>
        <pc:docMk/>
      </pc:docMkLst>
      <pc:sldChg chg="modSp mod">
        <pc:chgData name="Lulu Ma" userId="2b777ee5-f701-4a45-969f-e7cbd2ad389d" providerId="ADAL" clId="{09B6CE0A-B975-4C2C-8633-1A0F9A81B7AE}" dt="2024-10-29T18:37:05.615" v="0" actId="207"/>
        <pc:sldMkLst>
          <pc:docMk/>
          <pc:sldMk cId="1072826835" sldId="296"/>
        </pc:sldMkLst>
        <pc:spChg chg="mod">
          <ac:chgData name="Lulu Ma" userId="2b777ee5-f701-4a45-969f-e7cbd2ad389d" providerId="ADAL" clId="{09B6CE0A-B975-4C2C-8633-1A0F9A81B7AE}" dt="2024-10-29T18:37:05.615" v="0" actId="207"/>
          <ac:spMkLst>
            <pc:docMk/>
            <pc:sldMk cId="1072826835" sldId="296"/>
            <ac:spMk id="11" creationId="{6FEC44CF-152C-A3A7-57D6-7D77C0BA78AD}"/>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813CC54-87D4-7F72-8F12-78F435CEFCA0}"/>
              </a:ext>
            </a:extLst>
          </p:cNvPr>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a:extLst>
              <a:ext uri="{FF2B5EF4-FFF2-40B4-BE49-F238E27FC236}">
                <a16:creationId xmlns:a16="http://schemas.microsoft.com/office/drawing/2014/main" id="{BFD09859-4A97-CD45-E0C4-5D03D2C8637D}"/>
              </a:ext>
            </a:extLst>
          </p:cNvPr>
          <p:cNvSpPr>
            <a:spLocks noGrp="1"/>
          </p:cNvSpPr>
          <p:nvPr>
            <p:ph type="dt" sz="quarter" idx="1"/>
          </p:nvPr>
        </p:nvSpPr>
        <p:spPr>
          <a:xfrm>
            <a:off x="4143587" y="0"/>
            <a:ext cx="3169920" cy="481727"/>
          </a:xfrm>
          <a:prstGeom prst="rect">
            <a:avLst/>
          </a:prstGeom>
        </p:spPr>
        <p:txBody>
          <a:bodyPr vert="horz" lIns="96661" tIns="48331" rIns="96661" bIns="48331" rtlCol="0"/>
          <a:lstStyle>
            <a:lvl1pPr algn="r">
              <a:defRPr sz="1300"/>
            </a:lvl1pPr>
          </a:lstStyle>
          <a:p>
            <a:fld id="{BB292045-1870-4780-A29B-7C1B902E2A14}" type="datetimeFigureOut">
              <a:rPr lang="en-US" smtClean="0"/>
              <a:t>10/29/2024</a:t>
            </a:fld>
            <a:endParaRPr lang="en-US" dirty="0"/>
          </a:p>
        </p:txBody>
      </p:sp>
      <p:sp>
        <p:nvSpPr>
          <p:cNvPr id="4" name="Footer Placeholder 3">
            <a:extLst>
              <a:ext uri="{FF2B5EF4-FFF2-40B4-BE49-F238E27FC236}">
                <a16:creationId xmlns:a16="http://schemas.microsoft.com/office/drawing/2014/main" id="{8C923B3C-3899-B5E6-4AE2-70D89515DEF9}"/>
              </a:ext>
            </a:extLst>
          </p:cNvPr>
          <p:cNvSpPr>
            <a:spLocks noGrp="1"/>
          </p:cNvSpPr>
          <p:nvPr>
            <p:ph type="ftr" sz="quarter" idx="2"/>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5" name="Slide Number Placeholder 4">
            <a:extLst>
              <a:ext uri="{FF2B5EF4-FFF2-40B4-BE49-F238E27FC236}">
                <a16:creationId xmlns:a16="http://schemas.microsoft.com/office/drawing/2014/main" id="{E8033CF9-6DE0-6104-5D61-F4D655AC9292}"/>
              </a:ext>
            </a:extLst>
          </p:cNvPr>
          <p:cNvSpPr>
            <a:spLocks noGrp="1"/>
          </p:cNvSpPr>
          <p:nvPr>
            <p:ph type="sldNum" sz="quarter" idx="3"/>
          </p:nvPr>
        </p:nvSpPr>
        <p:spPr>
          <a:xfrm>
            <a:off x="4143587" y="9119474"/>
            <a:ext cx="3169920" cy="481726"/>
          </a:xfrm>
          <a:prstGeom prst="rect">
            <a:avLst/>
          </a:prstGeom>
        </p:spPr>
        <p:txBody>
          <a:bodyPr vert="horz" lIns="96661" tIns="48331" rIns="96661" bIns="48331" rtlCol="0" anchor="b"/>
          <a:lstStyle>
            <a:lvl1pPr algn="r">
              <a:defRPr sz="1300"/>
            </a:lvl1pPr>
          </a:lstStyle>
          <a:p>
            <a:fld id="{2502299B-12D3-42B4-83AE-394B90F80074}" type="slidenum">
              <a:rPr lang="en-US" smtClean="0"/>
              <a:t>‹#›</a:t>
            </a:fld>
            <a:endParaRPr lang="en-US" dirty="0"/>
          </a:p>
        </p:txBody>
      </p:sp>
    </p:spTree>
    <p:extLst>
      <p:ext uri="{BB962C8B-B14F-4D97-AF65-F5344CB8AC3E}">
        <p14:creationId xmlns:p14="http://schemas.microsoft.com/office/powerpoint/2010/main" val="292103076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n-US" dirty="0"/>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6841CADC-0E08-48AD-A127-BC0272D6CE6F}" type="datetimeFigureOut">
              <a:rPr lang="en-US" smtClean="0"/>
              <a:t>10/29/2024</a:t>
            </a:fld>
            <a:endParaRPr lang="en-US" dirty="0"/>
          </a:p>
        </p:txBody>
      </p:sp>
      <p:sp>
        <p:nvSpPr>
          <p:cNvPr id="4" name="Slide Image Placeholder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n-US" dirty="0"/>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n-US" dirty="0"/>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A75DFF2C-C46B-421B-974F-C9AB8D6826AA}" type="slidenum">
              <a:rPr lang="en-US" smtClean="0"/>
              <a:t>‹#›</a:t>
            </a:fld>
            <a:endParaRPr lang="en-US" dirty="0"/>
          </a:p>
        </p:txBody>
      </p:sp>
    </p:spTree>
    <p:extLst>
      <p:ext uri="{BB962C8B-B14F-4D97-AF65-F5344CB8AC3E}">
        <p14:creationId xmlns:p14="http://schemas.microsoft.com/office/powerpoint/2010/main" val="547237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A75DFF2C-C46B-421B-974F-C9AB8D6826AA}" type="slidenum">
              <a:rPr lang="en-US" smtClean="0"/>
              <a:t>1</a:t>
            </a:fld>
            <a:endParaRPr lang="en-US" dirty="0"/>
          </a:p>
        </p:txBody>
      </p:sp>
    </p:spTree>
    <p:extLst>
      <p:ext uri="{BB962C8B-B14F-4D97-AF65-F5344CB8AC3E}">
        <p14:creationId xmlns:p14="http://schemas.microsoft.com/office/powerpoint/2010/main" val="2283564116"/>
      </p:ext>
    </p:extLst>
  </p:cSld>
  <p:clrMapOvr>
    <a:masterClrMapping/>
  </p:clrMapOvr>
</p:notes>
</file>

<file path=ppt/notesSlides/notesSlide2.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A75DFF2C-C46B-421B-974F-C9AB8D6826AA}" type="slidenum">
              <a:rPr lang="en-US" smtClean="0"/>
              <a:t>13</a:t>
            </a:fld>
            <a:endParaRPr lang="en-US" dirty="0"/>
          </a:p>
        </p:txBody>
      </p:sp>
    </p:spTree>
    <p:extLst>
      <p:ext uri="{BB962C8B-B14F-4D97-AF65-F5344CB8AC3E}">
        <p14:creationId xmlns:p14="http://schemas.microsoft.com/office/powerpoint/2010/main" val="633792664"/>
      </p:ext>
    </p:extLst>
  </p:cSld>
  <p:clrMapOvr>
    <a:masterClrMapping/>
  </p:clrMapOvr>
</p:notes>
</file>

<file path=ppt/notesSlides/notesSlide3.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A75DFF2C-C46B-421B-974F-C9AB8D6826AA}" type="slidenum">
              <a:rPr lang="en-US" smtClean="0"/>
              <a:t>22</a:t>
            </a:fld>
            <a:endParaRPr lang="en-US" dirty="0"/>
          </a:p>
        </p:txBody>
      </p:sp>
    </p:spTree>
    <p:extLst>
      <p:ext uri="{BB962C8B-B14F-4D97-AF65-F5344CB8AC3E}">
        <p14:creationId xmlns:p14="http://schemas.microsoft.com/office/powerpoint/2010/main" val="887978662"/>
      </p:ext>
    </p:extLst>
  </p:cSld>
  <p:clrMapOvr>
    <a:masterClrMapping/>
  </p:clrMapOvr>
</p:notes>
</file>

<file path=ppt/notesSlides/notesSlide4.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5"/>
          </p:nvPr>
        </p:nvSpPr>
        <p:spPr/>
        <p:txBody>
          <a:bodyPr/>
          <a:lstStyle/>
          <a:p>
            <a:fld id="{A75DFF2C-C46B-421B-974F-C9AB8D6826AA}" type="slidenum">
              <a:rPr lang="en-US" smtClean="0"/>
              <a:t>23</a:t>
            </a:fld>
            <a:endParaRPr lang="en-US" dirty="0"/>
          </a:p>
        </p:txBody>
      </p:sp>
    </p:spTree>
    <p:extLst>
      <p:ext uri="{BB962C8B-B14F-4D97-AF65-F5344CB8AC3E}">
        <p14:creationId xmlns:p14="http://schemas.microsoft.com/office/powerpoint/2010/main" val="2378109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p14="http://schemas.microsoft.com/office/powerpoint/2010/main"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p>
        </p:txBody>
      </p:sp>
      <p:sp>
        <p:nvSpPr>
          <p:cNvPr id="4" name="Date Placeholder 3"/>
          <p:cNvSpPr>
            <a:spLocks noGrp="1"/>
          </p:cNvSpPr>
          <p:nvPr>
            <p:ph type="dt" sz="half" idx="10"/>
          </p:nvPr>
        </p:nvSpPr>
        <p:spPr/>
        <p:txBody>
          <a:bodyPr/>
          <a:lstStyle>
            <a:lvl1pPr algn="l">
              <a:defRPr/>
            </a:lvl1pPr>
          </a:lstStyle>
          <a:p>
            <a:fld id="{6457CFB2-D58E-458D-B1EF-297256AE7C90}" type="datetime1">
              <a:rPr lang="en-US" smtClean="0"/>
              <a:t>10/29/2024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435D7-A3E0-4AF8-81FD-370DA36A6459}" type="slidenum">
              <a:rPr lang="en-US" smtClean="0"/>
              <a:t>‹#›</a:t>
            </a:fld>
            <a:endParaRPr lang="en-US" dirty="0"/>
          </a:p>
        </p:txBody>
      </p:sp>
      <p:cxnSp>
        <p:nvCxnSpPr>
          <p:cNvPr id="8" name="Straight Connector 7"/>
          <p:cNvCxnSpPr>
            <a:cxnSpLocks/>
          </p:cNvCxnSpPr>
          <p:nvPr/>
        </p:nvCxnSpPr>
        <p:spPr>
          <a:xfrm flipV="1">
            <a:off x="1777053" y="4767209"/>
            <a:ext cx="0" cy="1801721"/>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5356257"/>
      </p:ext>
    </p:extLst>
  </p:cSld>
  <p:clrMapOvr>
    <a:masterClrMapping/>
  </p:clrMapOvr>
</p:sldLayout>
</file>

<file path=ppt/slideLayouts/slideLayout10.xml><?xml version="1.0" encoding="utf-8"?>
<p:sldLayout xmlns:p14="http://schemas.microsoft.com/office/powerpoint/2010/main"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9D50B65-D431-415A-AE93-ABCA2F7808B0}" type="datetime1">
              <a:rPr lang="en-US" smtClean="0"/>
              <a:t>10/29/2024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435D7-A3E0-4AF8-81FD-370DA36A6459}" type="slidenum">
              <a:rPr lang="en-US" smtClean="0"/>
              <a:t>‹#›</a:t>
            </a:fld>
            <a:endParaRPr lang="en-US" dirty="0"/>
          </a:p>
        </p:txBody>
      </p:sp>
    </p:spTree>
    <p:extLst>
      <p:ext uri="{BB962C8B-B14F-4D97-AF65-F5344CB8AC3E}">
        <p14:creationId xmlns:p14="http://schemas.microsoft.com/office/powerpoint/2010/main" val="1584047910"/>
      </p:ext>
    </p:extLst>
  </p:cSld>
  <p:clrMapOvr>
    <a:masterClrMapping/>
  </p:clrMapOvr>
</p:sldLayout>
</file>

<file path=ppt/slideLayouts/slideLayout11.xml><?xml version="1.0" encoding="utf-8"?>
<p:sldLayout xmlns:p14="http://schemas.microsoft.com/office/powerpoint/2010/main"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05F3463-3F6C-46F2-8246-52EDAFB94D02}" type="datetime1">
              <a:rPr lang="en-US" smtClean="0"/>
              <a:t>10/29/2024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435D7-A3E0-4AF8-81FD-370DA36A6459}" type="slidenum">
              <a:rPr lang="en-US" smtClean="0"/>
              <a:t>‹#›</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5351733"/>
      </p:ext>
    </p:extLst>
  </p:cSld>
  <p:clrMapOvr>
    <a:masterClrMapping/>
  </p:clrMapOvr>
</p:sldLayout>
</file>

<file path=ppt/slideLayouts/slideLayout2.xml><?xml version="1.0" encoding="utf-8"?>
<p:sldLayout xmlns:p14="http://schemas.microsoft.com/office/powerpoint/2010/main"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1024128" y="1940943"/>
            <a:ext cx="10164332" cy="436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BF17E23-283F-4D3A-BC03-A3563D801ECE}" type="datetime1">
              <a:rPr lang="en-US" smtClean="0"/>
              <a:t>10/29/2024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435D7-A3E0-4AF8-81FD-370DA36A6459}" type="slidenum">
              <a:rPr lang="en-US" smtClean="0"/>
              <a:t>‹#›</a:t>
            </a:fld>
            <a:endParaRPr lang="en-US" dirty="0"/>
          </a:p>
        </p:txBody>
      </p:sp>
    </p:spTree>
    <p:extLst>
      <p:ext uri="{BB962C8B-B14F-4D97-AF65-F5344CB8AC3E}">
        <p14:creationId xmlns:p14="http://schemas.microsoft.com/office/powerpoint/2010/main" val="1729835845"/>
      </p:ext>
    </p:extLst>
  </p:cSld>
  <p:clrMapOvr>
    <a:masterClrMapping/>
  </p:clrMapOvr>
</p:sldLayout>
</file>

<file path=ppt/slideLayouts/slideLayout3.xml><?xml version="1.0" encoding="utf-8"?>
<p:sldLayout xmlns:p14="http://schemas.microsoft.com/office/powerpoint/2010/main"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689550-7D23-4DB8-B16E-23726485EFCD}" type="datetime1">
              <a:rPr lang="en-US" smtClean="0"/>
              <a:t>10/29/2024</a:t>
            </a:fld>
            <a:endParaRPr lang="en-US" dirty="0"/>
          </a:p>
        </p:txBody>
      </p:sp>
      <p:sp>
        <p:nvSpPr>
          <p:cNvPr id="5" name="Footer Placeholder 4"/>
          <p:cNvSpPr>
            <a:spLocks noGrp="1"/>
          </p:cNvSpPr>
          <p:nvPr>
            <p:ph type="ftr" sz="quarter" idx="11"/>
          </p:nvPr>
        </p:nvSpPr>
        <p:spPr/>
        <p:txBody>
          <a:bodyPr/>
          <a:lstStyle/>
          <a:p>
            <a:endParaRPr lang="en-US" dirty="0"/>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467814"/>
      </p:ext>
    </p:extLst>
  </p:cSld>
  <p:clrMapOvr>
    <a:masterClrMapping/>
  </p:clrMapOvr>
</p:sldLayout>
</file>

<file path=ppt/slideLayouts/slideLayout4.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024128" y="1940943"/>
            <a:ext cx="4953978" cy="436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13896" y="1940942"/>
            <a:ext cx="4974563" cy="436841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0CA9E67-09A0-4100-AADB-777763E69A9B}" type="datetime1">
              <a:rPr lang="en-US" smtClean="0"/>
              <a:t>10/29/2024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435D7-A3E0-4AF8-81FD-370DA36A6459}" type="slidenum">
              <a:rPr lang="en-US" smtClean="0"/>
              <a:t>‹#›</a:t>
            </a:fld>
            <a:endParaRPr lang="en-US" dirty="0"/>
          </a:p>
        </p:txBody>
      </p:sp>
      <p:sp>
        <p:nvSpPr>
          <p:cNvPr id="8" name="Title Placeholder 1">
            <a:extLst>
              <a:ext uri="{FF2B5EF4-FFF2-40B4-BE49-F238E27FC236}">
                <a16:creationId xmlns:a16="http://schemas.microsoft.com/office/drawing/2014/main" id="{1AEFBA69-3528-1FF1-8E77-DEA50B73BBBF}"/>
              </a:ext>
            </a:extLst>
          </p:cNvPr>
          <p:cNvSpPr>
            <a:spLocks noGrp="1"/>
          </p:cNvSpPr>
          <p:nvPr>
            <p:ph type="title"/>
          </p:nvPr>
        </p:nvSpPr>
        <p:spPr>
          <a:xfrm>
            <a:off x="1024128" y="826322"/>
            <a:ext cx="10164332" cy="914401"/>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1422251521"/>
      </p:ext>
    </p:extLst>
  </p:cSld>
  <p:clrMapOvr>
    <a:masterClrMapping/>
  </p:clrMapOvr>
</p:sldLayout>
</file>

<file path=ppt/slideLayouts/slideLayout5.xml><?xml version="1.0" encoding="utf-8"?>
<p:sldLayout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2C685B9-95C6-44D7-86C0-09F094485CE2}" type="datetime1">
              <a:rPr lang="en-US" smtClean="0"/>
              <a:t>10/29/2024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435D7-A3E0-4AF8-81FD-370DA36A6459}" type="slidenum">
              <a:rPr lang="en-US" smtClean="0"/>
              <a:t>‹#›</a:t>
            </a:fld>
            <a:endParaRPr lang="en-US" dirty="0"/>
          </a:p>
        </p:txBody>
      </p:sp>
      <p:sp>
        <p:nvSpPr>
          <p:cNvPr id="2" name="Title Placeholder 1">
            <a:extLst>
              <a:ext uri="{FF2B5EF4-FFF2-40B4-BE49-F238E27FC236}">
                <a16:creationId xmlns:a16="http://schemas.microsoft.com/office/drawing/2014/main" id="{39F848AD-A7FC-FE2D-9E22-5DB7E676F6EE}"/>
              </a:ext>
            </a:extLst>
          </p:cNvPr>
          <p:cNvSpPr>
            <a:spLocks noGrp="1"/>
          </p:cNvSpPr>
          <p:nvPr>
            <p:ph type="title"/>
          </p:nvPr>
        </p:nvSpPr>
        <p:spPr>
          <a:xfrm>
            <a:off x="1024128" y="826322"/>
            <a:ext cx="10164332" cy="914401"/>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417630958"/>
      </p:ext>
    </p:extLst>
  </p:cSld>
  <p:clrMapOvr>
    <a:masterClrMapping/>
  </p:clrMapOvr>
</p:sldLayout>
</file>

<file path=ppt/slideLayouts/slideLayout6.xml><?xml version="1.0" encoding="utf-8"?>
<p:sldLayout xmlns:p14="http://schemas.microsoft.com/office/powerpoint/2010/main"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8FD43CC-8E78-40C7-A7C3-2966967208F0}" type="datetime1">
              <a:rPr lang="en-US" smtClean="0"/>
              <a:t>10/29/2024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435D7-A3E0-4AF8-81FD-370DA36A6459}" type="slidenum">
              <a:rPr lang="en-US" smtClean="0"/>
              <a:t>‹#›</a:t>
            </a:fld>
            <a:endParaRPr lang="en-US" dirty="0"/>
          </a:p>
        </p:txBody>
      </p:sp>
    </p:spTree>
    <p:extLst>
      <p:ext uri="{BB962C8B-B14F-4D97-AF65-F5344CB8AC3E}">
        <p14:creationId xmlns:p14="http://schemas.microsoft.com/office/powerpoint/2010/main" val="211891816"/>
      </p:ext>
    </p:extLst>
  </p:cSld>
  <p:clrMapOvr>
    <a:masterClrMapping/>
  </p:clrMapOvr>
</p:sldLayout>
</file>

<file path=ppt/slideLayouts/slideLayout7.xml><?xml version="1.0" encoding="utf-8"?>
<p:sldLayout xmlns:p14="http://schemas.microsoft.com/office/powerpoint/2010/main"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ED04B0-16C7-4A33-A9FB-05BD351CDA88}" type="datetime1">
              <a:rPr lang="en-US" smtClean="0"/>
              <a:t>10/29/2024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435D7-A3E0-4AF8-81FD-370DA36A6459}" type="slidenum">
              <a:rPr lang="en-US" smtClean="0"/>
              <a:t>‹#›</a:t>
            </a:fld>
            <a:endParaRPr lang="en-US" dirty="0"/>
          </a:p>
        </p:txBody>
      </p:sp>
    </p:spTree>
    <p:extLst>
      <p:ext uri="{BB962C8B-B14F-4D97-AF65-F5344CB8AC3E}">
        <p14:creationId xmlns:p14="http://schemas.microsoft.com/office/powerpoint/2010/main" val="775731103"/>
      </p:ext>
    </p:extLst>
  </p:cSld>
  <p:clrMapOvr>
    <a:masterClrMapping/>
  </p:clrMapOvr>
</p:sldLayout>
</file>

<file path=ppt/slideLayouts/slideLayout8.xml><?xml version="1.0" encoding="utf-8"?>
<p:sldLayout xmlns:p14="http://schemas.microsoft.com/office/powerpoint/2010/main"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355A7F6-7F78-4761-8668-D0610780F6C0}" type="datetime1">
              <a:rPr lang="en-US" smtClean="0"/>
              <a:t>10/29/2024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435D7-A3E0-4AF8-81FD-370DA36A6459}" type="slidenum">
              <a:rPr lang="en-US" smtClean="0"/>
              <a:t>‹#›</a:t>
            </a:fld>
            <a:endParaRPr lang="en-US" dirty="0"/>
          </a:p>
        </p:txBody>
      </p:sp>
    </p:spTree>
    <p:extLst>
      <p:ext uri="{BB962C8B-B14F-4D97-AF65-F5344CB8AC3E}">
        <p14:creationId xmlns:p14="http://schemas.microsoft.com/office/powerpoint/2010/main" val="2541970769"/>
      </p:ext>
    </p:extLst>
  </p:cSld>
  <p:clrMapOvr>
    <a:masterClrMapping/>
  </p:clrMapOvr>
</p:sldLayout>
</file>

<file path=ppt/slideLayouts/slideLayout9.xml><?xml version="1.0" encoding="utf-8"?>
<p:sldLayout xmlns:p14="http://schemas.microsoft.com/office/powerpoint/2010/main"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7F60144-87C9-4B73-A71E-FB14C6B3885F}" type="datetime1">
              <a:rPr lang="en-US" smtClean="0"/>
              <a:t>10/29/2024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A7435D7-A3E0-4AF8-81FD-370DA36A6459}" type="slidenum">
              <a:rPr lang="en-US" smtClean="0"/>
              <a:t>‹#›</a:t>
            </a:fld>
            <a:endParaRPr lang="en-US" dirty="0"/>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77510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826322"/>
            <a:ext cx="10164332" cy="914401"/>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24128" y="1940943"/>
            <a:ext cx="10164332" cy="4368418"/>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41100862-15FD-4ACA-9B5B-EADBF7FB975C}" type="datetime1">
              <a:rPr lang="en-US" smtClean="0"/>
              <a:t>10/29/2024</a:t>
            </a:fld>
            <a:endParaRPr lang="en-US" dirty="0"/>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r">
              <a:defRPr sz="1200">
                <a:solidFill>
                  <a:schemeClr val="tx1">
                    <a:lumMod val="90000"/>
                    <a:lumOff val="10000"/>
                  </a:schemeClr>
                </a:solidFill>
                <a:latin typeface="+mj-lt"/>
              </a:defRPr>
            </a:lvl1pPr>
          </a:lstStyle>
          <a:p>
            <a:fld id="{8A7435D7-A3E0-4AF8-81FD-370DA36A6459}" type="slidenum">
              <a:rPr lang="en-US" smtClean="0"/>
              <a:pPr/>
              <a:t>‹#›</a:t>
            </a:fld>
            <a:endParaRPr lang="en-US" dirty="0"/>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8760900"/>
      </p:ext>
    </p:extLst>
  </p:cSld>
  <p:clrMap bg1="lt1" tx1="dk1" bg2="lt2" tx2="dk2" accent1="accent1" accent2="accent2" accent3="accent3" accent4="accent4" accent5="accent5" accent6="accent6" hlink="hlink" folHlink="folHlink"/>
  <p:sldLayoutIdLst>
    <p:sldLayoutId id="2147483906" r:id="rId1"/>
    <p:sldLayoutId id="2147483907" r:id="rId2"/>
    <p:sldLayoutId id="2147483908" r:id="rId3"/>
    <p:sldLayoutId id="2147483909" r:id="rId4"/>
    <p:sldLayoutId id="2147483910" r:id="rId5"/>
    <p:sldLayoutId id="2147483911" r:id="rId6"/>
    <p:sldLayoutId id="2147483912" r:id="rId7"/>
    <p:sldLayoutId id="2147483913" r:id="rId8"/>
    <p:sldLayoutId id="2147483914" r:id="rId9"/>
    <p:sldLayoutId id="2147483915" r:id="rId10"/>
    <p:sldLayoutId id="2147483916" r:id="rId11"/>
  </p:sldLayoutIdLst>
  <p:hf hdr="0" ftr="0" dt="0"/>
  <p:txStyles>
    <p:title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p:titleStyle>
    <p:bodyStyle>
      <a:lvl1pPr marL="233363" indent="-233363" algn="l" defTabSz="914400" rtl="0" eaLnBrk="1" latinLnBrk="0" hangingPunct="1">
        <a:lnSpc>
          <a:spcPct val="100000"/>
        </a:lnSpc>
        <a:spcBef>
          <a:spcPts val="0"/>
        </a:spcBef>
        <a:spcAft>
          <a:spcPts val="600"/>
        </a:spcAft>
        <a:buClr>
          <a:schemeClr val="accent2"/>
        </a:buClr>
        <a:buSzPct val="100000"/>
        <a:buFont typeface="Wingdings" panose="05000000000000000000" pitchFamily="2" charset="2"/>
        <a:buChar char="§"/>
        <a:defRPr sz="1600" kern="1200">
          <a:solidFill>
            <a:schemeClr val="tx1"/>
          </a:solidFill>
          <a:latin typeface="+mn-lt"/>
          <a:ea typeface="+mn-ea"/>
          <a:cs typeface="+mn-cs"/>
        </a:defRPr>
      </a:lvl1pPr>
      <a:lvl2pPr marL="4572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6905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9144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4pPr>
      <a:lvl5pPr marL="11477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3" name="Subtitle 2" descr="" title="">
            <a:extLst>
              <a:ext uri="{FF2B5EF4-FFF2-40B4-BE49-F238E27FC236}">
                <a16:creationId xmlns:a16="http://schemas.microsoft.com/office/drawing/2014/main" id="{3872BFD8-0C93-FAB0-CAA5-191B122EBB79}"/>
              </a:ext>
            </a:extLst>
          </p:cNvPr>
          <p:cNvSpPr>
            <a:spLocks noGrp="1"/>
          </p:cNvSpPr>
          <p:nvPr>
            <p:ph type="subTitle" idx="1"/>
          </p:nvPr>
        </p:nvSpPr>
        <p:spPr>
          <a:xfrm>
            <a:off x="708916" y="4749373"/>
            <a:ext cx="7591977" cy="1463040"/>
          </a:xfrm>
        </p:spPr>
        <p:txBody>
          <a:bodyPr>
            <a:noAutofit/>
          </a:bodyPr>
          <a:lstStyle/>
          <a:p>
            <a:pPr marL="1143000" indent="-1143000">
              <a:spcAft>
                <a:spcPts val="200"/>
              </a:spcAft>
            </a:pPr>
            <a:r>
              <a:rPr lang="en-US" sz="1400" b="1" dirty="0">
                <a:solidFill>
                  <a:schemeClr val="tx1"/>
                </a:solidFill>
              </a:rPr>
              <a:t>Moderator</a:t>
            </a:r>
            <a:r>
              <a:rPr lang="en-US" sz="1400" dirty="0">
                <a:solidFill>
                  <a:schemeClr val="tx1"/>
                </a:solidFill>
              </a:rPr>
              <a:t>	 Rachel Kleinberg, </a:t>
            </a:r>
            <a:r>
              <a:rPr lang="en-US" sz="1400" i="1" dirty="0">
                <a:solidFill>
                  <a:schemeClr val="tx1"/>
                </a:solidFill>
              </a:rPr>
              <a:t>Sidley Austin LLP</a:t>
            </a:r>
          </a:p>
          <a:p>
            <a:pPr>
              <a:spcAft>
                <a:spcPts val="200"/>
              </a:spcAft>
            </a:pPr>
            <a:endParaRPr lang="en-US" sz="1400" dirty="0">
              <a:solidFill>
                <a:schemeClr val="tx1"/>
              </a:solidFill>
            </a:endParaRPr>
          </a:p>
          <a:p>
            <a:pPr marL="1143000" indent="-1143000">
              <a:spcAft>
                <a:spcPts val="200"/>
              </a:spcAft>
            </a:pPr>
            <a:r>
              <a:rPr lang="en-US" sz="1400" b="1" dirty="0">
                <a:solidFill>
                  <a:schemeClr val="tx1"/>
                </a:solidFill>
              </a:rPr>
              <a:t>Speaker</a:t>
            </a:r>
            <a:r>
              <a:rPr lang="en-US" sz="1400" dirty="0">
                <a:solidFill>
                  <a:schemeClr val="tx1"/>
                </a:solidFill>
              </a:rPr>
              <a:t>	 Lawrence Garrett, </a:t>
            </a:r>
            <a:r>
              <a:rPr lang="en-US" sz="1400" i="1" dirty="0">
                <a:solidFill>
                  <a:schemeClr val="tx1"/>
                </a:solidFill>
              </a:rPr>
              <a:t>Ernst &amp; Young LLP</a:t>
            </a:r>
          </a:p>
          <a:p>
            <a:pPr>
              <a:spcAft>
                <a:spcPts val="200"/>
              </a:spcAft>
            </a:pPr>
            <a:endParaRPr lang="en-US" sz="1400" dirty="0">
              <a:solidFill>
                <a:schemeClr val="tx1"/>
              </a:solidFill>
            </a:endParaRPr>
          </a:p>
          <a:p>
            <a:pPr marL="1143000" indent="-1143000">
              <a:spcAft>
                <a:spcPts val="200"/>
              </a:spcAft>
            </a:pPr>
            <a:r>
              <a:rPr lang="en-US" sz="1400" b="1" dirty="0">
                <a:solidFill>
                  <a:schemeClr val="tx1"/>
                </a:solidFill>
              </a:rPr>
              <a:t>Panelists</a:t>
            </a:r>
            <a:r>
              <a:rPr lang="en-US" sz="1400" dirty="0">
                <a:solidFill>
                  <a:schemeClr val="tx1"/>
                </a:solidFill>
              </a:rPr>
              <a:t>	 Pamela</a:t>
            </a:r>
            <a:r>
              <a:rPr lang="en-US" sz="1400" b="1" dirty="0">
                <a:solidFill>
                  <a:srgbClr val="FF0000"/>
                </a:solidFill>
              </a:rPr>
              <a:t> </a:t>
            </a:r>
            <a:r>
              <a:rPr lang="en-US" sz="1400" dirty="0">
                <a:solidFill>
                  <a:schemeClr val="tx1"/>
                </a:solidFill>
              </a:rPr>
              <a:t>Lawrence Endreny, </a:t>
            </a:r>
            <a:r>
              <a:rPr lang="en-US" sz="1400" i="1" dirty="0">
                <a:solidFill>
                  <a:schemeClr val="tx1"/>
                </a:solidFill>
              </a:rPr>
              <a:t>Gibson, Dunn &amp; Crutcher LLP</a:t>
            </a:r>
          </a:p>
          <a:p>
            <a:pPr marL="1143000" indent="-1143000">
              <a:spcAft>
                <a:spcPts val="200"/>
              </a:spcAft>
            </a:pPr>
            <a:r>
              <a:rPr lang="en-US" sz="1400" dirty="0">
                <a:solidFill>
                  <a:schemeClr val="tx1"/>
                </a:solidFill>
              </a:rPr>
              <a:t>	 Joshua Holmes, </a:t>
            </a:r>
            <a:r>
              <a:rPr lang="en-US" sz="1400" i="1" dirty="0">
                <a:solidFill>
                  <a:schemeClr val="tx1"/>
                </a:solidFill>
              </a:rPr>
              <a:t>Wachtell, Lipton, Rosen &amp; Katz</a:t>
            </a:r>
          </a:p>
        </p:txBody>
      </p:sp>
      <p:sp>
        <p:nvSpPr>
          <p:cNvPr id="4" name="Title 1" descr="" title="">
            <a:extLst>
              <a:ext uri="{FF2B5EF4-FFF2-40B4-BE49-F238E27FC236}">
                <a16:creationId xmlns:a16="http://schemas.microsoft.com/office/drawing/2014/main" id="{7A8215A7-2945-D7AC-AA6E-095E781FEF05}"/>
              </a:ext>
            </a:extLst>
          </p:cNvPr>
          <p:cNvSpPr txBox="1">
            <a:spLocks/>
          </p:cNvSpPr>
          <p:nvPr/>
        </p:nvSpPr>
        <p:spPr>
          <a:xfrm>
            <a:off x="0" y="1133588"/>
            <a:ext cx="12191999" cy="1463040"/>
          </a:xfrm>
          <a:prstGeom prst="rect">
            <a:avLst/>
          </a:prstGeom>
        </p:spPr>
        <p:txBody>
          <a:bodyPr vert="horz" lIns="91440" tIns="45720" rIns="91440" bIns="45720" rtlCol="0" anchor="ctr">
            <a:normAutofit fontScale="92500" lnSpcReduction="10000"/>
          </a:bodyPr>
          <a:lstStyle>
            <a:lvl1pPr algn="r" defTabSz="914400" rtl="0" eaLnBrk="1" latinLnBrk="0" hangingPunct="1">
              <a:lnSpc>
                <a:spcPct val="80000"/>
              </a:lnSpc>
              <a:spcBef>
                <a:spcPct val="0"/>
              </a:spcBef>
              <a:buNone/>
              <a:defRPr sz="5000" kern="1200" cap="all" spc="200" baseline="0">
                <a:solidFill>
                  <a:schemeClr val="tx1">
                    <a:lumMod val="90000"/>
                    <a:lumOff val="10000"/>
                  </a:schemeClr>
                </a:solidFill>
                <a:latin typeface="+mj-lt"/>
                <a:ea typeface="+mj-ea"/>
                <a:cs typeface="+mj-cs"/>
              </a:defRPr>
            </a:lvl1pPr>
          </a:lstStyle>
          <a:p>
            <a:pPr algn="ctr"/>
            <a:r>
              <a:rPr lang="en-US" sz="4400" b="1" dirty="0">
                <a:solidFill>
                  <a:schemeClr val="tx1"/>
                </a:solidFill>
              </a:rPr>
              <a:t>Find my Device:</a:t>
            </a:r>
          </a:p>
          <a:p>
            <a:pPr algn="ctr"/>
            <a:endParaRPr lang="en-US" sz="1400" dirty="0">
              <a:solidFill>
                <a:schemeClr val="tx1"/>
              </a:solidFill>
              <a:latin typeface="+mn-lt"/>
            </a:endParaRPr>
          </a:p>
          <a:p>
            <a:pPr algn="ctr"/>
            <a:r>
              <a:rPr lang="en-US" sz="3500" cap="small" dirty="0">
                <a:solidFill>
                  <a:schemeClr val="tx1"/>
                </a:solidFill>
                <a:effectLst/>
                <a:ea typeface="Calibri" panose="020F0502020204030204" pitchFamily="34" charset="0"/>
              </a:rPr>
              <a:t>A Reexamination of the Device Requirement </a:t>
            </a:r>
          </a:p>
          <a:p>
            <a:pPr algn="ctr"/>
            <a:r>
              <a:rPr lang="en-US" sz="3500" cap="small" dirty="0">
                <a:solidFill>
                  <a:schemeClr val="tx1"/>
                </a:solidFill>
                <a:effectLst/>
                <a:ea typeface="Calibri" panose="020F0502020204030204" pitchFamily="34" charset="0"/>
              </a:rPr>
              <a:t>in Section 355(a)(1)(B)</a:t>
            </a:r>
            <a:endParaRPr lang="en-US" sz="3500" cap="small" dirty="0">
              <a:solidFill>
                <a:schemeClr val="tx1"/>
              </a:solidFill>
            </a:endParaRPr>
          </a:p>
        </p:txBody>
      </p:sp>
      <p:sp>
        <p:nvSpPr>
          <p:cNvPr id="6" name="TextBox 5" descr="" title="">
            <a:extLst>
              <a:ext uri="{FF2B5EF4-FFF2-40B4-BE49-F238E27FC236}">
                <a16:creationId xmlns:a16="http://schemas.microsoft.com/office/drawing/2014/main" id="{D5A78CD7-60CF-80F1-5914-AB81CA6FF65E}"/>
              </a:ext>
            </a:extLst>
          </p:cNvPr>
          <p:cNvSpPr txBox="1"/>
          <p:nvPr/>
        </p:nvSpPr>
        <p:spPr>
          <a:xfrm>
            <a:off x="1" y="2855057"/>
            <a:ext cx="12192000" cy="1200329"/>
          </a:xfrm>
          <a:prstGeom prst="rect">
            <a:avLst/>
          </a:prstGeom>
          <a:noFill/>
        </p:spPr>
        <p:txBody>
          <a:bodyPr wrap="square" rtlCol="0">
            <a:spAutoFit/>
          </a:bodyPr>
          <a:lstStyle/>
          <a:p>
            <a:pPr algn="ctr"/>
            <a:r>
              <a:rPr lang="en-US" dirty="0"/>
              <a:t>University of Chicago</a:t>
            </a:r>
          </a:p>
          <a:p>
            <a:pPr algn="ctr"/>
            <a:r>
              <a:rPr lang="en-US" dirty="0"/>
              <a:t>77th Annual Federal Tax Conference</a:t>
            </a:r>
          </a:p>
          <a:p>
            <a:pPr algn="ctr"/>
            <a:endParaRPr lang="en-US" dirty="0"/>
          </a:p>
          <a:p>
            <a:pPr algn="ctr"/>
            <a:r>
              <a:rPr lang="en-US" dirty="0"/>
              <a:t>November 8, 2024</a:t>
            </a:r>
          </a:p>
        </p:txBody>
      </p:sp>
      <p:sp>
        <p:nvSpPr>
          <p:cNvPr id="2" name="TextBox 1" descr="" title="">
            <a:extLst>
              <a:ext uri="{FF2B5EF4-FFF2-40B4-BE49-F238E27FC236}">
                <a16:creationId xmlns:a16="http://schemas.microsoft.com/office/drawing/2014/main" id="{CAFC1414-E296-8536-7017-E52FE4E19D7F}"/>
              </a:ext>
            </a:extLst>
          </p:cNvPr>
          <p:cNvSpPr txBox="1"/>
          <p:nvPr/>
        </p:nvSpPr>
        <p:spPr>
          <a:xfrm>
            <a:off x="1890443" y="6339155"/>
            <a:ext cx="5815173" cy="261610"/>
          </a:xfrm>
          <a:prstGeom prst="rect">
            <a:avLst/>
          </a:prstGeom>
          <a:noFill/>
        </p:spPr>
        <p:txBody>
          <a:bodyPr wrap="square" rtlCol="0">
            <a:spAutoFit/>
          </a:bodyPr>
          <a:lstStyle/>
          <a:p>
            <a:r>
              <a:rPr lang="en-US" sz="1100" i="1" dirty="0"/>
              <a:t>With thanks to Janine Mesina and Lulu Ma for their substantial contributions to these materials</a:t>
            </a:r>
          </a:p>
        </p:txBody>
      </p:sp>
    </p:spTree>
    <p:extLst>
      <p:ext uri="{BB962C8B-B14F-4D97-AF65-F5344CB8AC3E}">
        <p14:creationId xmlns:p14="http://schemas.microsoft.com/office/powerpoint/2010/main" val="637909869"/>
      </p:ext>
    </p:extLst>
  </p:cSld>
  <p:clrMapOvr>
    <a:masterClrMapping/>
  </p:clrMapOvr>
</p:sld>
</file>

<file path=ppt/slides/slide1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CA059F0-948A-B4A5-0F53-BE41A77D0DA8}"/>
              </a:ext>
            </a:extLst>
          </p:cNvPr>
          <p:cNvSpPr>
            <a:spLocks noGrp="1"/>
          </p:cNvSpPr>
          <p:nvPr>
            <p:ph type="title"/>
          </p:nvPr>
        </p:nvSpPr>
        <p:spPr/>
        <p:txBody>
          <a:bodyPr>
            <a:noAutofit/>
          </a:bodyPr>
          <a:lstStyle/>
          <a:p>
            <a:r>
              <a:rPr lang="en-US" sz="3600" dirty="0">
                <a:solidFill>
                  <a:schemeClr val="tx1"/>
                </a:solidFill>
              </a:rPr>
              <a:t>Key nondevice factor: distribution to domestic corporate shareholders</a:t>
            </a:r>
          </a:p>
        </p:txBody>
      </p:sp>
      <p:sp>
        <p:nvSpPr>
          <p:cNvPr id="3" name="Content Placeholder 2" descr="" title="">
            <a:extLst>
              <a:ext uri="{FF2B5EF4-FFF2-40B4-BE49-F238E27FC236}">
                <a16:creationId xmlns:a16="http://schemas.microsoft.com/office/drawing/2014/main" id="{CA5B1D85-3589-DF48-3C78-10F06774A2EF}"/>
              </a:ext>
            </a:extLst>
          </p:cNvPr>
          <p:cNvSpPr>
            <a:spLocks noGrp="1"/>
          </p:cNvSpPr>
          <p:nvPr>
            <p:ph idx="1"/>
          </p:nvPr>
        </p:nvSpPr>
        <p:spPr/>
        <p:txBody>
          <a:bodyPr>
            <a:noAutofit/>
          </a:bodyPr>
          <a:lstStyle/>
          <a:p>
            <a:pPr marL="0" indent="0">
              <a:buNone/>
            </a:pPr>
            <a:r>
              <a:rPr lang="en-US" b="1" dirty="0"/>
              <a:t>Reg. §1.355-2(d)(3)(iv)</a:t>
            </a:r>
          </a:p>
          <a:p>
            <a:r>
              <a:rPr lang="en-US" dirty="0"/>
              <a:t>The fact that the stock of the controlled corporation is distributed to one or more domestic corporations that, if Section 355 did not apply, would be entitled to a deduction under Section 243(a)(1), (2), (3), or 245(b) is evidence of nondevice. </a:t>
            </a:r>
          </a:p>
          <a:p>
            <a:pPr marL="0" indent="0">
              <a:buNone/>
            </a:pPr>
            <a:endParaRPr lang="en-US" dirty="0"/>
          </a:p>
        </p:txBody>
      </p:sp>
      <p:sp>
        <p:nvSpPr>
          <p:cNvPr id="4" name="Slide Number Placeholder 3" descr="" title="">
            <a:extLst>
              <a:ext uri="{FF2B5EF4-FFF2-40B4-BE49-F238E27FC236}">
                <a16:creationId xmlns:a16="http://schemas.microsoft.com/office/drawing/2014/main" id="{B348A76D-18DE-92FA-2369-F16EC1B433A5}"/>
              </a:ext>
            </a:extLst>
          </p:cNvPr>
          <p:cNvSpPr>
            <a:spLocks noGrp="1"/>
          </p:cNvSpPr>
          <p:nvPr>
            <p:ph type="sldNum" sz="quarter" idx="12"/>
          </p:nvPr>
        </p:nvSpPr>
        <p:spPr/>
        <p:txBody>
          <a:bodyPr/>
          <a:lstStyle/>
          <a:p>
            <a:fld id="{8A7435D7-A3E0-4AF8-81FD-370DA36A6459}" type="slidenum">
              <a:rPr lang="en-US" smtClean="0">
                <a:solidFill>
                  <a:schemeClr val="tx1"/>
                </a:solidFill>
              </a:rPr>
              <a:t>10</a:t>
            </a:fld>
            <a:endParaRPr lang="en-US" dirty="0">
              <a:solidFill>
                <a:schemeClr val="tx1"/>
              </a:solidFill>
            </a:endParaRPr>
          </a:p>
        </p:txBody>
      </p:sp>
    </p:spTree>
    <p:extLst>
      <p:ext uri="{BB962C8B-B14F-4D97-AF65-F5344CB8AC3E}">
        <p14:creationId xmlns:p14="http://schemas.microsoft.com/office/powerpoint/2010/main" val="378237609"/>
      </p:ext>
    </p:extLst>
  </p:cSld>
  <p:clrMapOvr>
    <a:masterClrMapping/>
  </p:clrMapOvr>
</p:sld>
</file>

<file path=ppt/slides/slide1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 name="Title 4" descr="" title="">
            <a:extLst>
              <a:ext uri="{FF2B5EF4-FFF2-40B4-BE49-F238E27FC236}">
                <a16:creationId xmlns:a16="http://schemas.microsoft.com/office/drawing/2014/main" id="{F1C082AC-19FF-9AEB-AA24-E9DDA2E09FA8}"/>
              </a:ext>
            </a:extLst>
          </p:cNvPr>
          <p:cNvSpPr>
            <a:spLocks noGrp="1"/>
          </p:cNvSpPr>
          <p:nvPr>
            <p:ph type="title"/>
          </p:nvPr>
        </p:nvSpPr>
        <p:spPr/>
        <p:txBody>
          <a:bodyPr>
            <a:noAutofit/>
          </a:bodyPr>
          <a:lstStyle/>
          <a:p>
            <a:pPr algn="ctr"/>
            <a:r>
              <a:rPr lang="en-US" sz="4000" dirty="0"/>
              <a:t>Interaction between Device and </a:t>
            </a:r>
            <a:r>
              <a:rPr lang="en-US" sz="4000" i="1" dirty="0"/>
              <a:t>General Utilities </a:t>
            </a:r>
            <a:r>
              <a:rPr lang="en-US" sz="4000" dirty="0"/>
              <a:t>Repeal</a:t>
            </a:r>
          </a:p>
        </p:txBody>
      </p:sp>
    </p:spTree>
    <p:extLst>
      <p:ext uri="{BB962C8B-B14F-4D97-AF65-F5344CB8AC3E}">
        <p14:creationId xmlns:p14="http://schemas.microsoft.com/office/powerpoint/2010/main" val="37832384"/>
      </p:ext>
    </p:extLst>
  </p:cSld>
  <p:clrMapOvr>
    <a:masterClrMapping/>
  </p:clrMapOvr>
</p:sld>
</file>

<file path=ppt/slides/slide1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8ECABE45-467D-0DB7-3C33-EE8BF1CC404E}"/>
              </a:ext>
            </a:extLst>
          </p:cNvPr>
          <p:cNvSpPr>
            <a:spLocks noGrp="1"/>
          </p:cNvSpPr>
          <p:nvPr>
            <p:ph type="title"/>
          </p:nvPr>
        </p:nvSpPr>
        <p:spPr/>
        <p:txBody>
          <a:bodyPr>
            <a:normAutofit/>
          </a:bodyPr>
          <a:lstStyle/>
          <a:p>
            <a:r>
              <a:rPr lang="en-US" sz="3600" dirty="0">
                <a:solidFill>
                  <a:schemeClr val="tx1"/>
                </a:solidFill>
              </a:rPr>
              <a:t>In the beginning, there was </a:t>
            </a:r>
            <a:r>
              <a:rPr lang="en-US" sz="3600" i="1" dirty="0">
                <a:solidFill>
                  <a:schemeClr val="tx1"/>
                </a:solidFill>
              </a:rPr>
              <a:t>Gregory…</a:t>
            </a:r>
            <a:endParaRPr lang="en-US" sz="3600" dirty="0">
              <a:solidFill>
                <a:schemeClr val="tx1"/>
              </a:solidFill>
            </a:endParaRPr>
          </a:p>
        </p:txBody>
      </p:sp>
      <p:sp>
        <p:nvSpPr>
          <p:cNvPr id="4" name="Slide Number Placeholder 3" descr="" title="">
            <a:extLst>
              <a:ext uri="{FF2B5EF4-FFF2-40B4-BE49-F238E27FC236}">
                <a16:creationId xmlns:a16="http://schemas.microsoft.com/office/drawing/2014/main" id="{201B5032-0BEF-052B-3340-A9201303B649}"/>
              </a:ext>
            </a:extLst>
          </p:cNvPr>
          <p:cNvSpPr>
            <a:spLocks noGrp="1"/>
          </p:cNvSpPr>
          <p:nvPr>
            <p:ph type="sldNum" sz="quarter" idx="12"/>
          </p:nvPr>
        </p:nvSpPr>
        <p:spPr/>
        <p:txBody>
          <a:bodyPr/>
          <a:lstStyle/>
          <a:p>
            <a:fld id="{8A7435D7-A3E0-4AF8-81FD-370DA36A6459}" type="slidenum">
              <a:rPr lang="en-US" smtClean="0"/>
              <a:t>12</a:t>
            </a:fld>
            <a:endParaRPr lang="en-US" dirty="0"/>
          </a:p>
        </p:txBody>
      </p:sp>
      <p:sp>
        <p:nvSpPr>
          <p:cNvPr id="7" name="Oval 6" descr="" title="">
            <a:extLst>
              <a:ext uri="{FF2B5EF4-FFF2-40B4-BE49-F238E27FC236}">
                <a16:creationId xmlns:a16="http://schemas.microsoft.com/office/drawing/2014/main" id="{91BB0C22-9408-7C60-DC57-8979D7EEF991}"/>
              </a:ext>
            </a:extLst>
          </p:cNvPr>
          <p:cNvSpPr/>
          <p:nvPr/>
        </p:nvSpPr>
        <p:spPr>
          <a:xfrm>
            <a:off x="830450" y="2277842"/>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Mrs. G</a:t>
            </a:r>
          </a:p>
        </p:txBody>
      </p:sp>
      <p:sp>
        <p:nvSpPr>
          <p:cNvPr id="9" name="Rectangle 8" descr="" title="">
            <a:extLst>
              <a:ext uri="{FF2B5EF4-FFF2-40B4-BE49-F238E27FC236}">
                <a16:creationId xmlns:a16="http://schemas.microsoft.com/office/drawing/2014/main" id="{BBDCB49F-A558-B486-22CC-A94265FB53AB}"/>
              </a:ext>
            </a:extLst>
          </p:cNvPr>
          <p:cNvSpPr/>
          <p:nvPr/>
        </p:nvSpPr>
        <p:spPr>
          <a:xfrm>
            <a:off x="830450" y="3417616"/>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Sub 1</a:t>
            </a:r>
          </a:p>
        </p:txBody>
      </p:sp>
      <p:sp>
        <p:nvSpPr>
          <p:cNvPr id="10" name="Rectangle 9" descr="" title="">
            <a:extLst>
              <a:ext uri="{FF2B5EF4-FFF2-40B4-BE49-F238E27FC236}">
                <a16:creationId xmlns:a16="http://schemas.microsoft.com/office/drawing/2014/main" id="{C1B689E6-FE8A-586E-774D-B67C9FFEBE3B}"/>
              </a:ext>
            </a:extLst>
          </p:cNvPr>
          <p:cNvSpPr/>
          <p:nvPr/>
        </p:nvSpPr>
        <p:spPr>
          <a:xfrm>
            <a:off x="830450" y="455739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Sub 2</a:t>
            </a:r>
          </a:p>
        </p:txBody>
      </p:sp>
      <p:cxnSp>
        <p:nvCxnSpPr>
          <p:cNvPr id="12" name="Straight Connector 11" descr="" title="">
            <a:extLst>
              <a:ext uri="{FF2B5EF4-FFF2-40B4-BE49-F238E27FC236}">
                <a16:creationId xmlns:a16="http://schemas.microsoft.com/office/drawing/2014/main" id="{703F6021-4E96-5702-6B5D-4C1315615390}"/>
              </a:ext>
            </a:extLst>
          </p:cNvPr>
          <p:cNvCxnSpPr>
            <a:stCxn id="7" idx="4"/>
            <a:endCxn id="9" idx="0"/>
          </p:cNvCxnSpPr>
          <p:nvPr/>
        </p:nvCxnSpPr>
        <p:spPr>
          <a:xfrm>
            <a:off x="1539696" y="3016396"/>
            <a:ext cx="0" cy="401220"/>
          </a:xfrm>
          <a:prstGeom prst="line">
            <a:avLst/>
          </a:prstGeom>
          <a:ln/>
        </p:spPr>
        <p:style>
          <a:lnRef idx="1">
            <a:schemeClr val="dk1"/>
          </a:lnRef>
          <a:fillRef idx="0">
            <a:schemeClr val="dk1"/>
          </a:fillRef>
          <a:effectRef idx="0">
            <a:schemeClr val="dk1"/>
          </a:effectRef>
          <a:fontRef idx="minor">
            <a:schemeClr val="tx1"/>
          </a:fontRef>
        </p:style>
      </p:cxnSp>
      <p:cxnSp>
        <p:nvCxnSpPr>
          <p:cNvPr id="20" name="Straight Connector 19" descr="" title="">
            <a:extLst>
              <a:ext uri="{FF2B5EF4-FFF2-40B4-BE49-F238E27FC236}">
                <a16:creationId xmlns:a16="http://schemas.microsoft.com/office/drawing/2014/main" id="{6D1CB3B6-F1CF-68AB-4DEE-7EB3FD203042}"/>
              </a:ext>
            </a:extLst>
          </p:cNvPr>
          <p:cNvCxnSpPr>
            <a:cxnSpLocks/>
          </p:cNvCxnSpPr>
          <p:nvPr/>
        </p:nvCxnSpPr>
        <p:spPr>
          <a:xfrm>
            <a:off x="2663005" y="1932824"/>
            <a:ext cx="0" cy="3834518"/>
          </a:xfrm>
          <a:prstGeom prst="line">
            <a:avLst/>
          </a:prstGeom>
        </p:spPr>
        <p:style>
          <a:lnRef idx="1">
            <a:schemeClr val="accent1"/>
          </a:lnRef>
          <a:fillRef idx="0">
            <a:schemeClr val="accent1"/>
          </a:fillRef>
          <a:effectRef idx="0">
            <a:schemeClr val="accent1"/>
          </a:effectRef>
          <a:fontRef idx="minor">
            <a:schemeClr val="tx1"/>
          </a:fontRef>
        </p:style>
      </p:cxnSp>
      <p:cxnSp>
        <p:nvCxnSpPr>
          <p:cNvPr id="21" name="Straight Connector 20" descr="" title="">
            <a:extLst>
              <a:ext uri="{FF2B5EF4-FFF2-40B4-BE49-F238E27FC236}">
                <a16:creationId xmlns:a16="http://schemas.microsoft.com/office/drawing/2014/main" id="{AE9BB6B1-9736-8941-B49E-A038851EF724}"/>
              </a:ext>
            </a:extLst>
          </p:cNvPr>
          <p:cNvCxnSpPr>
            <a:cxnSpLocks/>
            <a:stCxn id="9" idx="2"/>
            <a:endCxn id="10" idx="0"/>
          </p:cNvCxnSpPr>
          <p:nvPr/>
        </p:nvCxnSpPr>
        <p:spPr>
          <a:xfrm>
            <a:off x="1539696" y="4156170"/>
            <a:ext cx="0" cy="401220"/>
          </a:xfrm>
          <a:prstGeom prst="line">
            <a:avLst/>
          </a:prstGeom>
          <a:ln/>
        </p:spPr>
        <p:style>
          <a:lnRef idx="1">
            <a:schemeClr val="dk1"/>
          </a:lnRef>
          <a:fillRef idx="0">
            <a:schemeClr val="dk1"/>
          </a:fillRef>
          <a:effectRef idx="0">
            <a:schemeClr val="dk1"/>
          </a:effectRef>
          <a:fontRef idx="minor">
            <a:schemeClr val="tx1"/>
          </a:fontRef>
        </p:style>
      </p:cxnSp>
      <p:sp>
        <p:nvSpPr>
          <p:cNvPr id="24" name="Oval 23" descr="" title="">
            <a:extLst>
              <a:ext uri="{FF2B5EF4-FFF2-40B4-BE49-F238E27FC236}">
                <a16:creationId xmlns:a16="http://schemas.microsoft.com/office/drawing/2014/main" id="{09A4D14A-8579-F8A9-1BC3-60BF5BEA98E1}"/>
              </a:ext>
            </a:extLst>
          </p:cNvPr>
          <p:cNvSpPr/>
          <p:nvPr/>
        </p:nvSpPr>
        <p:spPr>
          <a:xfrm>
            <a:off x="3043115" y="2277842"/>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Mrs. G</a:t>
            </a:r>
          </a:p>
        </p:txBody>
      </p:sp>
      <p:sp>
        <p:nvSpPr>
          <p:cNvPr id="25" name="Rectangle 24" descr="" title="">
            <a:extLst>
              <a:ext uri="{FF2B5EF4-FFF2-40B4-BE49-F238E27FC236}">
                <a16:creationId xmlns:a16="http://schemas.microsoft.com/office/drawing/2014/main" id="{7DF02E74-A22B-9F00-1DCB-7DAA4BFCD06B}"/>
              </a:ext>
            </a:extLst>
          </p:cNvPr>
          <p:cNvSpPr/>
          <p:nvPr/>
        </p:nvSpPr>
        <p:spPr>
          <a:xfrm>
            <a:off x="3043115" y="3417616"/>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Sub 1</a:t>
            </a:r>
          </a:p>
        </p:txBody>
      </p:sp>
      <p:sp>
        <p:nvSpPr>
          <p:cNvPr id="26" name="Rectangle 25" descr="" title="">
            <a:extLst>
              <a:ext uri="{FF2B5EF4-FFF2-40B4-BE49-F238E27FC236}">
                <a16:creationId xmlns:a16="http://schemas.microsoft.com/office/drawing/2014/main" id="{7A355445-C241-1629-3955-D3BCCBBFD6D4}"/>
              </a:ext>
            </a:extLst>
          </p:cNvPr>
          <p:cNvSpPr/>
          <p:nvPr/>
        </p:nvSpPr>
        <p:spPr>
          <a:xfrm>
            <a:off x="3043115" y="4557390"/>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Sub 2</a:t>
            </a:r>
          </a:p>
        </p:txBody>
      </p:sp>
      <p:cxnSp>
        <p:nvCxnSpPr>
          <p:cNvPr id="27" name="Straight Connector 26" descr="" title="">
            <a:extLst>
              <a:ext uri="{FF2B5EF4-FFF2-40B4-BE49-F238E27FC236}">
                <a16:creationId xmlns:a16="http://schemas.microsoft.com/office/drawing/2014/main" id="{BDB78B53-26E0-D4A8-ABE6-09AD304DA1C5}"/>
              </a:ext>
            </a:extLst>
          </p:cNvPr>
          <p:cNvCxnSpPr>
            <a:stCxn id="24" idx="4"/>
            <a:endCxn id="25" idx="0"/>
          </p:cNvCxnSpPr>
          <p:nvPr/>
        </p:nvCxnSpPr>
        <p:spPr>
          <a:xfrm>
            <a:off x="3752361" y="3016396"/>
            <a:ext cx="0" cy="401220"/>
          </a:xfrm>
          <a:prstGeom prst="line">
            <a:avLst/>
          </a:prstGeom>
          <a:ln/>
        </p:spPr>
        <p:style>
          <a:lnRef idx="1">
            <a:schemeClr val="dk1"/>
          </a:lnRef>
          <a:fillRef idx="0">
            <a:schemeClr val="dk1"/>
          </a:fillRef>
          <a:effectRef idx="0">
            <a:schemeClr val="dk1"/>
          </a:effectRef>
          <a:fontRef idx="minor">
            <a:schemeClr val="tx1"/>
          </a:fontRef>
        </p:style>
      </p:cxnSp>
      <p:cxnSp>
        <p:nvCxnSpPr>
          <p:cNvPr id="28" name="Straight Connector 27" descr="" title="">
            <a:extLst>
              <a:ext uri="{FF2B5EF4-FFF2-40B4-BE49-F238E27FC236}">
                <a16:creationId xmlns:a16="http://schemas.microsoft.com/office/drawing/2014/main" id="{22CC042C-B737-1051-E172-A801B2529A44}"/>
              </a:ext>
            </a:extLst>
          </p:cNvPr>
          <p:cNvCxnSpPr>
            <a:cxnSpLocks/>
            <a:stCxn id="25" idx="2"/>
            <a:endCxn id="26" idx="0"/>
          </p:cNvCxnSpPr>
          <p:nvPr/>
        </p:nvCxnSpPr>
        <p:spPr>
          <a:xfrm>
            <a:off x="3752361" y="4156170"/>
            <a:ext cx="0" cy="401220"/>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29" name="Rectangle 28" descr="" title="">
            <a:extLst>
              <a:ext uri="{FF2B5EF4-FFF2-40B4-BE49-F238E27FC236}">
                <a16:creationId xmlns:a16="http://schemas.microsoft.com/office/drawing/2014/main" id="{490CC6F3-0527-1E98-C2BF-E3C457ADF582}"/>
              </a:ext>
            </a:extLst>
          </p:cNvPr>
          <p:cNvSpPr/>
          <p:nvPr/>
        </p:nvSpPr>
        <p:spPr>
          <a:xfrm>
            <a:off x="4860192" y="4557390"/>
            <a:ext cx="1418492" cy="738554"/>
          </a:xfrm>
          <a:prstGeom prst="rect">
            <a:avLst/>
          </a:prstGeom>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NewCo</a:t>
            </a:r>
          </a:p>
        </p:txBody>
      </p:sp>
      <p:cxnSp>
        <p:nvCxnSpPr>
          <p:cNvPr id="31" name="Connector: Elbow 30" descr="" title="">
            <a:extLst>
              <a:ext uri="{FF2B5EF4-FFF2-40B4-BE49-F238E27FC236}">
                <a16:creationId xmlns:a16="http://schemas.microsoft.com/office/drawing/2014/main" id="{A2C4D868-A467-6755-ACD9-F6DD2FFB67FC}"/>
              </a:ext>
            </a:extLst>
          </p:cNvPr>
          <p:cNvCxnSpPr>
            <a:stCxn id="25" idx="2"/>
            <a:endCxn id="29" idx="0"/>
          </p:cNvCxnSpPr>
          <p:nvPr/>
        </p:nvCxnSpPr>
        <p:spPr>
          <a:xfrm rot="16200000" flipH="1">
            <a:off x="4460289" y="3448241"/>
            <a:ext cx="401220" cy="1817077"/>
          </a:xfrm>
          <a:prstGeom prst="bentConnector3">
            <a:avLst/>
          </a:prstGeom>
          <a:ln w="28575"/>
        </p:spPr>
        <p:style>
          <a:lnRef idx="1">
            <a:schemeClr val="dk1"/>
          </a:lnRef>
          <a:fillRef idx="0">
            <a:schemeClr val="dk1"/>
          </a:fillRef>
          <a:effectRef idx="0">
            <a:schemeClr val="dk1"/>
          </a:effectRef>
          <a:fontRef idx="minor">
            <a:schemeClr val="tx1"/>
          </a:fontRef>
        </p:style>
      </p:cxnSp>
      <p:cxnSp>
        <p:nvCxnSpPr>
          <p:cNvPr id="40" name="Connector: Curved 39" descr="" title="">
            <a:extLst>
              <a:ext uri="{FF2B5EF4-FFF2-40B4-BE49-F238E27FC236}">
                <a16:creationId xmlns:a16="http://schemas.microsoft.com/office/drawing/2014/main" id="{241E13A4-FA7A-2F0D-0525-0256377145DF}"/>
              </a:ext>
            </a:extLst>
          </p:cNvPr>
          <p:cNvCxnSpPr>
            <a:cxnSpLocks/>
            <a:stCxn id="25" idx="3"/>
            <a:endCxn id="29" idx="3"/>
          </p:cNvCxnSpPr>
          <p:nvPr/>
        </p:nvCxnSpPr>
        <p:spPr>
          <a:xfrm>
            <a:off x="4461607" y="3786893"/>
            <a:ext cx="1817077" cy="1139774"/>
          </a:xfrm>
          <a:prstGeom prst="curvedConnector3">
            <a:avLst>
              <a:gd name="adj1" fmla="val 112581"/>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cxnSp>
        <p:nvCxnSpPr>
          <p:cNvPr id="43" name="Connector: Curved 42" descr="" title="">
            <a:extLst>
              <a:ext uri="{FF2B5EF4-FFF2-40B4-BE49-F238E27FC236}">
                <a16:creationId xmlns:a16="http://schemas.microsoft.com/office/drawing/2014/main" id="{5C42A8A9-E85C-E05A-63A6-FCF8798E9740}"/>
              </a:ext>
            </a:extLst>
          </p:cNvPr>
          <p:cNvCxnSpPr>
            <a:cxnSpLocks/>
            <a:stCxn id="29" idx="0"/>
            <a:endCxn id="24" idx="6"/>
          </p:cNvCxnSpPr>
          <p:nvPr/>
        </p:nvCxnSpPr>
        <p:spPr>
          <a:xfrm rot="16200000" flipV="1">
            <a:off x="4060388" y="3048339"/>
            <a:ext cx="1910271" cy="1107831"/>
          </a:xfrm>
          <a:prstGeom prst="curvedConnector2">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47" name="TextBox 46" descr="" title="">
            <a:extLst>
              <a:ext uri="{FF2B5EF4-FFF2-40B4-BE49-F238E27FC236}">
                <a16:creationId xmlns:a16="http://schemas.microsoft.com/office/drawing/2014/main" id="{5BB9289B-9CD5-0468-5830-F36556F0D70C}"/>
              </a:ext>
            </a:extLst>
          </p:cNvPr>
          <p:cNvSpPr txBox="1"/>
          <p:nvPr/>
        </p:nvSpPr>
        <p:spPr>
          <a:xfrm>
            <a:off x="6554258" y="4557390"/>
            <a:ext cx="775855" cy="461665"/>
          </a:xfrm>
          <a:prstGeom prst="rect">
            <a:avLst/>
          </a:prstGeom>
          <a:noFill/>
        </p:spPr>
        <p:txBody>
          <a:bodyPr wrap="square" rtlCol="0">
            <a:spAutoFit/>
          </a:bodyPr>
          <a:lstStyle/>
          <a:p>
            <a:r>
              <a:rPr lang="en-US" sz="1200" b="1" dirty="0"/>
              <a:t>Sub 2 stock</a:t>
            </a:r>
          </a:p>
        </p:txBody>
      </p:sp>
      <p:sp>
        <p:nvSpPr>
          <p:cNvPr id="48" name="TextBox 47" descr="" title="">
            <a:extLst>
              <a:ext uri="{FF2B5EF4-FFF2-40B4-BE49-F238E27FC236}">
                <a16:creationId xmlns:a16="http://schemas.microsoft.com/office/drawing/2014/main" id="{0BCEFE70-ED36-C0CC-986A-E1A244CCCA7E}"/>
              </a:ext>
            </a:extLst>
          </p:cNvPr>
          <p:cNvSpPr txBox="1"/>
          <p:nvPr/>
        </p:nvSpPr>
        <p:spPr>
          <a:xfrm>
            <a:off x="4718396" y="2370155"/>
            <a:ext cx="1487233" cy="276999"/>
          </a:xfrm>
          <a:prstGeom prst="rect">
            <a:avLst/>
          </a:prstGeom>
          <a:noFill/>
        </p:spPr>
        <p:txBody>
          <a:bodyPr wrap="square" rtlCol="0">
            <a:spAutoFit/>
          </a:bodyPr>
          <a:lstStyle/>
          <a:p>
            <a:r>
              <a:rPr lang="en-US" sz="1200" b="1" dirty="0"/>
              <a:t>NewCo stock</a:t>
            </a:r>
          </a:p>
        </p:txBody>
      </p:sp>
      <p:sp>
        <p:nvSpPr>
          <p:cNvPr id="49" name="Oval 48" descr="" title="">
            <a:extLst>
              <a:ext uri="{FF2B5EF4-FFF2-40B4-BE49-F238E27FC236}">
                <a16:creationId xmlns:a16="http://schemas.microsoft.com/office/drawing/2014/main" id="{F176FBE8-E887-D163-268E-58380DEDF645}"/>
              </a:ext>
            </a:extLst>
          </p:cNvPr>
          <p:cNvSpPr/>
          <p:nvPr/>
        </p:nvSpPr>
        <p:spPr>
          <a:xfrm>
            <a:off x="8698707" y="2277842"/>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Mrs. G</a:t>
            </a:r>
          </a:p>
        </p:txBody>
      </p:sp>
      <p:sp>
        <p:nvSpPr>
          <p:cNvPr id="50" name="Rectangle 49" descr="" title="">
            <a:extLst>
              <a:ext uri="{FF2B5EF4-FFF2-40B4-BE49-F238E27FC236}">
                <a16:creationId xmlns:a16="http://schemas.microsoft.com/office/drawing/2014/main" id="{15E45F83-85C9-E7EA-B81D-CA2F25CD7F58}"/>
              </a:ext>
            </a:extLst>
          </p:cNvPr>
          <p:cNvSpPr/>
          <p:nvPr/>
        </p:nvSpPr>
        <p:spPr>
          <a:xfrm>
            <a:off x="7802884" y="3417616"/>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Sub 1</a:t>
            </a:r>
          </a:p>
        </p:txBody>
      </p:sp>
      <p:sp>
        <p:nvSpPr>
          <p:cNvPr id="51" name="Rectangle 50" descr="" title="">
            <a:extLst>
              <a:ext uri="{FF2B5EF4-FFF2-40B4-BE49-F238E27FC236}">
                <a16:creationId xmlns:a16="http://schemas.microsoft.com/office/drawing/2014/main" id="{B19387C3-28A7-B966-E272-70ED81F09B5E}"/>
              </a:ext>
            </a:extLst>
          </p:cNvPr>
          <p:cNvSpPr/>
          <p:nvPr/>
        </p:nvSpPr>
        <p:spPr>
          <a:xfrm>
            <a:off x="9781108" y="455739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Sub 2</a:t>
            </a:r>
          </a:p>
        </p:txBody>
      </p:sp>
      <p:cxnSp>
        <p:nvCxnSpPr>
          <p:cNvPr id="52" name="Straight Connector 51" descr="" title="">
            <a:extLst>
              <a:ext uri="{FF2B5EF4-FFF2-40B4-BE49-F238E27FC236}">
                <a16:creationId xmlns:a16="http://schemas.microsoft.com/office/drawing/2014/main" id="{E8BDC72C-E4B7-AFE1-5529-ED0A2938A8A1}"/>
              </a:ext>
            </a:extLst>
          </p:cNvPr>
          <p:cNvCxnSpPr>
            <a:stCxn id="49" idx="4"/>
            <a:endCxn id="50" idx="0"/>
          </p:cNvCxnSpPr>
          <p:nvPr/>
        </p:nvCxnSpPr>
        <p:spPr>
          <a:xfrm flipH="1">
            <a:off x="8512130" y="3016396"/>
            <a:ext cx="895823" cy="401220"/>
          </a:xfrm>
          <a:prstGeom prst="line">
            <a:avLst/>
          </a:prstGeom>
          <a:ln/>
        </p:spPr>
        <p:style>
          <a:lnRef idx="1">
            <a:schemeClr val="dk1"/>
          </a:lnRef>
          <a:fillRef idx="0">
            <a:schemeClr val="dk1"/>
          </a:fillRef>
          <a:effectRef idx="0">
            <a:schemeClr val="dk1"/>
          </a:effectRef>
          <a:fontRef idx="minor">
            <a:schemeClr val="tx1"/>
          </a:fontRef>
        </p:style>
      </p:cxnSp>
      <p:sp>
        <p:nvSpPr>
          <p:cNvPr id="57" name="Rectangle 56" descr="" title="">
            <a:extLst>
              <a:ext uri="{FF2B5EF4-FFF2-40B4-BE49-F238E27FC236}">
                <a16:creationId xmlns:a16="http://schemas.microsoft.com/office/drawing/2014/main" id="{5C7769CE-E215-602D-A762-D6AC59114B47}"/>
              </a:ext>
            </a:extLst>
          </p:cNvPr>
          <p:cNvSpPr/>
          <p:nvPr/>
        </p:nvSpPr>
        <p:spPr>
          <a:xfrm>
            <a:off x="9781108" y="3417616"/>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NewCo</a:t>
            </a:r>
          </a:p>
        </p:txBody>
      </p:sp>
      <p:cxnSp>
        <p:nvCxnSpPr>
          <p:cNvPr id="58" name="Straight Connector 57" descr="" title="">
            <a:extLst>
              <a:ext uri="{FF2B5EF4-FFF2-40B4-BE49-F238E27FC236}">
                <a16:creationId xmlns:a16="http://schemas.microsoft.com/office/drawing/2014/main" id="{15B1FD17-1B0C-5AC0-AEE0-A35C0ECB83E5}"/>
              </a:ext>
            </a:extLst>
          </p:cNvPr>
          <p:cNvCxnSpPr>
            <a:cxnSpLocks/>
            <a:stCxn id="49" idx="4"/>
            <a:endCxn id="57" idx="0"/>
          </p:cNvCxnSpPr>
          <p:nvPr/>
        </p:nvCxnSpPr>
        <p:spPr>
          <a:xfrm>
            <a:off x="9407953" y="3016396"/>
            <a:ext cx="1082401" cy="401220"/>
          </a:xfrm>
          <a:prstGeom prst="line">
            <a:avLst/>
          </a:prstGeom>
          <a:ln/>
        </p:spPr>
        <p:style>
          <a:lnRef idx="1">
            <a:schemeClr val="dk1"/>
          </a:lnRef>
          <a:fillRef idx="0">
            <a:schemeClr val="dk1"/>
          </a:fillRef>
          <a:effectRef idx="0">
            <a:schemeClr val="dk1"/>
          </a:effectRef>
          <a:fontRef idx="minor">
            <a:schemeClr val="tx1"/>
          </a:fontRef>
        </p:style>
      </p:cxnSp>
      <p:cxnSp>
        <p:nvCxnSpPr>
          <p:cNvPr id="61" name="Straight Connector 60" descr="" title="">
            <a:extLst>
              <a:ext uri="{FF2B5EF4-FFF2-40B4-BE49-F238E27FC236}">
                <a16:creationId xmlns:a16="http://schemas.microsoft.com/office/drawing/2014/main" id="{637E3A7D-6D88-AF97-CC39-4B2CA08A10EB}"/>
              </a:ext>
            </a:extLst>
          </p:cNvPr>
          <p:cNvCxnSpPr>
            <a:cxnSpLocks/>
            <a:stCxn id="51" idx="0"/>
            <a:endCxn id="57" idx="2"/>
          </p:cNvCxnSpPr>
          <p:nvPr/>
        </p:nvCxnSpPr>
        <p:spPr>
          <a:xfrm flipV="1">
            <a:off x="10490354" y="4156170"/>
            <a:ext cx="0" cy="401220"/>
          </a:xfrm>
          <a:prstGeom prst="line">
            <a:avLst/>
          </a:prstGeom>
          <a:ln/>
        </p:spPr>
        <p:style>
          <a:lnRef idx="1">
            <a:schemeClr val="dk1"/>
          </a:lnRef>
          <a:fillRef idx="0">
            <a:schemeClr val="dk1"/>
          </a:fillRef>
          <a:effectRef idx="0">
            <a:schemeClr val="dk1"/>
          </a:effectRef>
          <a:fontRef idx="minor">
            <a:schemeClr val="tx1"/>
          </a:fontRef>
        </p:style>
      </p:cxnSp>
      <p:cxnSp>
        <p:nvCxnSpPr>
          <p:cNvPr id="67" name="Straight Connector 66" descr="" title="">
            <a:extLst>
              <a:ext uri="{FF2B5EF4-FFF2-40B4-BE49-F238E27FC236}">
                <a16:creationId xmlns:a16="http://schemas.microsoft.com/office/drawing/2014/main" id="{5330D22F-F45F-2281-5765-165D1E7DE7C6}"/>
              </a:ext>
            </a:extLst>
          </p:cNvPr>
          <p:cNvCxnSpPr>
            <a:cxnSpLocks/>
          </p:cNvCxnSpPr>
          <p:nvPr/>
        </p:nvCxnSpPr>
        <p:spPr>
          <a:xfrm>
            <a:off x="7426325" y="1932824"/>
            <a:ext cx="0" cy="3834518"/>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Connector 67" descr="" title="">
            <a:extLst>
              <a:ext uri="{FF2B5EF4-FFF2-40B4-BE49-F238E27FC236}">
                <a16:creationId xmlns:a16="http://schemas.microsoft.com/office/drawing/2014/main" id="{E5955098-4732-1DC0-EB7D-A761266FD2E5}"/>
              </a:ext>
            </a:extLst>
          </p:cNvPr>
          <p:cNvCxnSpPr>
            <a:cxnSpLocks/>
          </p:cNvCxnSpPr>
          <p:nvPr/>
        </p:nvCxnSpPr>
        <p:spPr>
          <a:xfrm flipH="1">
            <a:off x="9586729" y="3278947"/>
            <a:ext cx="1877291" cy="967015"/>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72" name="Straight Connector 71" descr="" title="">
            <a:extLst>
              <a:ext uri="{FF2B5EF4-FFF2-40B4-BE49-F238E27FC236}">
                <a16:creationId xmlns:a16="http://schemas.microsoft.com/office/drawing/2014/main" id="{1063DA2C-1F47-F03D-3569-55AF42DA23E3}"/>
              </a:ext>
            </a:extLst>
          </p:cNvPr>
          <p:cNvCxnSpPr>
            <a:cxnSpLocks/>
          </p:cNvCxnSpPr>
          <p:nvPr/>
        </p:nvCxnSpPr>
        <p:spPr>
          <a:xfrm>
            <a:off x="9655992" y="3327824"/>
            <a:ext cx="1690264" cy="918138"/>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77" name="Straight Arrow Connector 76" descr="" title="">
            <a:extLst>
              <a:ext uri="{FF2B5EF4-FFF2-40B4-BE49-F238E27FC236}">
                <a16:creationId xmlns:a16="http://schemas.microsoft.com/office/drawing/2014/main" id="{3BF57618-0D64-B356-F551-5B28F686E8D1}"/>
              </a:ext>
            </a:extLst>
          </p:cNvPr>
          <p:cNvCxnSpPr>
            <a:cxnSpLocks/>
          </p:cNvCxnSpPr>
          <p:nvPr/>
        </p:nvCxnSpPr>
        <p:spPr>
          <a:xfrm>
            <a:off x="10259267" y="2714094"/>
            <a:ext cx="1364409" cy="0"/>
          </a:xfrm>
          <a:prstGeom prst="straightConnector1">
            <a:avLst/>
          </a:prstGeom>
          <a:ln w="19050" cmpd="sng">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78" name="TextBox 77" descr="" title="">
            <a:extLst>
              <a:ext uri="{FF2B5EF4-FFF2-40B4-BE49-F238E27FC236}">
                <a16:creationId xmlns:a16="http://schemas.microsoft.com/office/drawing/2014/main" id="{1AAE454A-35B8-D432-32FE-49E20ABCA373}"/>
              </a:ext>
            </a:extLst>
          </p:cNvPr>
          <p:cNvSpPr txBox="1"/>
          <p:nvPr/>
        </p:nvSpPr>
        <p:spPr>
          <a:xfrm>
            <a:off x="11037902" y="2117504"/>
            <a:ext cx="775855" cy="461665"/>
          </a:xfrm>
          <a:prstGeom prst="rect">
            <a:avLst/>
          </a:prstGeom>
          <a:noFill/>
        </p:spPr>
        <p:txBody>
          <a:bodyPr wrap="square" rtlCol="0">
            <a:spAutoFit/>
          </a:bodyPr>
          <a:lstStyle/>
          <a:p>
            <a:r>
              <a:rPr lang="en-US" sz="1200" b="1" dirty="0"/>
              <a:t>Sub 2 stock</a:t>
            </a:r>
          </a:p>
        </p:txBody>
      </p:sp>
      <p:sp>
        <p:nvSpPr>
          <p:cNvPr id="79" name="TextBox 78" descr="" title="">
            <a:extLst>
              <a:ext uri="{FF2B5EF4-FFF2-40B4-BE49-F238E27FC236}">
                <a16:creationId xmlns:a16="http://schemas.microsoft.com/office/drawing/2014/main" id="{77D0CB8F-B552-6008-A9EC-C4506D7C3529}"/>
              </a:ext>
            </a:extLst>
          </p:cNvPr>
          <p:cNvSpPr txBox="1"/>
          <p:nvPr/>
        </p:nvSpPr>
        <p:spPr>
          <a:xfrm>
            <a:off x="10004983" y="2784679"/>
            <a:ext cx="775855" cy="276999"/>
          </a:xfrm>
          <a:prstGeom prst="rect">
            <a:avLst/>
          </a:prstGeom>
          <a:noFill/>
        </p:spPr>
        <p:txBody>
          <a:bodyPr wrap="square" rtlCol="0">
            <a:spAutoFit/>
          </a:bodyPr>
          <a:lstStyle/>
          <a:p>
            <a:r>
              <a:rPr lang="en-US" sz="1200" b="1" dirty="0"/>
              <a:t>Cash</a:t>
            </a:r>
          </a:p>
        </p:txBody>
      </p:sp>
      <p:sp>
        <p:nvSpPr>
          <p:cNvPr id="81" name="Oval 80" descr="" title="">
            <a:extLst>
              <a:ext uri="{FF2B5EF4-FFF2-40B4-BE49-F238E27FC236}">
                <a16:creationId xmlns:a16="http://schemas.microsoft.com/office/drawing/2014/main" id="{F9991F90-F1B3-0B21-0BF1-BDB070567B01}"/>
              </a:ext>
            </a:extLst>
          </p:cNvPr>
          <p:cNvSpPr/>
          <p:nvPr/>
        </p:nvSpPr>
        <p:spPr>
          <a:xfrm>
            <a:off x="6635469" y="4078547"/>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82" name="Oval 81" descr="" title="">
            <a:extLst>
              <a:ext uri="{FF2B5EF4-FFF2-40B4-BE49-F238E27FC236}">
                <a16:creationId xmlns:a16="http://schemas.microsoft.com/office/drawing/2014/main" id="{370B5167-3A90-9D7A-D4BA-020F25C622F5}"/>
              </a:ext>
            </a:extLst>
          </p:cNvPr>
          <p:cNvSpPr/>
          <p:nvPr/>
        </p:nvSpPr>
        <p:spPr>
          <a:xfrm>
            <a:off x="5192209" y="2770232"/>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2</a:t>
            </a:r>
          </a:p>
        </p:txBody>
      </p:sp>
      <p:sp>
        <p:nvSpPr>
          <p:cNvPr id="83" name="Oval 82" descr="" title="">
            <a:extLst>
              <a:ext uri="{FF2B5EF4-FFF2-40B4-BE49-F238E27FC236}">
                <a16:creationId xmlns:a16="http://schemas.microsoft.com/office/drawing/2014/main" id="{62D5D628-83C0-720E-6EC6-A8DA11188894}"/>
              </a:ext>
            </a:extLst>
          </p:cNvPr>
          <p:cNvSpPr/>
          <p:nvPr/>
        </p:nvSpPr>
        <p:spPr>
          <a:xfrm>
            <a:off x="11346256" y="3584953"/>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3</a:t>
            </a:r>
          </a:p>
        </p:txBody>
      </p:sp>
      <p:sp>
        <p:nvSpPr>
          <p:cNvPr id="84" name="Oval 83" descr="" title="">
            <a:extLst>
              <a:ext uri="{FF2B5EF4-FFF2-40B4-BE49-F238E27FC236}">
                <a16:creationId xmlns:a16="http://schemas.microsoft.com/office/drawing/2014/main" id="{9C6A8812-5AD3-C97A-1712-43499C221E1B}"/>
              </a:ext>
            </a:extLst>
          </p:cNvPr>
          <p:cNvSpPr/>
          <p:nvPr/>
        </p:nvSpPr>
        <p:spPr>
          <a:xfrm>
            <a:off x="10714229" y="2572034"/>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4</a:t>
            </a:r>
          </a:p>
        </p:txBody>
      </p:sp>
      <p:sp>
        <p:nvSpPr>
          <p:cNvPr id="87" name="TextBox 86" descr="" title="">
            <a:extLst>
              <a:ext uri="{FF2B5EF4-FFF2-40B4-BE49-F238E27FC236}">
                <a16:creationId xmlns:a16="http://schemas.microsoft.com/office/drawing/2014/main" id="{83AE6F7B-0574-4218-79A5-87250B3C386E}"/>
              </a:ext>
            </a:extLst>
          </p:cNvPr>
          <p:cNvSpPr txBox="1"/>
          <p:nvPr/>
        </p:nvSpPr>
        <p:spPr>
          <a:xfrm>
            <a:off x="0" y="5853204"/>
            <a:ext cx="12191999" cy="400110"/>
          </a:xfrm>
          <a:prstGeom prst="rect">
            <a:avLst/>
          </a:prstGeom>
          <a:noFill/>
        </p:spPr>
        <p:txBody>
          <a:bodyPr wrap="square" rtlCol="0">
            <a:spAutoFit/>
          </a:bodyPr>
          <a:lstStyle/>
          <a:p>
            <a:pPr algn="ctr"/>
            <a:r>
              <a:rPr lang="en-US" sz="2000" dirty="0">
                <a:latin typeface="+mj-lt"/>
              </a:rPr>
              <a:t>… a transaction “having no business or corporate purpose… </a:t>
            </a:r>
            <a:r>
              <a:rPr lang="en-US" sz="2000" b="1" dirty="0">
                <a:latin typeface="+mj-lt"/>
              </a:rPr>
              <a:t>a mere device</a:t>
            </a:r>
            <a:r>
              <a:rPr lang="en-US" sz="2000" dirty="0">
                <a:latin typeface="+mj-lt"/>
              </a:rPr>
              <a:t>”.</a:t>
            </a:r>
          </a:p>
        </p:txBody>
      </p:sp>
    </p:spTree>
    <p:extLst>
      <p:ext uri="{BB962C8B-B14F-4D97-AF65-F5344CB8AC3E}">
        <p14:creationId xmlns:p14="http://schemas.microsoft.com/office/powerpoint/2010/main" val="1197254876"/>
      </p:ext>
    </p:extLst>
  </p:cSld>
  <p:clrMapOvr>
    <a:masterClrMapping/>
  </p:clrMapOvr>
</p:sld>
</file>

<file path=ppt/slides/slide1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E625996A-E52C-713C-38ED-F685F4237FA6}"/>
              </a:ext>
            </a:extLst>
          </p:cNvPr>
          <p:cNvSpPr>
            <a:spLocks noGrp="1"/>
          </p:cNvSpPr>
          <p:nvPr>
            <p:ph type="title"/>
          </p:nvPr>
        </p:nvSpPr>
        <p:spPr/>
        <p:txBody>
          <a:bodyPr>
            <a:normAutofit fontScale="90000"/>
          </a:bodyPr>
          <a:lstStyle/>
          <a:p>
            <a:r>
              <a:rPr lang="en-US" dirty="0"/>
              <a:t>The Evolution of Device </a:t>
            </a:r>
            <a:br>
              <a:rPr lang="en-US" dirty="0"/>
            </a:br>
            <a:r>
              <a:rPr lang="en-US" sz="3600" i="1" dirty="0"/>
              <a:t>What’s GU got to do with it? (Not much.)</a:t>
            </a:r>
          </a:p>
        </p:txBody>
      </p:sp>
      <p:sp>
        <p:nvSpPr>
          <p:cNvPr id="4" name="Slide Number Placeholder 3" descr="" title="">
            <a:extLst>
              <a:ext uri="{FF2B5EF4-FFF2-40B4-BE49-F238E27FC236}">
                <a16:creationId xmlns:a16="http://schemas.microsoft.com/office/drawing/2014/main" id="{6545B6B5-3EE3-C5ED-6EC4-AE58DDB52CEA}"/>
              </a:ext>
            </a:extLst>
          </p:cNvPr>
          <p:cNvSpPr>
            <a:spLocks noGrp="1"/>
          </p:cNvSpPr>
          <p:nvPr>
            <p:ph type="sldNum" sz="quarter" idx="12"/>
          </p:nvPr>
        </p:nvSpPr>
        <p:spPr/>
        <p:txBody>
          <a:bodyPr/>
          <a:lstStyle/>
          <a:p>
            <a:fld id="{8A7435D7-A3E0-4AF8-81FD-370DA36A6459}" type="slidenum">
              <a:rPr lang="en-US" smtClean="0"/>
              <a:t>13</a:t>
            </a:fld>
            <a:endParaRPr lang="en-US" dirty="0"/>
          </a:p>
        </p:txBody>
      </p:sp>
      <p:sp>
        <p:nvSpPr>
          <p:cNvPr id="149" name="Text Box 78" descr="" title="">
            <a:extLst>
              <a:ext uri="{FF2B5EF4-FFF2-40B4-BE49-F238E27FC236}">
                <a16:creationId xmlns:a16="http://schemas.microsoft.com/office/drawing/2014/main" id="{D76480D8-C5DE-5B34-EEE7-030D037E3A67}"/>
              </a:ext>
            </a:extLst>
          </p:cNvPr>
          <p:cNvSpPr txBox="1">
            <a:spLocks noChangeArrowheads="1"/>
          </p:cNvSpPr>
          <p:nvPr/>
        </p:nvSpPr>
        <p:spPr bwMode="auto">
          <a:xfrm flipH="1">
            <a:off x="6724757" y="2255883"/>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6"/>
                </a:solidFill>
              </a:rPr>
              <a:t>1935</a:t>
            </a:r>
          </a:p>
        </p:txBody>
      </p:sp>
      <p:sp>
        <p:nvSpPr>
          <p:cNvPr id="153" name="Text Box 78" descr="" title="">
            <a:extLst>
              <a:ext uri="{FF2B5EF4-FFF2-40B4-BE49-F238E27FC236}">
                <a16:creationId xmlns:a16="http://schemas.microsoft.com/office/drawing/2014/main" id="{51839FE9-179F-80D5-DB41-3762188B5362}"/>
              </a:ext>
            </a:extLst>
          </p:cNvPr>
          <p:cNvSpPr txBox="1">
            <a:spLocks noChangeArrowheads="1"/>
          </p:cNvSpPr>
          <p:nvPr/>
        </p:nvSpPr>
        <p:spPr bwMode="auto">
          <a:xfrm flipH="1">
            <a:off x="6741611" y="3435594"/>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6"/>
                </a:solidFill>
              </a:rPr>
              <a:t>1954</a:t>
            </a:r>
          </a:p>
        </p:txBody>
      </p:sp>
      <p:sp>
        <p:nvSpPr>
          <p:cNvPr id="155" name="Text Box 78" descr="" title="">
            <a:extLst>
              <a:ext uri="{FF2B5EF4-FFF2-40B4-BE49-F238E27FC236}">
                <a16:creationId xmlns:a16="http://schemas.microsoft.com/office/drawing/2014/main" id="{A33C3D84-4043-A981-FD46-642A2CD3B439}"/>
              </a:ext>
            </a:extLst>
          </p:cNvPr>
          <p:cNvSpPr txBox="1">
            <a:spLocks noChangeArrowheads="1"/>
          </p:cNvSpPr>
          <p:nvPr/>
        </p:nvSpPr>
        <p:spPr bwMode="auto">
          <a:xfrm flipH="1">
            <a:off x="5603162" y="3670075"/>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4">
                    <a:lumMod val="50000"/>
                  </a:schemeClr>
                </a:solidFill>
              </a:rPr>
              <a:t>1955</a:t>
            </a:r>
          </a:p>
        </p:txBody>
      </p:sp>
      <p:sp>
        <p:nvSpPr>
          <p:cNvPr id="157" name="Text Box 78" descr="" title="">
            <a:extLst>
              <a:ext uri="{FF2B5EF4-FFF2-40B4-BE49-F238E27FC236}">
                <a16:creationId xmlns:a16="http://schemas.microsoft.com/office/drawing/2014/main" id="{86ABA04E-5CDD-2C9C-7E82-714E5A884EC9}"/>
              </a:ext>
            </a:extLst>
          </p:cNvPr>
          <p:cNvSpPr txBox="1">
            <a:spLocks noChangeArrowheads="1"/>
          </p:cNvSpPr>
          <p:nvPr/>
        </p:nvSpPr>
        <p:spPr bwMode="auto">
          <a:xfrm flipH="1">
            <a:off x="5578992" y="5161462"/>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4">
                    <a:lumMod val="50000"/>
                  </a:schemeClr>
                </a:solidFill>
              </a:rPr>
              <a:t>1989</a:t>
            </a:r>
          </a:p>
        </p:txBody>
      </p:sp>
      <p:sp>
        <p:nvSpPr>
          <p:cNvPr id="159" name="Text Box 78" descr="" title="">
            <a:extLst>
              <a:ext uri="{FF2B5EF4-FFF2-40B4-BE49-F238E27FC236}">
                <a16:creationId xmlns:a16="http://schemas.microsoft.com/office/drawing/2014/main" id="{5DCF194B-CE4C-B763-2D08-09B73FE45985}"/>
              </a:ext>
            </a:extLst>
          </p:cNvPr>
          <p:cNvSpPr txBox="1">
            <a:spLocks noChangeArrowheads="1"/>
          </p:cNvSpPr>
          <p:nvPr/>
        </p:nvSpPr>
        <p:spPr bwMode="auto">
          <a:xfrm flipH="1">
            <a:off x="6741611" y="5021213"/>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6"/>
                </a:solidFill>
              </a:rPr>
              <a:t>1986</a:t>
            </a:r>
          </a:p>
        </p:txBody>
      </p:sp>
      <p:sp>
        <p:nvSpPr>
          <p:cNvPr id="161" name="Text Box 78" descr="" title="">
            <a:extLst>
              <a:ext uri="{FF2B5EF4-FFF2-40B4-BE49-F238E27FC236}">
                <a16:creationId xmlns:a16="http://schemas.microsoft.com/office/drawing/2014/main" id="{7FB6C8A0-83BA-9E77-CC4F-0BADA41E575F}"/>
              </a:ext>
            </a:extLst>
          </p:cNvPr>
          <p:cNvSpPr txBox="1">
            <a:spLocks noChangeArrowheads="1"/>
          </p:cNvSpPr>
          <p:nvPr/>
        </p:nvSpPr>
        <p:spPr bwMode="auto">
          <a:xfrm flipH="1">
            <a:off x="5603162" y="4490413"/>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4">
                    <a:lumMod val="50000"/>
                  </a:schemeClr>
                </a:solidFill>
              </a:rPr>
              <a:t>1977</a:t>
            </a:r>
          </a:p>
        </p:txBody>
      </p:sp>
      <p:sp>
        <p:nvSpPr>
          <p:cNvPr id="163" name="Text Box 78" descr="" title="">
            <a:extLst>
              <a:ext uri="{FF2B5EF4-FFF2-40B4-BE49-F238E27FC236}">
                <a16:creationId xmlns:a16="http://schemas.microsoft.com/office/drawing/2014/main" id="{63250422-08D6-21AE-6AE7-CC7922575B5F}"/>
              </a:ext>
            </a:extLst>
          </p:cNvPr>
          <p:cNvSpPr txBox="1">
            <a:spLocks noChangeArrowheads="1"/>
          </p:cNvSpPr>
          <p:nvPr/>
        </p:nvSpPr>
        <p:spPr bwMode="auto">
          <a:xfrm>
            <a:off x="5575460" y="2267948"/>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4">
                    <a:lumMod val="50000"/>
                  </a:schemeClr>
                </a:solidFill>
              </a:rPr>
              <a:t>1935</a:t>
            </a:r>
          </a:p>
        </p:txBody>
      </p:sp>
      <p:sp>
        <p:nvSpPr>
          <p:cNvPr id="164" name="Freeform 35" descr="" title="">
            <a:extLst>
              <a:ext uri="{FF2B5EF4-FFF2-40B4-BE49-F238E27FC236}">
                <a16:creationId xmlns:a16="http://schemas.microsoft.com/office/drawing/2014/main" id="{CA5B7C0C-E1D2-4F85-75E2-917C75378033}"/>
              </a:ext>
            </a:extLst>
          </p:cNvPr>
          <p:cNvSpPr/>
          <p:nvPr/>
        </p:nvSpPr>
        <p:spPr>
          <a:xfrm rot="5400000">
            <a:off x="6244267" y="2313337"/>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165" name="Text Box 78" descr="" title="">
            <a:extLst>
              <a:ext uri="{FF2B5EF4-FFF2-40B4-BE49-F238E27FC236}">
                <a16:creationId xmlns:a16="http://schemas.microsoft.com/office/drawing/2014/main" id="{BF1743E2-7483-BDCD-2999-FE92EC75E791}"/>
              </a:ext>
            </a:extLst>
          </p:cNvPr>
          <p:cNvSpPr txBox="1">
            <a:spLocks noChangeArrowheads="1"/>
          </p:cNvSpPr>
          <p:nvPr/>
        </p:nvSpPr>
        <p:spPr bwMode="auto">
          <a:xfrm>
            <a:off x="1065182" y="2269619"/>
            <a:ext cx="4586212" cy="307744"/>
          </a:xfrm>
          <a:prstGeom prst="rect">
            <a:avLst/>
          </a:prstGeom>
          <a:noFill/>
          <a:ln w="76200" algn="ctr">
            <a:noFill/>
            <a:miter lim="800000"/>
            <a:headEnd/>
            <a:tailEnd/>
          </a:ln>
        </p:spPr>
        <p:txBody>
          <a:bodyPr wrap="square" lIns="91408" tIns="45704" rIns="91408" bIns="45704">
            <a:spAutoFit/>
          </a:bodyPr>
          <a:lstStyle/>
          <a:p>
            <a:pPr algn="r"/>
            <a:r>
              <a:rPr lang="en-US" sz="1400" i="1" dirty="0">
                <a:solidFill>
                  <a:schemeClr val="accent4">
                    <a:lumMod val="50000"/>
                  </a:schemeClr>
                </a:solidFill>
              </a:rPr>
              <a:t>Gregory v. Helvering </a:t>
            </a:r>
            <a:r>
              <a:rPr lang="en-US" sz="1400" dirty="0">
                <a:solidFill>
                  <a:schemeClr val="accent4">
                    <a:lumMod val="50000"/>
                  </a:schemeClr>
                </a:solidFill>
              </a:rPr>
              <a:t>decided</a:t>
            </a:r>
          </a:p>
        </p:txBody>
      </p:sp>
      <p:sp>
        <p:nvSpPr>
          <p:cNvPr id="172" name="Text Box 78" descr="" title="">
            <a:extLst>
              <a:ext uri="{FF2B5EF4-FFF2-40B4-BE49-F238E27FC236}">
                <a16:creationId xmlns:a16="http://schemas.microsoft.com/office/drawing/2014/main" id="{F1E96160-C86F-1AD6-F842-7020D36076F9}"/>
              </a:ext>
            </a:extLst>
          </p:cNvPr>
          <p:cNvSpPr txBox="1">
            <a:spLocks noChangeArrowheads="1"/>
          </p:cNvSpPr>
          <p:nvPr/>
        </p:nvSpPr>
        <p:spPr bwMode="auto">
          <a:xfrm>
            <a:off x="824524" y="3441653"/>
            <a:ext cx="4807993" cy="307744"/>
          </a:xfrm>
          <a:prstGeom prst="rect">
            <a:avLst/>
          </a:prstGeom>
          <a:noFill/>
          <a:ln w="76200" algn="ctr">
            <a:noFill/>
            <a:miter lim="800000"/>
            <a:headEnd/>
            <a:tailEnd/>
          </a:ln>
        </p:spPr>
        <p:txBody>
          <a:bodyPr wrap="square" lIns="91408" tIns="45704" rIns="91408" bIns="45704">
            <a:spAutoFit/>
          </a:bodyPr>
          <a:lstStyle/>
          <a:p>
            <a:pPr algn="r"/>
            <a:r>
              <a:rPr lang="en-US" sz="1400" dirty="0">
                <a:solidFill>
                  <a:schemeClr val="accent4">
                    <a:lumMod val="50000"/>
                  </a:schemeClr>
                </a:solidFill>
              </a:rPr>
              <a:t>Current device statute codified  </a:t>
            </a:r>
          </a:p>
        </p:txBody>
      </p:sp>
      <p:sp>
        <p:nvSpPr>
          <p:cNvPr id="174" name="Text Box 78" descr="" title="">
            <a:extLst>
              <a:ext uri="{FF2B5EF4-FFF2-40B4-BE49-F238E27FC236}">
                <a16:creationId xmlns:a16="http://schemas.microsoft.com/office/drawing/2014/main" id="{9FAB3C64-7451-ED29-B1EB-EC2546C70520}"/>
              </a:ext>
            </a:extLst>
          </p:cNvPr>
          <p:cNvSpPr txBox="1">
            <a:spLocks noChangeArrowheads="1"/>
          </p:cNvSpPr>
          <p:nvPr/>
        </p:nvSpPr>
        <p:spPr bwMode="auto">
          <a:xfrm>
            <a:off x="2188616" y="4490413"/>
            <a:ext cx="3417190" cy="307744"/>
          </a:xfrm>
          <a:prstGeom prst="rect">
            <a:avLst/>
          </a:prstGeom>
          <a:noFill/>
          <a:ln w="76200" algn="ctr">
            <a:noFill/>
            <a:miter lim="800000"/>
            <a:headEnd/>
            <a:tailEnd/>
          </a:ln>
        </p:spPr>
        <p:txBody>
          <a:bodyPr wrap="square" lIns="91408" tIns="45704" rIns="91408" bIns="45704">
            <a:spAutoFit/>
          </a:bodyPr>
          <a:lstStyle/>
          <a:p>
            <a:pPr algn="r"/>
            <a:r>
              <a:rPr lang="en-US" sz="1400" dirty="0">
                <a:solidFill>
                  <a:schemeClr val="accent4">
                    <a:lumMod val="50000"/>
                  </a:schemeClr>
                </a:solidFill>
              </a:rPr>
              <a:t>Proposed device regulations issued</a:t>
            </a:r>
          </a:p>
        </p:txBody>
      </p:sp>
      <p:sp>
        <p:nvSpPr>
          <p:cNvPr id="175" name="Text Box 78" descr="" title="">
            <a:extLst>
              <a:ext uri="{FF2B5EF4-FFF2-40B4-BE49-F238E27FC236}">
                <a16:creationId xmlns:a16="http://schemas.microsoft.com/office/drawing/2014/main" id="{902A554A-0E3D-FAAF-7E25-AFEDEC2300C2}"/>
              </a:ext>
            </a:extLst>
          </p:cNvPr>
          <p:cNvSpPr txBox="1">
            <a:spLocks noChangeArrowheads="1"/>
          </p:cNvSpPr>
          <p:nvPr/>
        </p:nvSpPr>
        <p:spPr bwMode="auto">
          <a:xfrm>
            <a:off x="2215327" y="3670075"/>
            <a:ext cx="3417190" cy="307744"/>
          </a:xfrm>
          <a:prstGeom prst="rect">
            <a:avLst/>
          </a:prstGeom>
          <a:noFill/>
          <a:ln w="76200" algn="ctr">
            <a:noFill/>
            <a:miter lim="800000"/>
            <a:headEnd/>
            <a:tailEnd/>
          </a:ln>
        </p:spPr>
        <p:txBody>
          <a:bodyPr wrap="square" lIns="91408" tIns="45704" rIns="91408" bIns="45704">
            <a:spAutoFit/>
          </a:bodyPr>
          <a:lstStyle/>
          <a:p>
            <a:pPr algn="r"/>
            <a:r>
              <a:rPr lang="en-US" sz="1400" dirty="0">
                <a:solidFill>
                  <a:schemeClr val="accent4">
                    <a:lumMod val="50000"/>
                  </a:schemeClr>
                </a:solidFill>
              </a:rPr>
              <a:t>Initial device regulations issued </a:t>
            </a:r>
          </a:p>
        </p:txBody>
      </p:sp>
      <p:sp>
        <p:nvSpPr>
          <p:cNvPr id="176" name="Text Box 78" descr="" title="">
            <a:extLst>
              <a:ext uri="{FF2B5EF4-FFF2-40B4-BE49-F238E27FC236}">
                <a16:creationId xmlns:a16="http://schemas.microsoft.com/office/drawing/2014/main" id="{D6CD0E79-6EE4-CC4C-9AD7-1879E05B7751}"/>
              </a:ext>
            </a:extLst>
          </p:cNvPr>
          <p:cNvSpPr txBox="1">
            <a:spLocks noChangeArrowheads="1"/>
          </p:cNvSpPr>
          <p:nvPr/>
        </p:nvSpPr>
        <p:spPr bwMode="auto">
          <a:xfrm>
            <a:off x="2269233" y="5169222"/>
            <a:ext cx="3355090" cy="307744"/>
          </a:xfrm>
          <a:prstGeom prst="rect">
            <a:avLst/>
          </a:prstGeom>
          <a:noFill/>
          <a:ln w="76200" algn="ctr">
            <a:noFill/>
            <a:miter lim="800000"/>
            <a:headEnd/>
            <a:tailEnd/>
          </a:ln>
        </p:spPr>
        <p:txBody>
          <a:bodyPr wrap="square" lIns="91408" tIns="45704" rIns="91408" bIns="45704">
            <a:spAutoFit/>
          </a:bodyPr>
          <a:lstStyle/>
          <a:p>
            <a:pPr algn="r"/>
            <a:r>
              <a:rPr lang="en-US" sz="1400" dirty="0">
                <a:solidFill>
                  <a:schemeClr val="accent4">
                    <a:lumMod val="50000"/>
                  </a:schemeClr>
                </a:solidFill>
              </a:rPr>
              <a:t>Current device regulations finalized</a:t>
            </a:r>
          </a:p>
        </p:txBody>
      </p:sp>
      <p:sp>
        <p:nvSpPr>
          <p:cNvPr id="177" name="Text Box 78" descr="" title="">
            <a:extLst>
              <a:ext uri="{FF2B5EF4-FFF2-40B4-BE49-F238E27FC236}">
                <a16:creationId xmlns:a16="http://schemas.microsoft.com/office/drawing/2014/main" id="{EF21D5B7-E59A-7FE1-A033-B31F12071A06}"/>
              </a:ext>
            </a:extLst>
          </p:cNvPr>
          <p:cNvSpPr txBox="1">
            <a:spLocks noChangeArrowheads="1"/>
          </p:cNvSpPr>
          <p:nvPr/>
        </p:nvSpPr>
        <p:spPr bwMode="auto">
          <a:xfrm>
            <a:off x="5595469" y="3442491"/>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4">
                    <a:lumMod val="50000"/>
                  </a:schemeClr>
                </a:solidFill>
              </a:rPr>
              <a:t>1954</a:t>
            </a:r>
          </a:p>
        </p:txBody>
      </p:sp>
      <p:cxnSp>
        <p:nvCxnSpPr>
          <p:cNvPr id="188" name="Straight Connector 187" descr="" title="">
            <a:extLst>
              <a:ext uri="{FF2B5EF4-FFF2-40B4-BE49-F238E27FC236}">
                <a16:creationId xmlns:a16="http://schemas.microsoft.com/office/drawing/2014/main" id="{F91EE81D-D072-603F-62FD-EC739203FE36}"/>
              </a:ext>
            </a:extLst>
          </p:cNvPr>
          <p:cNvCxnSpPr>
            <a:cxnSpLocks/>
          </p:cNvCxnSpPr>
          <p:nvPr/>
        </p:nvCxnSpPr>
        <p:spPr>
          <a:xfrm flipV="1">
            <a:off x="6345672" y="1936091"/>
            <a:ext cx="0" cy="4618743"/>
          </a:xfrm>
          <a:prstGeom prst="line">
            <a:avLst/>
          </a:prstGeom>
          <a:ln w="31750">
            <a:solidFill>
              <a:schemeClr val="accent4">
                <a:lumMod val="50000"/>
              </a:schemeClr>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90" name="Straight Connector 189" descr="" title="">
            <a:extLst>
              <a:ext uri="{FF2B5EF4-FFF2-40B4-BE49-F238E27FC236}">
                <a16:creationId xmlns:a16="http://schemas.microsoft.com/office/drawing/2014/main" id="{FB59D2F4-0C02-B1B6-D2F0-2A7F41C2EC04}"/>
              </a:ext>
            </a:extLst>
          </p:cNvPr>
          <p:cNvCxnSpPr>
            <a:cxnSpLocks/>
          </p:cNvCxnSpPr>
          <p:nvPr/>
        </p:nvCxnSpPr>
        <p:spPr>
          <a:xfrm flipV="1">
            <a:off x="6608129" y="1936091"/>
            <a:ext cx="0" cy="4618743"/>
          </a:xfrm>
          <a:prstGeom prst="line">
            <a:avLst/>
          </a:prstGeom>
          <a:ln w="31750">
            <a:solidFill>
              <a:schemeClr val="accent6"/>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0" name="Text Box 78" descr="" title="">
            <a:extLst>
              <a:ext uri="{FF2B5EF4-FFF2-40B4-BE49-F238E27FC236}">
                <a16:creationId xmlns:a16="http://schemas.microsoft.com/office/drawing/2014/main" id="{042A54B6-AABB-AC32-4133-F8910DF3B4C9}"/>
              </a:ext>
            </a:extLst>
          </p:cNvPr>
          <p:cNvSpPr txBox="1">
            <a:spLocks noChangeArrowheads="1"/>
          </p:cNvSpPr>
          <p:nvPr/>
        </p:nvSpPr>
        <p:spPr bwMode="auto">
          <a:xfrm>
            <a:off x="428898" y="2049447"/>
            <a:ext cx="5222496" cy="307744"/>
          </a:xfrm>
          <a:prstGeom prst="rect">
            <a:avLst/>
          </a:prstGeom>
          <a:noFill/>
          <a:ln w="76200" algn="ctr">
            <a:noFill/>
            <a:miter lim="800000"/>
            <a:headEnd/>
            <a:tailEnd/>
          </a:ln>
        </p:spPr>
        <p:txBody>
          <a:bodyPr wrap="square" lIns="91408" tIns="45704" rIns="91408" bIns="45704">
            <a:spAutoFit/>
          </a:bodyPr>
          <a:lstStyle/>
          <a:p>
            <a:pPr algn="r"/>
            <a:r>
              <a:rPr lang="en-US" sz="1400" dirty="0">
                <a:solidFill>
                  <a:schemeClr val="accent4">
                    <a:lumMod val="50000"/>
                  </a:schemeClr>
                </a:solidFill>
              </a:rPr>
              <a:t>Tax-free treatment of spin-offs repealed (with thanks to Mrs. G)</a:t>
            </a:r>
          </a:p>
        </p:txBody>
      </p:sp>
      <p:sp>
        <p:nvSpPr>
          <p:cNvPr id="227" name="Text Box 78" descr="" title="">
            <a:extLst>
              <a:ext uri="{FF2B5EF4-FFF2-40B4-BE49-F238E27FC236}">
                <a16:creationId xmlns:a16="http://schemas.microsoft.com/office/drawing/2014/main" id="{84AE0AB6-CBEB-6993-3862-1BE4FB652E40}"/>
              </a:ext>
            </a:extLst>
          </p:cNvPr>
          <p:cNvSpPr txBox="1">
            <a:spLocks noChangeArrowheads="1"/>
          </p:cNvSpPr>
          <p:nvPr/>
        </p:nvSpPr>
        <p:spPr bwMode="auto">
          <a:xfrm flipH="1">
            <a:off x="5597880" y="5983674"/>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4">
                    <a:lumMod val="50000"/>
                  </a:schemeClr>
                </a:solidFill>
              </a:rPr>
              <a:t>2015</a:t>
            </a:r>
          </a:p>
        </p:txBody>
      </p:sp>
      <p:sp>
        <p:nvSpPr>
          <p:cNvPr id="229" name="Text Box 78" descr="" title="">
            <a:extLst>
              <a:ext uri="{FF2B5EF4-FFF2-40B4-BE49-F238E27FC236}">
                <a16:creationId xmlns:a16="http://schemas.microsoft.com/office/drawing/2014/main" id="{0B009F89-5443-93CB-0BD3-7F01F7D94521}"/>
              </a:ext>
            </a:extLst>
          </p:cNvPr>
          <p:cNvSpPr txBox="1">
            <a:spLocks noChangeArrowheads="1"/>
          </p:cNvSpPr>
          <p:nvPr/>
        </p:nvSpPr>
        <p:spPr bwMode="auto">
          <a:xfrm>
            <a:off x="2246377" y="5968284"/>
            <a:ext cx="3355090" cy="307744"/>
          </a:xfrm>
          <a:prstGeom prst="rect">
            <a:avLst/>
          </a:prstGeom>
          <a:noFill/>
          <a:ln w="76200" algn="ctr">
            <a:noFill/>
            <a:miter lim="800000"/>
            <a:headEnd/>
            <a:tailEnd/>
          </a:ln>
        </p:spPr>
        <p:txBody>
          <a:bodyPr wrap="square" lIns="91408" tIns="45704" rIns="91408" bIns="45704">
            <a:spAutoFit/>
          </a:bodyPr>
          <a:lstStyle/>
          <a:p>
            <a:pPr algn="r"/>
            <a:r>
              <a:rPr lang="en-US" sz="1400" dirty="0">
                <a:solidFill>
                  <a:schemeClr val="accent4">
                    <a:lumMod val="50000"/>
                  </a:schemeClr>
                </a:solidFill>
              </a:rPr>
              <a:t>Notice 2015-59 issued</a:t>
            </a:r>
          </a:p>
        </p:txBody>
      </p:sp>
      <p:sp>
        <p:nvSpPr>
          <p:cNvPr id="230" name="Text Box 78" descr="" title="">
            <a:extLst>
              <a:ext uri="{FF2B5EF4-FFF2-40B4-BE49-F238E27FC236}">
                <a16:creationId xmlns:a16="http://schemas.microsoft.com/office/drawing/2014/main" id="{9D972CD2-CB7A-641F-7C6E-9FD6174D90A1}"/>
              </a:ext>
            </a:extLst>
          </p:cNvPr>
          <p:cNvSpPr txBox="1">
            <a:spLocks noChangeArrowheads="1"/>
          </p:cNvSpPr>
          <p:nvPr/>
        </p:nvSpPr>
        <p:spPr bwMode="auto">
          <a:xfrm flipH="1">
            <a:off x="5595469" y="6200902"/>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4">
                    <a:lumMod val="50000"/>
                  </a:schemeClr>
                </a:solidFill>
              </a:rPr>
              <a:t>2016</a:t>
            </a:r>
          </a:p>
        </p:txBody>
      </p:sp>
      <p:sp>
        <p:nvSpPr>
          <p:cNvPr id="232" name="Text Box 78" descr="" title="">
            <a:extLst>
              <a:ext uri="{FF2B5EF4-FFF2-40B4-BE49-F238E27FC236}">
                <a16:creationId xmlns:a16="http://schemas.microsoft.com/office/drawing/2014/main" id="{6DDF0213-CF9B-36FB-8C5C-406002104270}"/>
              </a:ext>
            </a:extLst>
          </p:cNvPr>
          <p:cNvSpPr txBox="1">
            <a:spLocks noChangeArrowheads="1"/>
          </p:cNvSpPr>
          <p:nvPr/>
        </p:nvSpPr>
        <p:spPr bwMode="auto">
          <a:xfrm>
            <a:off x="1044420" y="6191990"/>
            <a:ext cx="4547943" cy="307744"/>
          </a:xfrm>
          <a:prstGeom prst="rect">
            <a:avLst/>
          </a:prstGeom>
          <a:noFill/>
          <a:ln w="76200" algn="ctr">
            <a:noFill/>
            <a:miter lim="800000"/>
            <a:headEnd/>
            <a:tailEnd/>
          </a:ln>
        </p:spPr>
        <p:txBody>
          <a:bodyPr wrap="square" lIns="91408" tIns="45704" rIns="91408" bIns="45704">
            <a:spAutoFit/>
          </a:bodyPr>
          <a:lstStyle/>
          <a:p>
            <a:pPr algn="r"/>
            <a:r>
              <a:rPr lang="en-US" sz="1400" dirty="0">
                <a:solidFill>
                  <a:schemeClr val="accent4">
                    <a:lumMod val="50000"/>
                  </a:schemeClr>
                </a:solidFill>
              </a:rPr>
              <a:t>Proposed device and ATB regulations issued</a:t>
            </a:r>
          </a:p>
        </p:txBody>
      </p:sp>
      <p:sp>
        <p:nvSpPr>
          <p:cNvPr id="3" name="Text Box 78" descr="" title="">
            <a:extLst>
              <a:ext uri="{FF2B5EF4-FFF2-40B4-BE49-F238E27FC236}">
                <a16:creationId xmlns:a16="http://schemas.microsoft.com/office/drawing/2014/main" id="{69144C40-D205-D515-8313-51C947D32F2F}"/>
              </a:ext>
            </a:extLst>
          </p:cNvPr>
          <p:cNvSpPr txBox="1">
            <a:spLocks noChangeArrowheads="1"/>
          </p:cNvSpPr>
          <p:nvPr/>
        </p:nvSpPr>
        <p:spPr bwMode="auto">
          <a:xfrm flipH="1">
            <a:off x="5587446" y="3004371"/>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4">
                    <a:lumMod val="50000"/>
                  </a:schemeClr>
                </a:solidFill>
              </a:rPr>
              <a:t>1951</a:t>
            </a:r>
          </a:p>
        </p:txBody>
      </p:sp>
      <p:sp>
        <p:nvSpPr>
          <p:cNvPr id="5" name="Text Box 78" descr="" title="">
            <a:extLst>
              <a:ext uri="{FF2B5EF4-FFF2-40B4-BE49-F238E27FC236}">
                <a16:creationId xmlns:a16="http://schemas.microsoft.com/office/drawing/2014/main" id="{7DE12FA8-03BB-5180-2A12-21BEB73D8858}"/>
              </a:ext>
            </a:extLst>
          </p:cNvPr>
          <p:cNvSpPr txBox="1">
            <a:spLocks noChangeArrowheads="1"/>
          </p:cNvSpPr>
          <p:nvPr/>
        </p:nvSpPr>
        <p:spPr bwMode="auto">
          <a:xfrm>
            <a:off x="-20548" y="2846811"/>
            <a:ext cx="5676427" cy="523188"/>
          </a:xfrm>
          <a:prstGeom prst="rect">
            <a:avLst/>
          </a:prstGeom>
          <a:noFill/>
          <a:ln w="76200" algn="ctr">
            <a:noFill/>
            <a:miter lim="800000"/>
            <a:headEnd/>
            <a:tailEnd/>
          </a:ln>
        </p:spPr>
        <p:txBody>
          <a:bodyPr wrap="square" lIns="91408" tIns="45704" rIns="91408" bIns="45704">
            <a:spAutoFit/>
          </a:bodyPr>
          <a:lstStyle/>
          <a:p>
            <a:pPr algn="r"/>
            <a:r>
              <a:rPr lang="en-US" sz="1400" dirty="0">
                <a:solidFill>
                  <a:schemeClr val="accent4">
                    <a:lumMod val="50000"/>
                  </a:schemeClr>
                </a:solidFill>
              </a:rPr>
              <a:t>Tax-free treatment of spin-offs re-enacted; </a:t>
            </a:r>
          </a:p>
          <a:p>
            <a:pPr algn="r"/>
            <a:r>
              <a:rPr lang="en-US" sz="1400" dirty="0">
                <a:solidFill>
                  <a:schemeClr val="accent4">
                    <a:lumMod val="50000"/>
                  </a:schemeClr>
                </a:solidFill>
              </a:rPr>
              <a:t>Device (and ATB) first codified</a:t>
            </a:r>
          </a:p>
        </p:txBody>
      </p:sp>
      <p:sp>
        <p:nvSpPr>
          <p:cNvPr id="9" name="Text Box 78" descr="" title="">
            <a:extLst>
              <a:ext uri="{FF2B5EF4-FFF2-40B4-BE49-F238E27FC236}">
                <a16:creationId xmlns:a16="http://schemas.microsoft.com/office/drawing/2014/main" id="{0CEB947D-9227-F674-EA71-8D3C05E4D0DF}"/>
              </a:ext>
            </a:extLst>
          </p:cNvPr>
          <p:cNvSpPr txBox="1">
            <a:spLocks noChangeArrowheads="1"/>
          </p:cNvSpPr>
          <p:nvPr/>
        </p:nvSpPr>
        <p:spPr bwMode="auto">
          <a:xfrm>
            <a:off x="5576529" y="2045591"/>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4">
                    <a:lumMod val="50000"/>
                  </a:schemeClr>
                </a:solidFill>
              </a:rPr>
              <a:t>1934</a:t>
            </a:r>
          </a:p>
        </p:txBody>
      </p:sp>
      <p:sp>
        <p:nvSpPr>
          <p:cNvPr id="10" name="Text Box 78" descr="" title="">
            <a:extLst>
              <a:ext uri="{FF2B5EF4-FFF2-40B4-BE49-F238E27FC236}">
                <a16:creationId xmlns:a16="http://schemas.microsoft.com/office/drawing/2014/main" id="{6DBAAE22-4AAA-E721-D722-DAB53EE3E8E8}"/>
              </a:ext>
            </a:extLst>
          </p:cNvPr>
          <p:cNvSpPr txBox="1">
            <a:spLocks noChangeArrowheads="1"/>
          </p:cNvSpPr>
          <p:nvPr/>
        </p:nvSpPr>
        <p:spPr bwMode="auto">
          <a:xfrm>
            <a:off x="7302406" y="2265277"/>
            <a:ext cx="4419600" cy="307744"/>
          </a:xfrm>
          <a:prstGeom prst="rect">
            <a:avLst/>
          </a:prstGeom>
          <a:noFill/>
          <a:ln w="76200" algn="ctr">
            <a:noFill/>
            <a:miter lim="800000"/>
            <a:headEnd/>
            <a:tailEnd/>
          </a:ln>
        </p:spPr>
        <p:txBody>
          <a:bodyPr wrap="square" lIns="91408" tIns="45704" rIns="91408" bIns="45704">
            <a:spAutoFit/>
          </a:bodyPr>
          <a:lstStyle/>
          <a:p>
            <a:r>
              <a:rPr lang="en-US" sz="1400" i="1" dirty="0">
                <a:solidFill>
                  <a:schemeClr val="accent6"/>
                </a:solidFill>
              </a:rPr>
              <a:t>General Utilities </a:t>
            </a:r>
            <a:r>
              <a:rPr lang="en-US" sz="1400" dirty="0">
                <a:solidFill>
                  <a:schemeClr val="accent6"/>
                </a:solidFill>
              </a:rPr>
              <a:t>decided</a:t>
            </a:r>
            <a:endParaRPr lang="en-US" sz="1400" i="1" dirty="0">
              <a:solidFill>
                <a:schemeClr val="accent6"/>
              </a:solidFill>
            </a:endParaRPr>
          </a:p>
        </p:txBody>
      </p:sp>
      <p:sp>
        <p:nvSpPr>
          <p:cNvPr id="14" name="Freeform 35" descr="" title="">
            <a:extLst>
              <a:ext uri="{FF2B5EF4-FFF2-40B4-BE49-F238E27FC236}">
                <a16:creationId xmlns:a16="http://schemas.microsoft.com/office/drawing/2014/main" id="{1049A90C-8FA0-6D03-292A-49392E8E6D17}"/>
              </a:ext>
            </a:extLst>
          </p:cNvPr>
          <p:cNvSpPr/>
          <p:nvPr/>
        </p:nvSpPr>
        <p:spPr>
          <a:xfrm rot="5400000">
            <a:off x="6246366" y="2090980"/>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15" name="Freeform 35" descr="" title="">
            <a:extLst>
              <a:ext uri="{FF2B5EF4-FFF2-40B4-BE49-F238E27FC236}">
                <a16:creationId xmlns:a16="http://schemas.microsoft.com/office/drawing/2014/main" id="{1924BA7B-0647-0271-2A9B-7BC64553A406}"/>
              </a:ext>
            </a:extLst>
          </p:cNvPr>
          <p:cNvSpPr/>
          <p:nvPr/>
        </p:nvSpPr>
        <p:spPr>
          <a:xfrm rot="5400000">
            <a:off x="6237910" y="3030580"/>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16" name="Freeform 35" descr="" title="">
            <a:extLst>
              <a:ext uri="{FF2B5EF4-FFF2-40B4-BE49-F238E27FC236}">
                <a16:creationId xmlns:a16="http://schemas.microsoft.com/office/drawing/2014/main" id="{8B0DF03A-0CFD-A4F8-72A9-A155A588A531}"/>
              </a:ext>
            </a:extLst>
          </p:cNvPr>
          <p:cNvSpPr/>
          <p:nvPr/>
        </p:nvSpPr>
        <p:spPr>
          <a:xfrm rot="5400000">
            <a:off x="6253926" y="3487042"/>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17" name="Freeform 35" descr="" title="">
            <a:extLst>
              <a:ext uri="{FF2B5EF4-FFF2-40B4-BE49-F238E27FC236}">
                <a16:creationId xmlns:a16="http://schemas.microsoft.com/office/drawing/2014/main" id="{97C3CE89-DD0D-842C-4BD7-7807192FF13F}"/>
              </a:ext>
            </a:extLst>
          </p:cNvPr>
          <p:cNvSpPr/>
          <p:nvPr/>
        </p:nvSpPr>
        <p:spPr>
          <a:xfrm rot="5400000">
            <a:off x="6252577" y="3710095"/>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18" name="Freeform 35" descr="" title="">
            <a:extLst>
              <a:ext uri="{FF2B5EF4-FFF2-40B4-BE49-F238E27FC236}">
                <a16:creationId xmlns:a16="http://schemas.microsoft.com/office/drawing/2014/main" id="{324109B1-A135-BE34-4868-C2C2946CB38D}"/>
              </a:ext>
            </a:extLst>
          </p:cNvPr>
          <p:cNvSpPr/>
          <p:nvPr/>
        </p:nvSpPr>
        <p:spPr>
          <a:xfrm rot="5400000">
            <a:off x="6232379" y="4537989"/>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19" name="Freeform 35" descr="" title="">
            <a:extLst>
              <a:ext uri="{FF2B5EF4-FFF2-40B4-BE49-F238E27FC236}">
                <a16:creationId xmlns:a16="http://schemas.microsoft.com/office/drawing/2014/main" id="{2702FBA5-BC14-2C23-0DA3-7377A11E48B8}"/>
              </a:ext>
            </a:extLst>
          </p:cNvPr>
          <p:cNvSpPr/>
          <p:nvPr/>
        </p:nvSpPr>
        <p:spPr>
          <a:xfrm rot="5400000">
            <a:off x="6239463" y="5205086"/>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20" name="Freeform 35" descr="" title="">
            <a:extLst>
              <a:ext uri="{FF2B5EF4-FFF2-40B4-BE49-F238E27FC236}">
                <a16:creationId xmlns:a16="http://schemas.microsoft.com/office/drawing/2014/main" id="{BA0D8434-8257-2D9F-9790-A51E747676A1}"/>
              </a:ext>
            </a:extLst>
          </p:cNvPr>
          <p:cNvSpPr/>
          <p:nvPr/>
        </p:nvSpPr>
        <p:spPr>
          <a:xfrm rot="5400000">
            <a:off x="6247751" y="6029062"/>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21" name="Freeform 35" descr="" title="">
            <a:extLst>
              <a:ext uri="{FF2B5EF4-FFF2-40B4-BE49-F238E27FC236}">
                <a16:creationId xmlns:a16="http://schemas.microsoft.com/office/drawing/2014/main" id="{0FE417F7-E025-00F1-CC97-19C533FA9E80}"/>
              </a:ext>
            </a:extLst>
          </p:cNvPr>
          <p:cNvSpPr/>
          <p:nvPr/>
        </p:nvSpPr>
        <p:spPr>
          <a:xfrm rot="5400000">
            <a:off x="6244267" y="6236584"/>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4">
                <a:lumMod val="50000"/>
              </a:schemeClr>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22" name="Freeform 35" descr="" title="">
            <a:extLst>
              <a:ext uri="{FF2B5EF4-FFF2-40B4-BE49-F238E27FC236}">
                <a16:creationId xmlns:a16="http://schemas.microsoft.com/office/drawing/2014/main" id="{27EF0766-A3CA-B732-B7DA-5F6919AE666F}"/>
              </a:ext>
            </a:extLst>
          </p:cNvPr>
          <p:cNvSpPr/>
          <p:nvPr/>
        </p:nvSpPr>
        <p:spPr>
          <a:xfrm rot="5400000">
            <a:off x="6697007" y="2310666"/>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6"/>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23" name="Text Box 78" descr="" title="">
            <a:extLst>
              <a:ext uri="{FF2B5EF4-FFF2-40B4-BE49-F238E27FC236}">
                <a16:creationId xmlns:a16="http://schemas.microsoft.com/office/drawing/2014/main" id="{6304E165-F4A4-ABAE-1D9F-EC00A7934C26}"/>
              </a:ext>
            </a:extLst>
          </p:cNvPr>
          <p:cNvSpPr txBox="1">
            <a:spLocks noChangeArrowheads="1"/>
          </p:cNvSpPr>
          <p:nvPr/>
        </p:nvSpPr>
        <p:spPr bwMode="auto">
          <a:xfrm>
            <a:off x="7311897" y="3435593"/>
            <a:ext cx="4419600" cy="307744"/>
          </a:xfrm>
          <a:prstGeom prst="rect">
            <a:avLst/>
          </a:prstGeom>
          <a:noFill/>
          <a:ln w="76200" algn="ctr">
            <a:noFill/>
            <a:miter lim="800000"/>
            <a:headEnd/>
            <a:tailEnd/>
          </a:ln>
        </p:spPr>
        <p:txBody>
          <a:bodyPr wrap="square" lIns="91408" tIns="45704" rIns="91408" bIns="45704">
            <a:spAutoFit/>
          </a:bodyPr>
          <a:lstStyle/>
          <a:p>
            <a:r>
              <a:rPr lang="en-US" sz="1400" i="1" dirty="0">
                <a:solidFill>
                  <a:schemeClr val="accent6"/>
                </a:solidFill>
              </a:rPr>
              <a:t>General Utilities </a:t>
            </a:r>
            <a:r>
              <a:rPr lang="en-US" sz="1400" dirty="0">
                <a:solidFill>
                  <a:schemeClr val="accent6"/>
                </a:solidFill>
              </a:rPr>
              <a:t>codified</a:t>
            </a:r>
            <a:endParaRPr lang="en-US" sz="1400" i="1" dirty="0">
              <a:solidFill>
                <a:schemeClr val="accent6"/>
              </a:solidFill>
            </a:endParaRPr>
          </a:p>
        </p:txBody>
      </p:sp>
      <p:sp>
        <p:nvSpPr>
          <p:cNvPr id="24" name="Text Box 78" descr="" title="">
            <a:extLst>
              <a:ext uri="{FF2B5EF4-FFF2-40B4-BE49-F238E27FC236}">
                <a16:creationId xmlns:a16="http://schemas.microsoft.com/office/drawing/2014/main" id="{BA662D24-ACB8-C327-AA13-11B97FB498F3}"/>
              </a:ext>
            </a:extLst>
          </p:cNvPr>
          <p:cNvSpPr txBox="1">
            <a:spLocks noChangeArrowheads="1"/>
          </p:cNvSpPr>
          <p:nvPr/>
        </p:nvSpPr>
        <p:spPr bwMode="auto">
          <a:xfrm>
            <a:off x="7323333" y="5021213"/>
            <a:ext cx="4419600" cy="1384962"/>
          </a:xfrm>
          <a:prstGeom prst="rect">
            <a:avLst/>
          </a:prstGeom>
          <a:noFill/>
          <a:ln w="76200" algn="ctr">
            <a:noFill/>
            <a:miter lim="800000"/>
            <a:headEnd/>
            <a:tailEnd/>
          </a:ln>
        </p:spPr>
        <p:txBody>
          <a:bodyPr wrap="square" lIns="91408" tIns="45704" rIns="91408" bIns="45704">
            <a:spAutoFit/>
          </a:bodyPr>
          <a:lstStyle/>
          <a:p>
            <a:r>
              <a:rPr lang="en-US" sz="1400" i="1" dirty="0">
                <a:solidFill>
                  <a:schemeClr val="accent6"/>
                </a:solidFill>
              </a:rPr>
              <a:t>General Utilities </a:t>
            </a:r>
            <a:r>
              <a:rPr lang="en-US" sz="1400" dirty="0">
                <a:solidFill>
                  <a:schemeClr val="accent6"/>
                </a:solidFill>
              </a:rPr>
              <a:t>generally repealed, though rules for tax-free spin-offs are maintained (including the device prohibition without amendment); in Section 337(d), Congress provides to the Treasury Department authority to write regulations necessary or appropriate to carry out the purposes of </a:t>
            </a:r>
            <a:r>
              <a:rPr lang="en-US" sz="1400" i="1" dirty="0">
                <a:solidFill>
                  <a:schemeClr val="accent6"/>
                </a:solidFill>
              </a:rPr>
              <a:t>General Utilities </a:t>
            </a:r>
            <a:r>
              <a:rPr lang="en-US" sz="1400" dirty="0">
                <a:solidFill>
                  <a:schemeClr val="accent6"/>
                </a:solidFill>
              </a:rPr>
              <a:t>repeal</a:t>
            </a:r>
            <a:endParaRPr lang="en-US" sz="1400" i="1" dirty="0">
              <a:solidFill>
                <a:schemeClr val="accent6"/>
              </a:solidFill>
            </a:endParaRPr>
          </a:p>
        </p:txBody>
      </p:sp>
      <p:sp>
        <p:nvSpPr>
          <p:cNvPr id="27" name="Text Box 78" descr="" title="">
            <a:extLst>
              <a:ext uri="{FF2B5EF4-FFF2-40B4-BE49-F238E27FC236}">
                <a16:creationId xmlns:a16="http://schemas.microsoft.com/office/drawing/2014/main" id="{1906D796-D240-2FC5-EEA7-116792519DE1}"/>
              </a:ext>
            </a:extLst>
          </p:cNvPr>
          <p:cNvSpPr txBox="1">
            <a:spLocks noChangeArrowheads="1"/>
          </p:cNvSpPr>
          <p:nvPr/>
        </p:nvSpPr>
        <p:spPr bwMode="auto">
          <a:xfrm>
            <a:off x="6738727" y="4143849"/>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6"/>
                </a:solidFill>
              </a:rPr>
              <a:t>1969</a:t>
            </a:r>
          </a:p>
        </p:txBody>
      </p:sp>
      <p:sp>
        <p:nvSpPr>
          <p:cNvPr id="28" name="Text Box 78" descr="" title="">
            <a:extLst>
              <a:ext uri="{FF2B5EF4-FFF2-40B4-BE49-F238E27FC236}">
                <a16:creationId xmlns:a16="http://schemas.microsoft.com/office/drawing/2014/main" id="{2DF0B4C7-CCED-CA65-9C25-B2273A1102BC}"/>
              </a:ext>
            </a:extLst>
          </p:cNvPr>
          <p:cNvSpPr txBox="1">
            <a:spLocks noChangeArrowheads="1"/>
          </p:cNvSpPr>
          <p:nvPr/>
        </p:nvSpPr>
        <p:spPr bwMode="auto">
          <a:xfrm>
            <a:off x="6737581" y="4739757"/>
            <a:ext cx="582146" cy="307744"/>
          </a:xfrm>
          <a:prstGeom prst="rect">
            <a:avLst/>
          </a:prstGeom>
          <a:noFill/>
          <a:ln w="76200" algn="ctr">
            <a:noFill/>
            <a:miter lim="800000"/>
            <a:headEnd/>
            <a:tailEnd/>
          </a:ln>
        </p:spPr>
        <p:txBody>
          <a:bodyPr wrap="none" lIns="91408" tIns="45704" rIns="91408" bIns="45704">
            <a:spAutoFit/>
          </a:bodyPr>
          <a:lstStyle/>
          <a:p>
            <a:pPr algn="ctr"/>
            <a:r>
              <a:rPr lang="en-US" sz="1400" b="1" dirty="0">
                <a:solidFill>
                  <a:schemeClr val="accent6"/>
                </a:solidFill>
              </a:rPr>
              <a:t>1984</a:t>
            </a:r>
          </a:p>
        </p:txBody>
      </p:sp>
      <p:sp>
        <p:nvSpPr>
          <p:cNvPr id="29" name="Freeform 35" descr="" title="">
            <a:extLst>
              <a:ext uri="{FF2B5EF4-FFF2-40B4-BE49-F238E27FC236}">
                <a16:creationId xmlns:a16="http://schemas.microsoft.com/office/drawing/2014/main" id="{59EFCA53-58A7-B7F3-F303-106A174EBD68}"/>
              </a:ext>
            </a:extLst>
          </p:cNvPr>
          <p:cNvSpPr/>
          <p:nvPr/>
        </p:nvSpPr>
        <p:spPr>
          <a:xfrm rot="5400000">
            <a:off x="6701223" y="3491448"/>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6"/>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31" name="Freeform 35" descr="" title="">
            <a:extLst>
              <a:ext uri="{FF2B5EF4-FFF2-40B4-BE49-F238E27FC236}">
                <a16:creationId xmlns:a16="http://schemas.microsoft.com/office/drawing/2014/main" id="{EC34D8CF-97B1-E763-350F-CF8194388EDF}"/>
              </a:ext>
            </a:extLst>
          </p:cNvPr>
          <p:cNvSpPr/>
          <p:nvPr/>
        </p:nvSpPr>
        <p:spPr>
          <a:xfrm rot="5400000">
            <a:off x="6702255" y="4207826"/>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6"/>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32" name="Freeform 35" descr="" title="">
            <a:extLst>
              <a:ext uri="{FF2B5EF4-FFF2-40B4-BE49-F238E27FC236}">
                <a16:creationId xmlns:a16="http://schemas.microsoft.com/office/drawing/2014/main" id="{CB0EA8A7-EAB4-451F-F0BC-65BE3601FF53}"/>
              </a:ext>
            </a:extLst>
          </p:cNvPr>
          <p:cNvSpPr/>
          <p:nvPr/>
        </p:nvSpPr>
        <p:spPr>
          <a:xfrm rot="5400000">
            <a:off x="6700235" y="4791281"/>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6"/>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33" name="Freeform 35" descr="" title="">
            <a:extLst>
              <a:ext uri="{FF2B5EF4-FFF2-40B4-BE49-F238E27FC236}">
                <a16:creationId xmlns:a16="http://schemas.microsoft.com/office/drawing/2014/main" id="{648530BA-B7AD-B62D-58DA-13E43FA94BBC}"/>
              </a:ext>
            </a:extLst>
          </p:cNvPr>
          <p:cNvSpPr/>
          <p:nvPr/>
        </p:nvSpPr>
        <p:spPr>
          <a:xfrm rot="5400000">
            <a:off x="6707908" y="5080747"/>
            <a:ext cx="0" cy="186189"/>
          </a:xfrm>
          <a:custGeom>
            <a:avLst/>
            <a:gdLst>
              <a:gd name="connsiteX0" fmla="*/ 0 w 0"/>
              <a:gd name="connsiteY0" fmla="*/ 0 h 187036"/>
              <a:gd name="connsiteX1" fmla="*/ 0 w 0"/>
              <a:gd name="connsiteY1" fmla="*/ 187036 h 187036"/>
            </a:gdLst>
            <a:ahLst/>
            <a:cxnLst>
              <a:cxn ang="0">
                <a:pos x="connsiteX0" y="connsiteY0"/>
              </a:cxn>
              <a:cxn ang="0">
                <a:pos x="connsiteX1" y="connsiteY1"/>
              </a:cxn>
            </a:cxnLst>
            <a:rect l="l" t="t" r="r" b="b"/>
            <a:pathLst>
              <a:path h="187036">
                <a:moveTo>
                  <a:pt x="0" y="0"/>
                </a:moveTo>
                <a:lnTo>
                  <a:pt x="0" y="187036"/>
                </a:lnTo>
              </a:path>
            </a:pathLst>
          </a:custGeom>
          <a:ln w="12700">
            <a:solidFill>
              <a:schemeClr val="accent6"/>
            </a:solidFill>
          </a:ln>
        </p:spPr>
        <p:style>
          <a:lnRef idx="1">
            <a:schemeClr val="accent1"/>
          </a:lnRef>
          <a:fillRef idx="0">
            <a:schemeClr val="accent1"/>
          </a:fillRef>
          <a:effectRef idx="0">
            <a:schemeClr val="accent1"/>
          </a:effectRef>
          <a:fontRef idx="minor">
            <a:schemeClr val="tx1"/>
          </a:fontRef>
        </p:style>
        <p:txBody>
          <a:bodyPr lIns="91429" tIns="45715" rIns="91429" bIns="45715" rtlCol="0" anchor="ctr"/>
          <a:lstStyle/>
          <a:p>
            <a:pPr algn="ctr"/>
            <a:endParaRPr lang="en-US" sz="1400" dirty="0">
              <a:solidFill>
                <a:schemeClr val="accent4">
                  <a:lumMod val="50000"/>
                </a:schemeClr>
              </a:solidFill>
            </a:endParaRPr>
          </a:p>
        </p:txBody>
      </p:sp>
      <p:sp>
        <p:nvSpPr>
          <p:cNvPr id="34" name="Text Box 78" descr="" title="">
            <a:extLst>
              <a:ext uri="{FF2B5EF4-FFF2-40B4-BE49-F238E27FC236}">
                <a16:creationId xmlns:a16="http://schemas.microsoft.com/office/drawing/2014/main" id="{A2C94E90-5246-4755-B893-7296D665E536}"/>
              </a:ext>
            </a:extLst>
          </p:cNvPr>
          <p:cNvSpPr txBox="1">
            <a:spLocks noChangeArrowheads="1"/>
          </p:cNvSpPr>
          <p:nvPr/>
        </p:nvSpPr>
        <p:spPr bwMode="auto">
          <a:xfrm>
            <a:off x="7323333" y="4143849"/>
            <a:ext cx="4419600" cy="307744"/>
          </a:xfrm>
          <a:prstGeom prst="rect">
            <a:avLst/>
          </a:prstGeom>
          <a:noFill/>
          <a:ln w="76200" algn="ctr">
            <a:noFill/>
            <a:miter lim="800000"/>
            <a:headEnd/>
            <a:tailEnd/>
          </a:ln>
        </p:spPr>
        <p:txBody>
          <a:bodyPr wrap="square" lIns="91408" tIns="45704" rIns="91408" bIns="45704">
            <a:spAutoFit/>
          </a:bodyPr>
          <a:lstStyle/>
          <a:p>
            <a:r>
              <a:rPr lang="en-US" sz="1400" dirty="0">
                <a:solidFill>
                  <a:schemeClr val="accent6"/>
                </a:solidFill>
              </a:rPr>
              <a:t>Congress begins to erode </a:t>
            </a:r>
            <a:r>
              <a:rPr lang="en-US" sz="1400" i="1" dirty="0">
                <a:solidFill>
                  <a:schemeClr val="accent6"/>
                </a:solidFill>
              </a:rPr>
              <a:t>General Utilities </a:t>
            </a:r>
            <a:endParaRPr lang="en-US" sz="1400" dirty="0">
              <a:solidFill>
                <a:schemeClr val="accent6"/>
              </a:solidFill>
            </a:endParaRPr>
          </a:p>
        </p:txBody>
      </p:sp>
      <p:sp>
        <p:nvSpPr>
          <p:cNvPr id="35" name="Text Box 78" descr="" title="">
            <a:extLst>
              <a:ext uri="{FF2B5EF4-FFF2-40B4-BE49-F238E27FC236}">
                <a16:creationId xmlns:a16="http://schemas.microsoft.com/office/drawing/2014/main" id="{2495AFD0-DD8D-755A-7F63-32FE8B9419D4}"/>
              </a:ext>
            </a:extLst>
          </p:cNvPr>
          <p:cNvSpPr txBox="1">
            <a:spLocks noChangeArrowheads="1"/>
          </p:cNvSpPr>
          <p:nvPr/>
        </p:nvSpPr>
        <p:spPr bwMode="auto">
          <a:xfrm>
            <a:off x="7323333" y="4744246"/>
            <a:ext cx="4419600" cy="307744"/>
          </a:xfrm>
          <a:prstGeom prst="rect">
            <a:avLst/>
          </a:prstGeom>
          <a:noFill/>
          <a:ln w="76200" algn="ctr">
            <a:noFill/>
            <a:miter lim="800000"/>
            <a:headEnd/>
            <a:tailEnd/>
          </a:ln>
        </p:spPr>
        <p:txBody>
          <a:bodyPr wrap="square" lIns="91408" tIns="45704" rIns="91408" bIns="45704">
            <a:spAutoFit/>
          </a:bodyPr>
          <a:lstStyle/>
          <a:p>
            <a:r>
              <a:rPr lang="en-US" sz="1400" dirty="0">
                <a:solidFill>
                  <a:schemeClr val="accent6"/>
                </a:solidFill>
              </a:rPr>
              <a:t>More </a:t>
            </a:r>
            <a:r>
              <a:rPr lang="en-US" sz="1400" i="1" dirty="0">
                <a:solidFill>
                  <a:schemeClr val="accent6"/>
                </a:solidFill>
              </a:rPr>
              <a:t>General Utilities </a:t>
            </a:r>
            <a:r>
              <a:rPr lang="en-US" sz="1400" dirty="0">
                <a:solidFill>
                  <a:schemeClr val="accent6"/>
                </a:solidFill>
              </a:rPr>
              <a:t>erosion</a:t>
            </a:r>
          </a:p>
        </p:txBody>
      </p:sp>
    </p:spTree>
    <p:extLst>
      <p:ext uri="{BB962C8B-B14F-4D97-AF65-F5344CB8AC3E}">
        <p14:creationId xmlns:p14="http://schemas.microsoft.com/office/powerpoint/2010/main" val="1041832632"/>
      </p:ext>
    </p:extLst>
  </p:cSld>
  <p:clrMapOvr>
    <a:masterClrMapping/>
  </p:clrMapOvr>
</p:sld>
</file>

<file path=ppt/slides/slide1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Slide Number Placeholder 3" descr="" title="">
            <a:extLst>
              <a:ext uri="{FF2B5EF4-FFF2-40B4-BE49-F238E27FC236}">
                <a16:creationId xmlns:a16="http://schemas.microsoft.com/office/drawing/2014/main" id="{74F5600D-F59A-BFE9-F3A4-D7469CEAE37F}"/>
              </a:ext>
            </a:extLst>
          </p:cNvPr>
          <p:cNvSpPr>
            <a:spLocks noGrp="1"/>
          </p:cNvSpPr>
          <p:nvPr>
            <p:ph type="sldNum" sz="quarter" idx="12"/>
          </p:nvPr>
        </p:nvSpPr>
        <p:spPr/>
        <p:txBody>
          <a:bodyPr/>
          <a:lstStyle/>
          <a:p>
            <a:fld id="{8A7435D7-A3E0-4AF8-81FD-370DA36A6459}" type="slidenum">
              <a:rPr lang="en-US" smtClean="0"/>
              <a:t>14</a:t>
            </a:fld>
            <a:endParaRPr lang="en-US" dirty="0"/>
          </a:p>
        </p:txBody>
      </p:sp>
      <p:sp>
        <p:nvSpPr>
          <p:cNvPr id="6" name="Oval 5" descr="" title="">
            <a:extLst>
              <a:ext uri="{FF2B5EF4-FFF2-40B4-BE49-F238E27FC236}">
                <a16:creationId xmlns:a16="http://schemas.microsoft.com/office/drawing/2014/main" id="{E8DB355E-2172-1CD6-ED55-8543E7BF5110}"/>
              </a:ext>
            </a:extLst>
          </p:cNvPr>
          <p:cNvSpPr/>
          <p:nvPr/>
        </p:nvSpPr>
        <p:spPr>
          <a:xfrm>
            <a:off x="1943982" y="2367296"/>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dirty="0"/>
          </a:p>
        </p:txBody>
      </p:sp>
      <p:sp>
        <p:nvSpPr>
          <p:cNvPr id="7" name="Rectangle 6" descr="" title="">
            <a:extLst>
              <a:ext uri="{FF2B5EF4-FFF2-40B4-BE49-F238E27FC236}">
                <a16:creationId xmlns:a16="http://schemas.microsoft.com/office/drawing/2014/main" id="{A8FB11B3-5A9D-979C-4884-30F4BF451EAA}"/>
              </a:ext>
            </a:extLst>
          </p:cNvPr>
          <p:cNvSpPr/>
          <p:nvPr/>
        </p:nvSpPr>
        <p:spPr>
          <a:xfrm>
            <a:off x="1943982"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Distributing</a:t>
            </a:r>
          </a:p>
        </p:txBody>
      </p:sp>
      <p:sp>
        <p:nvSpPr>
          <p:cNvPr id="8" name="Rectangle 7" descr="" title="">
            <a:extLst>
              <a:ext uri="{FF2B5EF4-FFF2-40B4-BE49-F238E27FC236}">
                <a16:creationId xmlns:a16="http://schemas.microsoft.com/office/drawing/2014/main" id="{C45EE0FF-5B47-E31A-7C1A-4C4F4072091C}"/>
              </a:ext>
            </a:extLst>
          </p:cNvPr>
          <p:cNvSpPr/>
          <p:nvPr/>
        </p:nvSpPr>
        <p:spPr>
          <a:xfrm>
            <a:off x="1943982" y="4646844"/>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Controlled</a:t>
            </a:r>
          </a:p>
        </p:txBody>
      </p:sp>
      <p:cxnSp>
        <p:nvCxnSpPr>
          <p:cNvPr id="9" name="Straight Connector 8" descr="" title="">
            <a:extLst>
              <a:ext uri="{FF2B5EF4-FFF2-40B4-BE49-F238E27FC236}">
                <a16:creationId xmlns:a16="http://schemas.microsoft.com/office/drawing/2014/main" id="{9E2355C6-AA87-7E44-46BB-828785520F9E}"/>
              </a:ext>
            </a:extLst>
          </p:cNvPr>
          <p:cNvCxnSpPr>
            <a:stCxn id="6" idx="4"/>
            <a:endCxn id="7" idx="0"/>
          </p:cNvCxnSpPr>
          <p:nvPr/>
        </p:nvCxnSpPr>
        <p:spPr>
          <a:xfrm>
            <a:off x="2653228" y="3105850"/>
            <a:ext cx="0" cy="401220"/>
          </a:xfrm>
          <a:prstGeom prst="line">
            <a:avLst/>
          </a:prstGeom>
          <a:ln/>
        </p:spPr>
        <p:style>
          <a:lnRef idx="1">
            <a:schemeClr val="dk1"/>
          </a:lnRef>
          <a:fillRef idx="0">
            <a:schemeClr val="dk1"/>
          </a:fillRef>
          <a:effectRef idx="0">
            <a:schemeClr val="dk1"/>
          </a:effectRef>
          <a:fontRef idx="minor">
            <a:schemeClr val="tx1"/>
          </a:fontRef>
        </p:style>
      </p:cxnSp>
      <p:cxnSp>
        <p:nvCxnSpPr>
          <p:cNvPr id="10" name="Straight Connector 9" descr="" title="">
            <a:extLst>
              <a:ext uri="{FF2B5EF4-FFF2-40B4-BE49-F238E27FC236}">
                <a16:creationId xmlns:a16="http://schemas.microsoft.com/office/drawing/2014/main" id="{3BF5B870-D57D-B92D-4BF1-49C32A3BE287}"/>
              </a:ext>
            </a:extLst>
          </p:cNvPr>
          <p:cNvCxnSpPr>
            <a:cxnSpLocks/>
            <a:stCxn id="7" idx="2"/>
            <a:endCxn id="8" idx="0"/>
          </p:cNvCxnSpPr>
          <p:nvPr/>
        </p:nvCxnSpPr>
        <p:spPr>
          <a:xfrm>
            <a:off x="2653228" y="4245624"/>
            <a:ext cx="0" cy="40122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11" name="Connector: Curved 10" descr="" title="">
            <a:extLst>
              <a:ext uri="{FF2B5EF4-FFF2-40B4-BE49-F238E27FC236}">
                <a16:creationId xmlns:a16="http://schemas.microsoft.com/office/drawing/2014/main" id="{259C9499-D33E-2E3C-70C8-E5D349CE1F54}"/>
              </a:ext>
            </a:extLst>
          </p:cNvPr>
          <p:cNvCxnSpPr>
            <a:cxnSpLocks/>
            <a:stCxn id="7" idx="3"/>
            <a:endCxn id="6" idx="6"/>
          </p:cNvCxnSpPr>
          <p:nvPr/>
        </p:nvCxnSpPr>
        <p:spPr>
          <a:xfrm flipV="1">
            <a:off x="3362474" y="2736573"/>
            <a:ext cx="12700" cy="1139774"/>
          </a:xfrm>
          <a:prstGeom prst="curvedConnector3">
            <a:avLst>
              <a:gd name="adj1" fmla="val 2678055"/>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15" name="TextBox 14" descr="" title="">
            <a:extLst>
              <a:ext uri="{FF2B5EF4-FFF2-40B4-BE49-F238E27FC236}">
                <a16:creationId xmlns:a16="http://schemas.microsoft.com/office/drawing/2014/main" id="{281D388A-0AA0-CF63-0B0C-6FA6152D978A}"/>
              </a:ext>
            </a:extLst>
          </p:cNvPr>
          <p:cNvSpPr txBox="1"/>
          <p:nvPr/>
        </p:nvSpPr>
        <p:spPr>
          <a:xfrm>
            <a:off x="3466983" y="2470393"/>
            <a:ext cx="1027783" cy="461665"/>
          </a:xfrm>
          <a:prstGeom prst="rect">
            <a:avLst/>
          </a:prstGeom>
          <a:noFill/>
        </p:spPr>
        <p:txBody>
          <a:bodyPr wrap="square" rtlCol="0">
            <a:spAutoFit/>
          </a:bodyPr>
          <a:lstStyle/>
          <a:p>
            <a:pPr algn="ctr"/>
            <a:r>
              <a:rPr lang="en-US" sz="1200" b="1" dirty="0"/>
              <a:t>Controlled stock </a:t>
            </a:r>
          </a:p>
        </p:txBody>
      </p:sp>
      <p:sp>
        <p:nvSpPr>
          <p:cNvPr id="16" name="TextBox 15" descr="" title="">
            <a:extLst>
              <a:ext uri="{FF2B5EF4-FFF2-40B4-BE49-F238E27FC236}">
                <a16:creationId xmlns:a16="http://schemas.microsoft.com/office/drawing/2014/main" id="{C3B4D73D-5C30-CCF5-5753-9BB47658DD6E}"/>
              </a:ext>
            </a:extLst>
          </p:cNvPr>
          <p:cNvSpPr txBox="1"/>
          <p:nvPr/>
        </p:nvSpPr>
        <p:spPr>
          <a:xfrm>
            <a:off x="3466983" y="3160208"/>
            <a:ext cx="1487233" cy="276999"/>
          </a:xfrm>
          <a:prstGeom prst="rect">
            <a:avLst/>
          </a:prstGeom>
          <a:noFill/>
        </p:spPr>
        <p:txBody>
          <a:bodyPr wrap="square" rtlCol="0">
            <a:spAutoFit/>
          </a:bodyPr>
          <a:lstStyle/>
          <a:p>
            <a:pPr algn="ctr"/>
            <a:r>
              <a:rPr lang="en-US" sz="1200" b="1" i="1" dirty="0"/>
              <a:t>0% WHT</a:t>
            </a:r>
          </a:p>
        </p:txBody>
      </p:sp>
      <p:sp>
        <p:nvSpPr>
          <p:cNvPr id="17" name="TextBox 16" descr="" title="">
            <a:extLst>
              <a:ext uri="{FF2B5EF4-FFF2-40B4-BE49-F238E27FC236}">
                <a16:creationId xmlns:a16="http://schemas.microsoft.com/office/drawing/2014/main" id="{372E1070-58D4-A9F9-0D2B-B802F7EF8EB6}"/>
              </a:ext>
            </a:extLst>
          </p:cNvPr>
          <p:cNvSpPr txBox="1"/>
          <p:nvPr/>
        </p:nvSpPr>
        <p:spPr>
          <a:xfrm>
            <a:off x="1625445" y="2396811"/>
            <a:ext cx="2036893" cy="738664"/>
          </a:xfrm>
          <a:prstGeom prst="rect">
            <a:avLst/>
          </a:prstGeom>
          <a:noFill/>
        </p:spPr>
        <p:txBody>
          <a:bodyPr wrap="square" rtlCol="0" anchor="ctr">
            <a:spAutoFit/>
          </a:bodyPr>
          <a:lstStyle/>
          <a:p>
            <a:pPr algn="ctr"/>
            <a:r>
              <a:rPr lang="en-US" sz="1400" b="1" dirty="0">
                <a:solidFill>
                  <a:schemeClr val="bg1"/>
                </a:solidFill>
              </a:rPr>
              <a:t>Non-US or</a:t>
            </a:r>
          </a:p>
          <a:p>
            <a:pPr algn="ctr"/>
            <a:r>
              <a:rPr lang="en-US" sz="1400" b="1" dirty="0">
                <a:solidFill>
                  <a:schemeClr val="bg1"/>
                </a:solidFill>
              </a:rPr>
              <a:t>Tax-Exempt</a:t>
            </a:r>
          </a:p>
          <a:p>
            <a:pPr algn="ctr"/>
            <a:r>
              <a:rPr lang="en-US" sz="1400" b="1" dirty="0">
                <a:solidFill>
                  <a:schemeClr val="bg1"/>
                </a:solidFill>
              </a:rPr>
              <a:t> SH</a:t>
            </a:r>
          </a:p>
        </p:txBody>
      </p:sp>
      <p:sp>
        <p:nvSpPr>
          <p:cNvPr id="18" name="Oval 17" descr="" title="">
            <a:extLst>
              <a:ext uri="{FF2B5EF4-FFF2-40B4-BE49-F238E27FC236}">
                <a16:creationId xmlns:a16="http://schemas.microsoft.com/office/drawing/2014/main" id="{D0D5493A-DE98-095F-6FB8-95E08C8D6CD9}"/>
              </a:ext>
            </a:extLst>
          </p:cNvPr>
          <p:cNvSpPr/>
          <p:nvPr/>
        </p:nvSpPr>
        <p:spPr>
          <a:xfrm>
            <a:off x="3488233" y="3198400"/>
            <a:ext cx="203594" cy="181815"/>
          </a:xfrm>
          <a:prstGeom prst="ellipse">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4" descr="" title="">
            <a:extLst>
              <a:ext uri="{FF2B5EF4-FFF2-40B4-BE49-F238E27FC236}">
                <a16:creationId xmlns:a16="http://schemas.microsoft.com/office/drawing/2014/main" id="{CE00FDA3-529B-EA99-CC0E-00D064B85BE9}"/>
              </a:ext>
            </a:extLst>
          </p:cNvPr>
          <p:cNvSpPr txBox="1">
            <a:spLocks/>
          </p:cNvSpPr>
          <p:nvPr/>
        </p:nvSpPr>
        <p:spPr>
          <a:xfrm>
            <a:off x="1024128" y="826322"/>
            <a:ext cx="8140420" cy="914401"/>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a:lstStyle>
          <a:p>
            <a:r>
              <a:rPr lang="en-US" sz="3600" dirty="0"/>
              <a:t>Non-US or tax-exempt shareholders</a:t>
            </a:r>
          </a:p>
        </p:txBody>
      </p:sp>
      <p:sp>
        <p:nvSpPr>
          <p:cNvPr id="5" name="Content Placeholder 2" descr="" title="">
            <a:extLst>
              <a:ext uri="{FF2B5EF4-FFF2-40B4-BE49-F238E27FC236}">
                <a16:creationId xmlns:a16="http://schemas.microsoft.com/office/drawing/2014/main" id="{05F7FA26-DE5B-573E-E521-CF481EA1FE66}"/>
              </a:ext>
            </a:extLst>
          </p:cNvPr>
          <p:cNvSpPr txBox="1">
            <a:spLocks/>
          </p:cNvSpPr>
          <p:nvPr/>
        </p:nvSpPr>
        <p:spPr>
          <a:xfrm>
            <a:off x="4883674" y="2103120"/>
            <a:ext cx="6600111" cy="4401874"/>
          </a:xfrm>
          <a:prstGeom prst="rect">
            <a:avLst/>
          </a:prstGeom>
        </p:spPr>
        <p:txBody>
          <a:bodyPr vert="horz" lIns="45720" tIns="45720" rIns="45720" bIns="45720" rtlCol="0">
            <a:noAutofit/>
          </a:bodyPr>
          <a:lstStyle>
            <a:lvl1pPr marL="233363" indent="-233363" algn="l" defTabSz="914400" rtl="0" eaLnBrk="1" latinLnBrk="0" hangingPunct="1">
              <a:lnSpc>
                <a:spcPct val="100000"/>
              </a:lnSpc>
              <a:spcBef>
                <a:spcPts val="0"/>
              </a:spcBef>
              <a:spcAft>
                <a:spcPts val="600"/>
              </a:spcAft>
              <a:buClr>
                <a:schemeClr val="accent2"/>
              </a:buClr>
              <a:buSzPct val="100000"/>
              <a:buFont typeface="Wingdings" panose="05000000000000000000" pitchFamily="2" charset="2"/>
              <a:buChar char="§"/>
              <a:defRPr sz="1600" kern="1200">
                <a:solidFill>
                  <a:schemeClr val="tx1"/>
                </a:solidFill>
                <a:latin typeface="+mn-lt"/>
                <a:ea typeface="+mn-ea"/>
                <a:cs typeface="+mn-cs"/>
              </a:defRPr>
            </a:lvl1pPr>
            <a:lvl2pPr marL="4572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6905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9144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4pPr>
            <a:lvl5pPr marL="11477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en-US" sz="1200" dirty="0"/>
              <a:t>Distributing distributes 100% of the stock of Controlled to a tax-exempt shareholder or a non-US shareholder in a distribution subject to a 0% rate of US withholding tax (i.e., is exempt from such withholding tax).</a:t>
            </a:r>
          </a:p>
          <a:p>
            <a:pPr lvl="1"/>
            <a:r>
              <a:rPr lang="en-US" sz="1200" dirty="0"/>
              <a:t>Assume that the shareholder has a pre-arranged plan to sell a significant portion of the stock of Controlled (but less than 50% thereof) to an investor whose ownership of an interest in Controlled is expected to facilitate certain corporate level benefits for Controlled’s business.</a:t>
            </a:r>
          </a:p>
          <a:p>
            <a:r>
              <a:rPr lang="en-US" sz="1200" dirty="0"/>
              <a:t>What role does device play here (i.e., where the non-U.S. tax status of the shareholder assures that it is indifferent to the conversion of ordinary dividend income into capital gain or basis recovery)?</a:t>
            </a:r>
          </a:p>
          <a:p>
            <a:pPr lvl="1"/>
            <a:r>
              <a:rPr lang="en-US" sz="1200" dirty="0"/>
              <a:t>Reg. §1.355-2(d)(2)(iii)(A) (subsequent sale or exchange device factor) v. Reg. §1.355-2(d)(3)(iv) (Section 243(a)(1) DRD nondevice factor)</a:t>
            </a:r>
          </a:p>
          <a:p>
            <a:pPr lvl="1"/>
            <a:r>
              <a:rPr lang="en-US" sz="1200" dirty="0"/>
              <a:t>PLR 201734004 (May 30, 2017) (no evidence of device where sole distributee shareholder exempt from federal income tax under Section 501(c)(3)) </a:t>
            </a:r>
          </a:p>
          <a:p>
            <a:pPr lvl="1"/>
            <a:r>
              <a:rPr lang="en-US" sz="1200" dirty="0"/>
              <a:t>PLR 200015028 (Jan. 12, 2000) (implicit favorable device conclusion with respect to a prearranged post-spin sale/merger of Distributing in which the cash portion of the consideration went substantially to non-US shareholders and the only significant US shareholder received solely stock)</a:t>
            </a:r>
          </a:p>
          <a:p>
            <a:r>
              <a:rPr lang="en-US" sz="1200" dirty="0"/>
              <a:t>What role should other Section 355 protections (such as business purpose, COI, Section 355(e), etc.) play and are those sufficient to police GU repeal concerns?  Should the fact pattern be addressed, if at all, through Section 337(d) regulations?</a:t>
            </a:r>
          </a:p>
          <a:p>
            <a:r>
              <a:rPr lang="en-US" sz="1200" dirty="0"/>
              <a:t>What if the distribution is subject to a 5% rate of US withholding tax?</a:t>
            </a:r>
          </a:p>
          <a:p>
            <a:pPr lvl="1"/>
            <a:endParaRPr lang="en-US" sz="1200" dirty="0"/>
          </a:p>
        </p:txBody>
      </p:sp>
    </p:spTree>
    <p:extLst>
      <p:ext uri="{BB962C8B-B14F-4D97-AF65-F5344CB8AC3E}">
        <p14:creationId xmlns:p14="http://schemas.microsoft.com/office/powerpoint/2010/main" val="1891350137"/>
      </p:ext>
    </p:extLst>
  </p:cSld>
  <p:clrMapOvr>
    <a:masterClrMapping/>
  </p:clrMapOvr>
</p:sld>
</file>

<file path=ppt/slides/slide1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Slide Number Placeholder 3" descr="" title="">
            <a:extLst>
              <a:ext uri="{FF2B5EF4-FFF2-40B4-BE49-F238E27FC236}">
                <a16:creationId xmlns:a16="http://schemas.microsoft.com/office/drawing/2014/main" id="{74F5600D-F59A-BFE9-F3A4-D7469CEAE37F}"/>
              </a:ext>
            </a:extLst>
          </p:cNvPr>
          <p:cNvSpPr>
            <a:spLocks noGrp="1"/>
          </p:cNvSpPr>
          <p:nvPr>
            <p:ph type="sldNum" sz="quarter" idx="12"/>
          </p:nvPr>
        </p:nvSpPr>
        <p:spPr/>
        <p:txBody>
          <a:bodyPr/>
          <a:lstStyle/>
          <a:p>
            <a:fld id="{8A7435D7-A3E0-4AF8-81FD-370DA36A6459}" type="slidenum">
              <a:rPr lang="en-US" smtClean="0"/>
              <a:t>15</a:t>
            </a:fld>
            <a:endParaRPr lang="en-US" dirty="0"/>
          </a:p>
        </p:txBody>
      </p:sp>
      <p:sp>
        <p:nvSpPr>
          <p:cNvPr id="7" name="Rectangle 6" descr="" title="">
            <a:extLst>
              <a:ext uri="{FF2B5EF4-FFF2-40B4-BE49-F238E27FC236}">
                <a16:creationId xmlns:a16="http://schemas.microsoft.com/office/drawing/2014/main" id="{A8FB11B3-5A9D-979C-4884-30F4BF451EAA}"/>
              </a:ext>
            </a:extLst>
          </p:cNvPr>
          <p:cNvSpPr/>
          <p:nvPr/>
        </p:nvSpPr>
        <p:spPr>
          <a:xfrm>
            <a:off x="1942240"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Distributing</a:t>
            </a:r>
          </a:p>
        </p:txBody>
      </p:sp>
      <p:sp>
        <p:nvSpPr>
          <p:cNvPr id="8" name="Rectangle 7" descr="" title="">
            <a:extLst>
              <a:ext uri="{FF2B5EF4-FFF2-40B4-BE49-F238E27FC236}">
                <a16:creationId xmlns:a16="http://schemas.microsoft.com/office/drawing/2014/main" id="{C45EE0FF-5B47-E31A-7C1A-4C4F4072091C}"/>
              </a:ext>
            </a:extLst>
          </p:cNvPr>
          <p:cNvSpPr/>
          <p:nvPr/>
        </p:nvSpPr>
        <p:spPr>
          <a:xfrm>
            <a:off x="1942240" y="4646844"/>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Controlled</a:t>
            </a:r>
          </a:p>
        </p:txBody>
      </p:sp>
      <p:cxnSp>
        <p:nvCxnSpPr>
          <p:cNvPr id="9" name="Straight Connector 8" descr="" title="">
            <a:extLst>
              <a:ext uri="{FF2B5EF4-FFF2-40B4-BE49-F238E27FC236}">
                <a16:creationId xmlns:a16="http://schemas.microsoft.com/office/drawing/2014/main" id="{9E2355C6-AA87-7E44-46BB-828785520F9E}"/>
              </a:ext>
            </a:extLst>
          </p:cNvPr>
          <p:cNvCxnSpPr>
            <a:stCxn id="6" idx="4"/>
            <a:endCxn id="7" idx="0"/>
          </p:cNvCxnSpPr>
          <p:nvPr/>
        </p:nvCxnSpPr>
        <p:spPr>
          <a:xfrm>
            <a:off x="2651486" y="3108889"/>
            <a:ext cx="0" cy="398181"/>
          </a:xfrm>
          <a:prstGeom prst="line">
            <a:avLst/>
          </a:prstGeom>
          <a:ln/>
        </p:spPr>
        <p:style>
          <a:lnRef idx="1">
            <a:schemeClr val="dk1"/>
          </a:lnRef>
          <a:fillRef idx="0">
            <a:schemeClr val="dk1"/>
          </a:fillRef>
          <a:effectRef idx="0">
            <a:schemeClr val="dk1"/>
          </a:effectRef>
          <a:fontRef idx="minor">
            <a:schemeClr val="tx1"/>
          </a:fontRef>
        </p:style>
      </p:cxnSp>
      <p:cxnSp>
        <p:nvCxnSpPr>
          <p:cNvPr id="10" name="Straight Connector 9" descr="" title="">
            <a:extLst>
              <a:ext uri="{FF2B5EF4-FFF2-40B4-BE49-F238E27FC236}">
                <a16:creationId xmlns:a16="http://schemas.microsoft.com/office/drawing/2014/main" id="{3BF5B870-D57D-B92D-4BF1-49C32A3BE287}"/>
              </a:ext>
            </a:extLst>
          </p:cNvPr>
          <p:cNvCxnSpPr>
            <a:cxnSpLocks/>
            <a:stCxn id="7" idx="2"/>
            <a:endCxn id="8" idx="0"/>
          </p:cNvCxnSpPr>
          <p:nvPr/>
        </p:nvCxnSpPr>
        <p:spPr>
          <a:xfrm>
            <a:off x="2651486" y="4245624"/>
            <a:ext cx="0" cy="40122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11" name="Connector: Curved 10" descr="" title="">
            <a:extLst>
              <a:ext uri="{FF2B5EF4-FFF2-40B4-BE49-F238E27FC236}">
                <a16:creationId xmlns:a16="http://schemas.microsoft.com/office/drawing/2014/main" id="{259C9499-D33E-2E3C-70C8-E5D349CE1F54}"/>
              </a:ext>
            </a:extLst>
          </p:cNvPr>
          <p:cNvCxnSpPr>
            <a:cxnSpLocks/>
          </p:cNvCxnSpPr>
          <p:nvPr/>
        </p:nvCxnSpPr>
        <p:spPr>
          <a:xfrm rot="10800000">
            <a:off x="1942240" y="2642628"/>
            <a:ext cx="12700" cy="1136735"/>
          </a:xfrm>
          <a:prstGeom prst="curvedConnector3">
            <a:avLst>
              <a:gd name="adj1" fmla="val 2890906"/>
            </a:avLst>
          </a:prstGeom>
          <a:ln w="19050" cmpd="sng">
            <a:headEnd type="none" w="lg" len="lg"/>
            <a:tailEnd type="triangle" w="lg" len="lg"/>
          </a:ln>
        </p:spPr>
        <p:style>
          <a:lnRef idx="1">
            <a:schemeClr val="accent1"/>
          </a:lnRef>
          <a:fillRef idx="0">
            <a:schemeClr val="accent1"/>
          </a:fillRef>
          <a:effectRef idx="0">
            <a:schemeClr val="accent1"/>
          </a:effectRef>
          <a:fontRef idx="minor">
            <a:schemeClr val="tx1"/>
          </a:fontRef>
        </p:style>
      </p:cxnSp>
      <p:sp>
        <p:nvSpPr>
          <p:cNvPr id="15" name="TextBox 14" descr="" title="">
            <a:extLst>
              <a:ext uri="{FF2B5EF4-FFF2-40B4-BE49-F238E27FC236}">
                <a16:creationId xmlns:a16="http://schemas.microsoft.com/office/drawing/2014/main" id="{281D388A-0AA0-CF63-0B0C-6FA6152D978A}"/>
              </a:ext>
            </a:extLst>
          </p:cNvPr>
          <p:cNvSpPr txBox="1"/>
          <p:nvPr/>
        </p:nvSpPr>
        <p:spPr>
          <a:xfrm>
            <a:off x="778739" y="2368296"/>
            <a:ext cx="1098558" cy="461665"/>
          </a:xfrm>
          <a:prstGeom prst="rect">
            <a:avLst/>
          </a:prstGeom>
          <a:noFill/>
        </p:spPr>
        <p:txBody>
          <a:bodyPr wrap="square" rtlCol="0">
            <a:spAutoFit/>
          </a:bodyPr>
          <a:lstStyle/>
          <a:p>
            <a:pPr algn="ctr"/>
            <a:r>
              <a:rPr lang="en-US" sz="1200" b="1" dirty="0"/>
              <a:t>Controlled stock </a:t>
            </a:r>
          </a:p>
        </p:txBody>
      </p:sp>
      <p:sp>
        <p:nvSpPr>
          <p:cNvPr id="6" name="Oval 5" descr="" title="">
            <a:extLst>
              <a:ext uri="{FF2B5EF4-FFF2-40B4-BE49-F238E27FC236}">
                <a16:creationId xmlns:a16="http://schemas.microsoft.com/office/drawing/2014/main" id="{E8DB355E-2172-1CD6-ED55-8543E7BF5110}"/>
              </a:ext>
            </a:extLst>
          </p:cNvPr>
          <p:cNvSpPr/>
          <p:nvPr/>
        </p:nvSpPr>
        <p:spPr>
          <a:xfrm>
            <a:off x="1942240" y="2370335"/>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dirty="0"/>
          </a:p>
        </p:txBody>
      </p:sp>
      <p:cxnSp>
        <p:nvCxnSpPr>
          <p:cNvPr id="64" name="Connector: Curved 63" descr="" title="">
            <a:extLst>
              <a:ext uri="{FF2B5EF4-FFF2-40B4-BE49-F238E27FC236}">
                <a16:creationId xmlns:a16="http://schemas.microsoft.com/office/drawing/2014/main" id="{0BD01B50-566C-BF04-2145-9041BDC56394}"/>
              </a:ext>
            </a:extLst>
          </p:cNvPr>
          <p:cNvCxnSpPr>
            <a:cxnSpLocks/>
          </p:cNvCxnSpPr>
          <p:nvPr/>
        </p:nvCxnSpPr>
        <p:spPr>
          <a:xfrm rot="10800000" flipV="1">
            <a:off x="1942240" y="3876347"/>
            <a:ext cx="12700" cy="1139774"/>
          </a:xfrm>
          <a:prstGeom prst="curvedConnector3">
            <a:avLst>
              <a:gd name="adj1" fmla="val 2948929"/>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65" name="Oval 64" descr="" title="">
            <a:extLst>
              <a:ext uri="{FF2B5EF4-FFF2-40B4-BE49-F238E27FC236}">
                <a16:creationId xmlns:a16="http://schemas.microsoft.com/office/drawing/2014/main" id="{B6C3BDC7-E364-D0B6-F289-58BDAFA0FE7C}"/>
              </a:ext>
            </a:extLst>
          </p:cNvPr>
          <p:cNvSpPr/>
          <p:nvPr/>
        </p:nvSpPr>
        <p:spPr>
          <a:xfrm>
            <a:off x="1110164" y="4266089"/>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66" name="Oval 65" descr="" title="">
            <a:extLst>
              <a:ext uri="{FF2B5EF4-FFF2-40B4-BE49-F238E27FC236}">
                <a16:creationId xmlns:a16="http://schemas.microsoft.com/office/drawing/2014/main" id="{5F2954CC-9898-E54D-290D-32C7184AE419}"/>
              </a:ext>
            </a:extLst>
          </p:cNvPr>
          <p:cNvSpPr/>
          <p:nvPr/>
        </p:nvSpPr>
        <p:spPr>
          <a:xfrm>
            <a:off x="1108458" y="3042077"/>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2</a:t>
            </a:r>
          </a:p>
        </p:txBody>
      </p:sp>
      <p:sp>
        <p:nvSpPr>
          <p:cNvPr id="67" name="TextBox 66" descr="" title="">
            <a:extLst>
              <a:ext uri="{FF2B5EF4-FFF2-40B4-BE49-F238E27FC236}">
                <a16:creationId xmlns:a16="http://schemas.microsoft.com/office/drawing/2014/main" id="{2E4E68E0-D0D5-5147-D382-7CEBCEFA2F4A}"/>
              </a:ext>
            </a:extLst>
          </p:cNvPr>
          <p:cNvSpPr txBox="1"/>
          <p:nvPr/>
        </p:nvSpPr>
        <p:spPr>
          <a:xfrm>
            <a:off x="655182" y="4813034"/>
            <a:ext cx="1257264" cy="461665"/>
          </a:xfrm>
          <a:prstGeom prst="rect">
            <a:avLst/>
          </a:prstGeom>
          <a:noFill/>
        </p:spPr>
        <p:txBody>
          <a:bodyPr wrap="square" rtlCol="0">
            <a:spAutoFit/>
          </a:bodyPr>
          <a:lstStyle/>
          <a:p>
            <a:pPr algn="ctr"/>
            <a:r>
              <a:rPr lang="en-US" sz="1200" b="1" dirty="0"/>
              <a:t>Controlled business </a:t>
            </a:r>
          </a:p>
        </p:txBody>
      </p:sp>
      <p:sp>
        <p:nvSpPr>
          <p:cNvPr id="20" name="TextBox 19" descr="" title="">
            <a:extLst>
              <a:ext uri="{FF2B5EF4-FFF2-40B4-BE49-F238E27FC236}">
                <a16:creationId xmlns:a16="http://schemas.microsoft.com/office/drawing/2014/main" id="{372E1070-58D4-A9F9-0D2B-B802F7EF8EB6}"/>
              </a:ext>
            </a:extLst>
          </p:cNvPr>
          <p:cNvSpPr txBox="1"/>
          <p:nvPr/>
        </p:nvSpPr>
        <p:spPr>
          <a:xfrm>
            <a:off x="1631676" y="2567296"/>
            <a:ext cx="2036893" cy="338554"/>
          </a:xfrm>
          <a:prstGeom prst="rect">
            <a:avLst/>
          </a:prstGeom>
          <a:noFill/>
        </p:spPr>
        <p:txBody>
          <a:bodyPr wrap="square" rtlCol="0" anchor="ctr">
            <a:spAutoFit/>
          </a:bodyPr>
          <a:lstStyle/>
          <a:p>
            <a:pPr algn="ctr"/>
            <a:r>
              <a:rPr lang="en-US" sz="1600" b="1" dirty="0">
                <a:solidFill>
                  <a:schemeClr val="bg1"/>
                </a:solidFill>
              </a:rPr>
              <a:t>Shareholder</a:t>
            </a:r>
          </a:p>
        </p:txBody>
      </p:sp>
      <p:sp>
        <p:nvSpPr>
          <p:cNvPr id="25" name="Rectangle 24" descr="" title="">
            <a:extLst>
              <a:ext uri="{FF2B5EF4-FFF2-40B4-BE49-F238E27FC236}">
                <a16:creationId xmlns:a16="http://schemas.microsoft.com/office/drawing/2014/main" id="{9138F8F5-9C77-8087-D26C-DA65DBC5FD5A}"/>
              </a:ext>
            </a:extLst>
          </p:cNvPr>
          <p:cNvSpPr/>
          <p:nvPr/>
        </p:nvSpPr>
        <p:spPr>
          <a:xfrm>
            <a:off x="4024107"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Acquiring</a:t>
            </a:r>
          </a:p>
        </p:txBody>
      </p:sp>
      <p:cxnSp>
        <p:nvCxnSpPr>
          <p:cNvPr id="27" name="Straight Arrow Connector 26" descr="" title="">
            <a:extLst>
              <a:ext uri="{FF2B5EF4-FFF2-40B4-BE49-F238E27FC236}">
                <a16:creationId xmlns:a16="http://schemas.microsoft.com/office/drawing/2014/main" id="{DCCD4A2A-3BCA-229B-3665-BC24599D9EB3}"/>
              </a:ext>
            </a:extLst>
          </p:cNvPr>
          <p:cNvCxnSpPr>
            <a:cxnSpLocks/>
          </p:cNvCxnSpPr>
          <p:nvPr/>
        </p:nvCxnSpPr>
        <p:spPr>
          <a:xfrm>
            <a:off x="3457243" y="2774345"/>
            <a:ext cx="1052276" cy="642623"/>
          </a:xfrm>
          <a:prstGeom prst="straightConnector1">
            <a:avLst/>
          </a:prstGeom>
          <a:ln>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8" name="TextBox 27" descr="" title="">
            <a:extLst>
              <a:ext uri="{FF2B5EF4-FFF2-40B4-BE49-F238E27FC236}">
                <a16:creationId xmlns:a16="http://schemas.microsoft.com/office/drawing/2014/main" id="{81EEBE75-0FD8-0C7E-C22E-A60FC18C9C56}"/>
              </a:ext>
            </a:extLst>
          </p:cNvPr>
          <p:cNvSpPr txBox="1"/>
          <p:nvPr/>
        </p:nvSpPr>
        <p:spPr>
          <a:xfrm>
            <a:off x="4182130" y="2967335"/>
            <a:ext cx="1418487" cy="461665"/>
          </a:xfrm>
          <a:prstGeom prst="rect">
            <a:avLst/>
          </a:prstGeom>
          <a:noFill/>
        </p:spPr>
        <p:txBody>
          <a:bodyPr wrap="square" rtlCol="0">
            <a:spAutoFit/>
          </a:bodyPr>
          <a:lstStyle/>
          <a:p>
            <a:pPr algn="ctr"/>
            <a:r>
              <a:rPr lang="en-US" sz="1200" b="1" dirty="0"/>
              <a:t>X% Controlled stock </a:t>
            </a:r>
          </a:p>
        </p:txBody>
      </p:sp>
      <p:sp>
        <p:nvSpPr>
          <p:cNvPr id="29" name="TextBox 28" descr="" title="">
            <a:extLst>
              <a:ext uri="{FF2B5EF4-FFF2-40B4-BE49-F238E27FC236}">
                <a16:creationId xmlns:a16="http://schemas.microsoft.com/office/drawing/2014/main" id="{F4FCC95F-3794-C92A-86BE-AF23A2EFA7F3}"/>
              </a:ext>
            </a:extLst>
          </p:cNvPr>
          <p:cNvSpPr txBox="1"/>
          <p:nvPr/>
        </p:nvSpPr>
        <p:spPr>
          <a:xfrm>
            <a:off x="3088193" y="2457535"/>
            <a:ext cx="1257264" cy="276999"/>
          </a:xfrm>
          <a:prstGeom prst="rect">
            <a:avLst/>
          </a:prstGeom>
          <a:noFill/>
        </p:spPr>
        <p:txBody>
          <a:bodyPr wrap="square" rtlCol="0">
            <a:spAutoFit/>
          </a:bodyPr>
          <a:lstStyle/>
          <a:p>
            <a:pPr algn="ctr"/>
            <a:r>
              <a:rPr lang="en-US" sz="1200" b="1" dirty="0"/>
              <a:t>Cash </a:t>
            </a:r>
          </a:p>
        </p:txBody>
      </p:sp>
      <p:sp>
        <p:nvSpPr>
          <p:cNvPr id="30" name="Oval 29" descr="" title="">
            <a:extLst>
              <a:ext uri="{FF2B5EF4-FFF2-40B4-BE49-F238E27FC236}">
                <a16:creationId xmlns:a16="http://schemas.microsoft.com/office/drawing/2014/main" id="{85AA18FA-4D72-ADD7-8A08-8D4BA42AEBFF}"/>
              </a:ext>
            </a:extLst>
          </p:cNvPr>
          <p:cNvSpPr/>
          <p:nvPr/>
        </p:nvSpPr>
        <p:spPr>
          <a:xfrm>
            <a:off x="3808356" y="2924686"/>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3</a:t>
            </a:r>
          </a:p>
        </p:txBody>
      </p:sp>
      <p:sp>
        <p:nvSpPr>
          <p:cNvPr id="2" name="Title 4" descr="" title="">
            <a:extLst>
              <a:ext uri="{FF2B5EF4-FFF2-40B4-BE49-F238E27FC236}">
                <a16:creationId xmlns:a16="http://schemas.microsoft.com/office/drawing/2014/main" id="{B68A103B-369F-897A-E16D-274E675C1DE3}"/>
              </a:ext>
            </a:extLst>
          </p:cNvPr>
          <p:cNvSpPr txBox="1">
            <a:spLocks/>
          </p:cNvSpPr>
          <p:nvPr/>
        </p:nvSpPr>
        <p:spPr>
          <a:xfrm>
            <a:off x="1024128" y="826322"/>
            <a:ext cx="7719180" cy="914401"/>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a:lstStyle>
          <a:p>
            <a:r>
              <a:rPr lang="en-US" sz="3600" i="1" dirty="0"/>
              <a:t>Pulliam </a:t>
            </a:r>
            <a:r>
              <a:rPr lang="en-US" sz="3600" dirty="0"/>
              <a:t>v. </a:t>
            </a:r>
            <a:r>
              <a:rPr lang="en-US" sz="3600" i="1" dirty="0"/>
              <a:t>South Tulsa Pathology</a:t>
            </a:r>
          </a:p>
        </p:txBody>
      </p:sp>
      <p:sp>
        <p:nvSpPr>
          <p:cNvPr id="5" name="Oval 4" descr="" title="">
            <a:extLst>
              <a:ext uri="{FF2B5EF4-FFF2-40B4-BE49-F238E27FC236}">
                <a16:creationId xmlns:a16="http://schemas.microsoft.com/office/drawing/2014/main" id="{199EF9F4-B1B0-7169-04B8-D74BDC0A18E7}"/>
              </a:ext>
            </a:extLst>
          </p:cNvPr>
          <p:cNvSpPr/>
          <p:nvPr/>
        </p:nvSpPr>
        <p:spPr>
          <a:xfrm>
            <a:off x="1587884" y="3118583"/>
            <a:ext cx="203594" cy="181815"/>
          </a:xfrm>
          <a:prstGeom prst="ellipse">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2" descr="" title="">
            <a:extLst>
              <a:ext uri="{FF2B5EF4-FFF2-40B4-BE49-F238E27FC236}">
                <a16:creationId xmlns:a16="http://schemas.microsoft.com/office/drawing/2014/main" id="{6144A888-0B1F-8398-275E-E00F4526E6BB}"/>
              </a:ext>
            </a:extLst>
          </p:cNvPr>
          <p:cNvSpPr txBox="1">
            <a:spLocks/>
          </p:cNvSpPr>
          <p:nvPr/>
        </p:nvSpPr>
        <p:spPr>
          <a:xfrm>
            <a:off x="6096000" y="2103120"/>
            <a:ext cx="5335237" cy="4401874"/>
          </a:xfrm>
          <a:prstGeom prst="rect">
            <a:avLst/>
          </a:prstGeom>
        </p:spPr>
        <p:txBody>
          <a:bodyPr vert="horz" lIns="45720" tIns="45720" rIns="45720" bIns="45720" rtlCol="0">
            <a:noAutofit/>
          </a:bodyPr>
          <a:lstStyle>
            <a:lvl1pPr marL="233363" indent="-233363" algn="l" defTabSz="914400" rtl="0" eaLnBrk="1" latinLnBrk="0" hangingPunct="1">
              <a:lnSpc>
                <a:spcPct val="100000"/>
              </a:lnSpc>
              <a:spcBef>
                <a:spcPts val="0"/>
              </a:spcBef>
              <a:spcAft>
                <a:spcPts val="600"/>
              </a:spcAft>
              <a:buClr>
                <a:schemeClr val="accent2"/>
              </a:buClr>
              <a:buSzPct val="100000"/>
              <a:buFont typeface="Wingdings" panose="05000000000000000000" pitchFamily="2" charset="2"/>
              <a:buChar char="§"/>
              <a:defRPr sz="1600" kern="1200">
                <a:solidFill>
                  <a:schemeClr val="tx1"/>
                </a:solidFill>
                <a:latin typeface="+mn-lt"/>
                <a:ea typeface="+mn-ea"/>
                <a:cs typeface="+mn-cs"/>
              </a:defRPr>
            </a:lvl1pPr>
            <a:lvl2pPr marL="4572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6905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9144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4pPr>
            <a:lvl5pPr marL="11477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en-US" sz="1200" dirty="0"/>
              <a:t>Distributing (1) contributes an appreciated business to Controlled, and (2) distributes 100% of the stock of Controlled to its shareholder, who is a neither a tax-exempt entity nor a non-US person exempt from withholding tax. </a:t>
            </a:r>
          </a:p>
          <a:p>
            <a:r>
              <a:rPr lang="en-US" sz="1200" dirty="0"/>
              <a:t>Following the distribution, and pursuant to a common plan, the shareholder transfers X% (less than 50%) of the stock of Controlled to Acquiring in a taxable sale. The distribution is undertaken to facilitate the sale. Assume the sale is expected to facilitate certain corporate level benefits for Controlled’s business.</a:t>
            </a:r>
          </a:p>
          <a:p>
            <a:r>
              <a:rPr lang="en-US" sz="1200" dirty="0"/>
              <a:t>Can the device potential inherent in the pre-arranged, post-distribution taxable sale be outweighed by a strong corporate-level business purpose for the distribution and the sale?</a:t>
            </a:r>
          </a:p>
          <a:p>
            <a:pPr lvl="1"/>
            <a:r>
              <a:rPr lang="en-US" sz="1200" dirty="0"/>
              <a:t>Reg. §1.355-2(d)(2)(iii) (subsequent sale or exchange of stock device factor) v. Reg. §1.355-2(d)(3)(ii) (corporate business purpose nondevice factor)</a:t>
            </a:r>
          </a:p>
          <a:p>
            <a:pPr lvl="1"/>
            <a:endParaRPr lang="en-US" sz="1200" dirty="0"/>
          </a:p>
        </p:txBody>
      </p:sp>
    </p:spTree>
    <p:extLst>
      <p:ext uri="{BB962C8B-B14F-4D97-AF65-F5344CB8AC3E}">
        <p14:creationId xmlns:p14="http://schemas.microsoft.com/office/powerpoint/2010/main" val="1623520198"/>
      </p:ext>
    </p:extLst>
  </p:cSld>
  <p:clrMapOvr>
    <a:masterClrMapping/>
  </p:clrMapOvr>
</p:sld>
</file>

<file path=ppt/slides/slide1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Slide Number Placeholder 3" descr="" title="">
            <a:extLst>
              <a:ext uri="{FF2B5EF4-FFF2-40B4-BE49-F238E27FC236}">
                <a16:creationId xmlns:a16="http://schemas.microsoft.com/office/drawing/2014/main" id="{74F5600D-F59A-BFE9-F3A4-D7469CEAE37F}"/>
              </a:ext>
            </a:extLst>
          </p:cNvPr>
          <p:cNvSpPr>
            <a:spLocks noGrp="1"/>
          </p:cNvSpPr>
          <p:nvPr>
            <p:ph type="sldNum" sz="quarter" idx="12"/>
          </p:nvPr>
        </p:nvSpPr>
        <p:spPr/>
        <p:txBody>
          <a:bodyPr/>
          <a:lstStyle/>
          <a:p>
            <a:fld id="{8A7435D7-A3E0-4AF8-81FD-370DA36A6459}" type="slidenum">
              <a:rPr lang="en-US" smtClean="0"/>
              <a:t>16</a:t>
            </a:fld>
            <a:endParaRPr lang="en-US" dirty="0"/>
          </a:p>
        </p:txBody>
      </p:sp>
      <p:sp>
        <p:nvSpPr>
          <p:cNvPr id="7" name="Rectangle 6" descr="" title="">
            <a:extLst>
              <a:ext uri="{FF2B5EF4-FFF2-40B4-BE49-F238E27FC236}">
                <a16:creationId xmlns:a16="http://schemas.microsoft.com/office/drawing/2014/main" id="{A8FB11B3-5A9D-979C-4884-30F4BF451EAA}"/>
              </a:ext>
            </a:extLst>
          </p:cNvPr>
          <p:cNvSpPr/>
          <p:nvPr/>
        </p:nvSpPr>
        <p:spPr>
          <a:xfrm>
            <a:off x="1942240"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Distributing</a:t>
            </a:r>
          </a:p>
        </p:txBody>
      </p:sp>
      <p:sp>
        <p:nvSpPr>
          <p:cNvPr id="8" name="Rectangle 7" descr="" title="">
            <a:extLst>
              <a:ext uri="{FF2B5EF4-FFF2-40B4-BE49-F238E27FC236}">
                <a16:creationId xmlns:a16="http://schemas.microsoft.com/office/drawing/2014/main" id="{C45EE0FF-5B47-E31A-7C1A-4C4F4072091C}"/>
              </a:ext>
            </a:extLst>
          </p:cNvPr>
          <p:cNvSpPr/>
          <p:nvPr/>
        </p:nvSpPr>
        <p:spPr>
          <a:xfrm>
            <a:off x="1942240" y="4646844"/>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Controlled</a:t>
            </a:r>
          </a:p>
        </p:txBody>
      </p:sp>
      <p:cxnSp>
        <p:nvCxnSpPr>
          <p:cNvPr id="9" name="Straight Connector 8" descr="" title="">
            <a:extLst>
              <a:ext uri="{FF2B5EF4-FFF2-40B4-BE49-F238E27FC236}">
                <a16:creationId xmlns:a16="http://schemas.microsoft.com/office/drawing/2014/main" id="{9E2355C6-AA87-7E44-46BB-828785520F9E}"/>
              </a:ext>
            </a:extLst>
          </p:cNvPr>
          <p:cNvCxnSpPr>
            <a:stCxn id="6" idx="4"/>
            <a:endCxn id="7" idx="0"/>
          </p:cNvCxnSpPr>
          <p:nvPr/>
        </p:nvCxnSpPr>
        <p:spPr>
          <a:xfrm>
            <a:off x="2651486" y="3108889"/>
            <a:ext cx="0" cy="398181"/>
          </a:xfrm>
          <a:prstGeom prst="line">
            <a:avLst/>
          </a:prstGeom>
          <a:ln/>
        </p:spPr>
        <p:style>
          <a:lnRef idx="1">
            <a:schemeClr val="dk1"/>
          </a:lnRef>
          <a:fillRef idx="0">
            <a:schemeClr val="dk1"/>
          </a:fillRef>
          <a:effectRef idx="0">
            <a:schemeClr val="dk1"/>
          </a:effectRef>
          <a:fontRef idx="minor">
            <a:schemeClr val="tx1"/>
          </a:fontRef>
        </p:style>
      </p:cxnSp>
      <p:cxnSp>
        <p:nvCxnSpPr>
          <p:cNvPr id="10" name="Straight Connector 9" descr="" title="">
            <a:extLst>
              <a:ext uri="{FF2B5EF4-FFF2-40B4-BE49-F238E27FC236}">
                <a16:creationId xmlns:a16="http://schemas.microsoft.com/office/drawing/2014/main" id="{3BF5B870-D57D-B92D-4BF1-49C32A3BE287}"/>
              </a:ext>
            </a:extLst>
          </p:cNvPr>
          <p:cNvCxnSpPr>
            <a:cxnSpLocks/>
            <a:stCxn id="7" idx="2"/>
            <a:endCxn id="8" idx="0"/>
          </p:cNvCxnSpPr>
          <p:nvPr/>
        </p:nvCxnSpPr>
        <p:spPr>
          <a:xfrm>
            <a:off x="2651486" y="4245624"/>
            <a:ext cx="0" cy="40122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11" name="Connector: Curved 10" descr="" title="">
            <a:extLst>
              <a:ext uri="{FF2B5EF4-FFF2-40B4-BE49-F238E27FC236}">
                <a16:creationId xmlns:a16="http://schemas.microsoft.com/office/drawing/2014/main" id="{259C9499-D33E-2E3C-70C8-E5D349CE1F54}"/>
              </a:ext>
            </a:extLst>
          </p:cNvPr>
          <p:cNvCxnSpPr>
            <a:cxnSpLocks/>
          </p:cNvCxnSpPr>
          <p:nvPr/>
        </p:nvCxnSpPr>
        <p:spPr>
          <a:xfrm rot="10800000">
            <a:off x="1942240" y="2642628"/>
            <a:ext cx="12700" cy="1136735"/>
          </a:xfrm>
          <a:prstGeom prst="curvedConnector3">
            <a:avLst>
              <a:gd name="adj1" fmla="val 2890906"/>
            </a:avLst>
          </a:prstGeom>
          <a:ln w="19050" cmpd="sng">
            <a:headEnd type="none" w="lg" len="lg"/>
            <a:tailEnd type="triangle" w="lg" len="lg"/>
          </a:ln>
        </p:spPr>
        <p:style>
          <a:lnRef idx="1">
            <a:schemeClr val="accent1"/>
          </a:lnRef>
          <a:fillRef idx="0">
            <a:schemeClr val="accent1"/>
          </a:fillRef>
          <a:effectRef idx="0">
            <a:schemeClr val="accent1"/>
          </a:effectRef>
          <a:fontRef idx="minor">
            <a:schemeClr val="tx1"/>
          </a:fontRef>
        </p:style>
      </p:cxnSp>
      <p:sp>
        <p:nvSpPr>
          <p:cNvPr id="15" name="TextBox 14" descr="" title="">
            <a:extLst>
              <a:ext uri="{FF2B5EF4-FFF2-40B4-BE49-F238E27FC236}">
                <a16:creationId xmlns:a16="http://schemas.microsoft.com/office/drawing/2014/main" id="{281D388A-0AA0-CF63-0B0C-6FA6152D978A}"/>
              </a:ext>
            </a:extLst>
          </p:cNvPr>
          <p:cNvSpPr txBox="1"/>
          <p:nvPr/>
        </p:nvSpPr>
        <p:spPr>
          <a:xfrm>
            <a:off x="778739" y="2368296"/>
            <a:ext cx="1098558" cy="461665"/>
          </a:xfrm>
          <a:prstGeom prst="rect">
            <a:avLst/>
          </a:prstGeom>
          <a:noFill/>
        </p:spPr>
        <p:txBody>
          <a:bodyPr wrap="square" rtlCol="0">
            <a:spAutoFit/>
          </a:bodyPr>
          <a:lstStyle/>
          <a:p>
            <a:pPr algn="ctr"/>
            <a:r>
              <a:rPr lang="en-US" sz="1200" b="1" dirty="0"/>
              <a:t>Controlled stock </a:t>
            </a:r>
          </a:p>
        </p:txBody>
      </p:sp>
      <p:sp>
        <p:nvSpPr>
          <p:cNvPr id="6" name="Oval 5" descr="" title="">
            <a:extLst>
              <a:ext uri="{FF2B5EF4-FFF2-40B4-BE49-F238E27FC236}">
                <a16:creationId xmlns:a16="http://schemas.microsoft.com/office/drawing/2014/main" id="{E8DB355E-2172-1CD6-ED55-8543E7BF5110}"/>
              </a:ext>
            </a:extLst>
          </p:cNvPr>
          <p:cNvSpPr/>
          <p:nvPr/>
        </p:nvSpPr>
        <p:spPr>
          <a:xfrm>
            <a:off x="1942240" y="2370335"/>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dirty="0"/>
          </a:p>
        </p:txBody>
      </p:sp>
      <p:cxnSp>
        <p:nvCxnSpPr>
          <p:cNvPr id="64" name="Connector: Curved 63" descr="" title="">
            <a:extLst>
              <a:ext uri="{FF2B5EF4-FFF2-40B4-BE49-F238E27FC236}">
                <a16:creationId xmlns:a16="http://schemas.microsoft.com/office/drawing/2014/main" id="{0BD01B50-566C-BF04-2145-9041BDC56394}"/>
              </a:ext>
            </a:extLst>
          </p:cNvPr>
          <p:cNvCxnSpPr>
            <a:cxnSpLocks/>
          </p:cNvCxnSpPr>
          <p:nvPr/>
        </p:nvCxnSpPr>
        <p:spPr>
          <a:xfrm rot="10800000" flipV="1">
            <a:off x="1942240" y="3876347"/>
            <a:ext cx="12700" cy="1139774"/>
          </a:xfrm>
          <a:prstGeom prst="curvedConnector3">
            <a:avLst>
              <a:gd name="adj1" fmla="val 2948929"/>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65" name="Oval 64" descr="" title="">
            <a:extLst>
              <a:ext uri="{FF2B5EF4-FFF2-40B4-BE49-F238E27FC236}">
                <a16:creationId xmlns:a16="http://schemas.microsoft.com/office/drawing/2014/main" id="{B6C3BDC7-E364-D0B6-F289-58BDAFA0FE7C}"/>
              </a:ext>
            </a:extLst>
          </p:cNvPr>
          <p:cNvSpPr/>
          <p:nvPr/>
        </p:nvSpPr>
        <p:spPr>
          <a:xfrm>
            <a:off x="1110164" y="4266089"/>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66" name="Oval 65" descr="" title="">
            <a:extLst>
              <a:ext uri="{FF2B5EF4-FFF2-40B4-BE49-F238E27FC236}">
                <a16:creationId xmlns:a16="http://schemas.microsoft.com/office/drawing/2014/main" id="{5F2954CC-9898-E54D-290D-32C7184AE419}"/>
              </a:ext>
            </a:extLst>
          </p:cNvPr>
          <p:cNvSpPr/>
          <p:nvPr/>
        </p:nvSpPr>
        <p:spPr>
          <a:xfrm>
            <a:off x="1108458" y="3042077"/>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2</a:t>
            </a:r>
          </a:p>
        </p:txBody>
      </p:sp>
      <p:sp>
        <p:nvSpPr>
          <p:cNvPr id="67" name="TextBox 66" descr="" title="">
            <a:extLst>
              <a:ext uri="{FF2B5EF4-FFF2-40B4-BE49-F238E27FC236}">
                <a16:creationId xmlns:a16="http://schemas.microsoft.com/office/drawing/2014/main" id="{2E4E68E0-D0D5-5147-D382-7CEBCEFA2F4A}"/>
              </a:ext>
            </a:extLst>
          </p:cNvPr>
          <p:cNvSpPr txBox="1"/>
          <p:nvPr/>
        </p:nvSpPr>
        <p:spPr>
          <a:xfrm>
            <a:off x="655182" y="4813034"/>
            <a:ext cx="1257264" cy="461665"/>
          </a:xfrm>
          <a:prstGeom prst="rect">
            <a:avLst/>
          </a:prstGeom>
          <a:noFill/>
        </p:spPr>
        <p:txBody>
          <a:bodyPr wrap="square" rtlCol="0">
            <a:spAutoFit/>
          </a:bodyPr>
          <a:lstStyle/>
          <a:p>
            <a:pPr algn="ctr"/>
            <a:r>
              <a:rPr lang="en-US" sz="1200" b="1" dirty="0"/>
              <a:t>Controlled business </a:t>
            </a:r>
          </a:p>
        </p:txBody>
      </p:sp>
      <p:sp>
        <p:nvSpPr>
          <p:cNvPr id="20" name="TextBox 19" descr="" title="">
            <a:extLst>
              <a:ext uri="{FF2B5EF4-FFF2-40B4-BE49-F238E27FC236}">
                <a16:creationId xmlns:a16="http://schemas.microsoft.com/office/drawing/2014/main" id="{372E1070-58D4-A9F9-0D2B-B802F7EF8EB6}"/>
              </a:ext>
            </a:extLst>
          </p:cNvPr>
          <p:cNvSpPr txBox="1"/>
          <p:nvPr/>
        </p:nvSpPr>
        <p:spPr>
          <a:xfrm>
            <a:off x="1631676" y="2567296"/>
            <a:ext cx="2036893" cy="338554"/>
          </a:xfrm>
          <a:prstGeom prst="rect">
            <a:avLst/>
          </a:prstGeom>
          <a:noFill/>
        </p:spPr>
        <p:txBody>
          <a:bodyPr wrap="square" rtlCol="0" anchor="ctr">
            <a:spAutoFit/>
          </a:bodyPr>
          <a:lstStyle/>
          <a:p>
            <a:pPr algn="ctr"/>
            <a:r>
              <a:rPr lang="en-US" sz="1600" b="1" dirty="0">
                <a:solidFill>
                  <a:schemeClr val="bg1"/>
                </a:solidFill>
              </a:rPr>
              <a:t>Shareholder</a:t>
            </a:r>
          </a:p>
        </p:txBody>
      </p:sp>
      <p:sp>
        <p:nvSpPr>
          <p:cNvPr id="25" name="Rectangle 24" descr="" title="">
            <a:extLst>
              <a:ext uri="{FF2B5EF4-FFF2-40B4-BE49-F238E27FC236}">
                <a16:creationId xmlns:a16="http://schemas.microsoft.com/office/drawing/2014/main" id="{9138F8F5-9C77-8087-D26C-DA65DBC5FD5A}"/>
              </a:ext>
            </a:extLst>
          </p:cNvPr>
          <p:cNvSpPr/>
          <p:nvPr/>
        </p:nvSpPr>
        <p:spPr>
          <a:xfrm>
            <a:off x="4024107"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Acquiring</a:t>
            </a:r>
          </a:p>
        </p:txBody>
      </p:sp>
      <p:cxnSp>
        <p:nvCxnSpPr>
          <p:cNvPr id="27" name="Straight Arrow Connector 26" descr="" title="">
            <a:extLst>
              <a:ext uri="{FF2B5EF4-FFF2-40B4-BE49-F238E27FC236}">
                <a16:creationId xmlns:a16="http://schemas.microsoft.com/office/drawing/2014/main" id="{DCCD4A2A-3BCA-229B-3665-BC24599D9EB3}"/>
              </a:ext>
            </a:extLst>
          </p:cNvPr>
          <p:cNvCxnSpPr>
            <a:cxnSpLocks/>
          </p:cNvCxnSpPr>
          <p:nvPr/>
        </p:nvCxnSpPr>
        <p:spPr>
          <a:xfrm>
            <a:off x="3457243" y="2774345"/>
            <a:ext cx="1052276" cy="642623"/>
          </a:xfrm>
          <a:prstGeom prst="straightConnector1">
            <a:avLst/>
          </a:prstGeom>
          <a:ln>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8" name="TextBox 27" descr="" title="">
            <a:extLst>
              <a:ext uri="{FF2B5EF4-FFF2-40B4-BE49-F238E27FC236}">
                <a16:creationId xmlns:a16="http://schemas.microsoft.com/office/drawing/2014/main" id="{81EEBE75-0FD8-0C7E-C22E-A60FC18C9C56}"/>
              </a:ext>
            </a:extLst>
          </p:cNvPr>
          <p:cNvSpPr txBox="1"/>
          <p:nvPr/>
        </p:nvSpPr>
        <p:spPr>
          <a:xfrm>
            <a:off x="4182130" y="2967335"/>
            <a:ext cx="1418487" cy="461665"/>
          </a:xfrm>
          <a:prstGeom prst="rect">
            <a:avLst/>
          </a:prstGeom>
          <a:noFill/>
        </p:spPr>
        <p:txBody>
          <a:bodyPr wrap="square" rtlCol="0">
            <a:spAutoFit/>
          </a:bodyPr>
          <a:lstStyle/>
          <a:p>
            <a:pPr algn="ctr"/>
            <a:r>
              <a:rPr lang="en-US" sz="1200" b="1" dirty="0"/>
              <a:t>X% Controlled stock </a:t>
            </a:r>
          </a:p>
        </p:txBody>
      </p:sp>
      <p:sp>
        <p:nvSpPr>
          <p:cNvPr id="29" name="TextBox 28" descr="" title="">
            <a:extLst>
              <a:ext uri="{FF2B5EF4-FFF2-40B4-BE49-F238E27FC236}">
                <a16:creationId xmlns:a16="http://schemas.microsoft.com/office/drawing/2014/main" id="{F4FCC95F-3794-C92A-86BE-AF23A2EFA7F3}"/>
              </a:ext>
            </a:extLst>
          </p:cNvPr>
          <p:cNvSpPr txBox="1"/>
          <p:nvPr/>
        </p:nvSpPr>
        <p:spPr>
          <a:xfrm>
            <a:off x="3088193" y="2457535"/>
            <a:ext cx="1257264" cy="276999"/>
          </a:xfrm>
          <a:prstGeom prst="rect">
            <a:avLst/>
          </a:prstGeom>
          <a:noFill/>
        </p:spPr>
        <p:txBody>
          <a:bodyPr wrap="square" rtlCol="0">
            <a:spAutoFit/>
          </a:bodyPr>
          <a:lstStyle/>
          <a:p>
            <a:pPr algn="ctr"/>
            <a:r>
              <a:rPr lang="en-US" sz="1200" b="1" dirty="0"/>
              <a:t>Cash </a:t>
            </a:r>
          </a:p>
        </p:txBody>
      </p:sp>
      <p:sp>
        <p:nvSpPr>
          <p:cNvPr id="30" name="Oval 29" descr="" title="">
            <a:extLst>
              <a:ext uri="{FF2B5EF4-FFF2-40B4-BE49-F238E27FC236}">
                <a16:creationId xmlns:a16="http://schemas.microsoft.com/office/drawing/2014/main" id="{85AA18FA-4D72-ADD7-8A08-8D4BA42AEBFF}"/>
              </a:ext>
            </a:extLst>
          </p:cNvPr>
          <p:cNvSpPr/>
          <p:nvPr/>
        </p:nvSpPr>
        <p:spPr>
          <a:xfrm>
            <a:off x="3808356" y="2924686"/>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3</a:t>
            </a:r>
          </a:p>
        </p:txBody>
      </p:sp>
      <p:sp>
        <p:nvSpPr>
          <p:cNvPr id="2" name="Title 4" descr="" title="">
            <a:extLst>
              <a:ext uri="{FF2B5EF4-FFF2-40B4-BE49-F238E27FC236}">
                <a16:creationId xmlns:a16="http://schemas.microsoft.com/office/drawing/2014/main" id="{B68A103B-369F-897A-E16D-274E675C1DE3}"/>
              </a:ext>
            </a:extLst>
          </p:cNvPr>
          <p:cNvSpPr txBox="1">
            <a:spLocks/>
          </p:cNvSpPr>
          <p:nvPr/>
        </p:nvSpPr>
        <p:spPr>
          <a:xfrm>
            <a:off x="1024128" y="826322"/>
            <a:ext cx="7996582" cy="914401"/>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a:lstStyle>
          <a:p>
            <a:r>
              <a:rPr lang="en-US" sz="3600" i="1" dirty="0"/>
              <a:t>Pulliam </a:t>
            </a:r>
            <a:r>
              <a:rPr lang="en-US" sz="3600" dirty="0"/>
              <a:t>v.</a:t>
            </a:r>
            <a:r>
              <a:rPr lang="en-US" sz="3600" i="1" dirty="0"/>
              <a:t> South Tulsa Pathology (cont’d)</a:t>
            </a:r>
          </a:p>
        </p:txBody>
      </p:sp>
      <p:sp>
        <p:nvSpPr>
          <p:cNvPr id="5" name="Oval 4" descr="" title="">
            <a:extLst>
              <a:ext uri="{FF2B5EF4-FFF2-40B4-BE49-F238E27FC236}">
                <a16:creationId xmlns:a16="http://schemas.microsoft.com/office/drawing/2014/main" id="{199EF9F4-B1B0-7169-04B8-D74BDC0A18E7}"/>
              </a:ext>
            </a:extLst>
          </p:cNvPr>
          <p:cNvSpPr/>
          <p:nvPr/>
        </p:nvSpPr>
        <p:spPr>
          <a:xfrm>
            <a:off x="1587884" y="3118583"/>
            <a:ext cx="203594" cy="181815"/>
          </a:xfrm>
          <a:prstGeom prst="ellipse">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2" descr="" title="">
            <a:extLst>
              <a:ext uri="{FF2B5EF4-FFF2-40B4-BE49-F238E27FC236}">
                <a16:creationId xmlns:a16="http://schemas.microsoft.com/office/drawing/2014/main" id="{6144A888-0B1F-8398-275E-E00F4526E6BB}"/>
              </a:ext>
            </a:extLst>
          </p:cNvPr>
          <p:cNvSpPr txBox="1">
            <a:spLocks/>
          </p:cNvSpPr>
          <p:nvPr/>
        </p:nvSpPr>
        <p:spPr>
          <a:xfrm>
            <a:off x="6096000" y="2103120"/>
            <a:ext cx="5335237" cy="4401874"/>
          </a:xfrm>
          <a:prstGeom prst="rect">
            <a:avLst/>
          </a:prstGeom>
        </p:spPr>
        <p:txBody>
          <a:bodyPr vert="horz" lIns="45720" tIns="45720" rIns="45720" bIns="45720" rtlCol="0">
            <a:noAutofit/>
          </a:bodyPr>
          <a:lstStyle>
            <a:lvl1pPr marL="233363" indent="-233363" algn="l" defTabSz="914400" rtl="0" eaLnBrk="1" latinLnBrk="0" hangingPunct="1">
              <a:lnSpc>
                <a:spcPct val="100000"/>
              </a:lnSpc>
              <a:spcBef>
                <a:spcPts val="0"/>
              </a:spcBef>
              <a:spcAft>
                <a:spcPts val="600"/>
              </a:spcAft>
              <a:buClr>
                <a:schemeClr val="accent2"/>
              </a:buClr>
              <a:buSzPct val="100000"/>
              <a:buFont typeface="Wingdings" panose="05000000000000000000" pitchFamily="2" charset="2"/>
              <a:buChar char="§"/>
              <a:defRPr sz="1600" kern="1200">
                <a:solidFill>
                  <a:schemeClr val="tx1"/>
                </a:solidFill>
                <a:latin typeface="+mn-lt"/>
                <a:ea typeface="+mn-ea"/>
                <a:cs typeface="+mn-cs"/>
              </a:defRPr>
            </a:lvl1pPr>
            <a:lvl2pPr marL="4572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6905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9144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4pPr>
            <a:lvl5pPr marL="11477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en-US" sz="1200" i="1" dirty="0"/>
              <a:t>Pulliam: </a:t>
            </a:r>
            <a:r>
              <a:rPr lang="en-US" sz="1200" dirty="0"/>
              <a:t>In order to facilitate investment by a key employee / potential competitor of its funeral home business, Distributing contributes certain funeral home assets to Controlled and distributes the stock of Controlled to its sole shareholder.  The shareholder then sells 49% of the stock of Controlled to the key employee / potential competitor.  The court holds that the device potential inherent in the pre-arranged taxable sale was outweighed by the strong corporate business purpose for the distribution and sale.</a:t>
            </a:r>
          </a:p>
          <a:p>
            <a:r>
              <a:rPr lang="en-US" sz="1200" i="1" dirty="0"/>
              <a:t>South Tulsa Pathology</a:t>
            </a:r>
            <a:r>
              <a:rPr lang="en-US" sz="1200" dirty="0"/>
              <a:t>: The shareholders of Distributing, a professional corporation, </a:t>
            </a:r>
            <a:r>
              <a:rPr lang="en-US" sz="1200" dirty="0">
                <a:effectLst/>
                <a:ea typeface="Aptos" panose="020B0004020202020204" pitchFamily="34" charset="0"/>
              </a:rPr>
              <a:t>decided to sell a portion of taxpayer’s business (the clinical business). Distributing and buyer negotiated and structured the transaction to occur as follows: (i) a contribution of the clinical business to Controlled and a pro rata distribution of the stock thereof to Distributing’s shareholders, followed by (ii) a purchase of the stock of Controlled by buyer from Distributing’s shareholders.   The court held that the pre-arranged sale of Controlled stock constituted substantial evidence of device and that the purported business purposes did not overcome that evidence because they were not, upon analysis, valid corporate business purposes.</a:t>
            </a:r>
            <a:endParaRPr lang="en-US" sz="1200" i="1" dirty="0"/>
          </a:p>
          <a:p>
            <a:r>
              <a:rPr lang="en-US" sz="1200" dirty="0"/>
              <a:t>What role should other Section 355 provisions (such as business purpose) play?  Should the fact pattern be addressed, if at all, through Section 337(d) regulations?</a:t>
            </a:r>
          </a:p>
          <a:p>
            <a:pPr lvl="1"/>
            <a:endParaRPr lang="en-US" sz="1200" dirty="0"/>
          </a:p>
        </p:txBody>
      </p:sp>
    </p:spTree>
    <p:extLst>
      <p:ext uri="{BB962C8B-B14F-4D97-AF65-F5344CB8AC3E}">
        <p14:creationId xmlns:p14="http://schemas.microsoft.com/office/powerpoint/2010/main" val="3795584172"/>
      </p:ext>
    </p:extLst>
  </p:cSld>
  <p:clrMapOvr>
    <a:masterClrMapping/>
  </p:clrMapOvr>
</p:sld>
</file>

<file path=ppt/slides/slide1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Slide Number Placeholder 3" descr="" title="">
            <a:extLst>
              <a:ext uri="{FF2B5EF4-FFF2-40B4-BE49-F238E27FC236}">
                <a16:creationId xmlns:a16="http://schemas.microsoft.com/office/drawing/2014/main" id="{74F5600D-F59A-BFE9-F3A4-D7469CEAE37F}"/>
              </a:ext>
            </a:extLst>
          </p:cNvPr>
          <p:cNvSpPr>
            <a:spLocks noGrp="1"/>
          </p:cNvSpPr>
          <p:nvPr>
            <p:ph type="sldNum" sz="quarter" idx="12"/>
          </p:nvPr>
        </p:nvSpPr>
        <p:spPr/>
        <p:txBody>
          <a:bodyPr/>
          <a:lstStyle/>
          <a:p>
            <a:fld id="{8A7435D7-A3E0-4AF8-81FD-370DA36A6459}" type="slidenum">
              <a:rPr lang="en-US" smtClean="0"/>
              <a:t>17</a:t>
            </a:fld>
            <a:endParaRPr lang="en-US" dirty="0"/>
          </a:p>
        </p:txBody>
      </p:sp>
      <p:sp>
        <p:nvSpPr>
          <p:cNvPr id="7" name="Rectangle 6" descr="" title="">
            <a:extLst>
              <a:ext uri="{FF2B5EF4-FFF2-40B4-BE49-F238E27FC236}">
                <a16:creationId xmlns:a16="http://schemas.microsoft.com/office/drawing/2014/main" id="{A8FB11B3-5A9D-979C-4884-30F4BF451EAA}"/>
              </a:ext>
            </a:extLst>
          </p:cNvPr>
          <p:cNvSpPr/>
          <p:nvPr/>
        </p:nvSpPr>
        <p:spPr>
          <a:xfrm>
            <a:off x="2347407" y="3235598"/>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Distributing</a:t>
            </a:r>
          </a:p>
        </p:txBody>
      </p:sp>
      <p:sp>
        <p:nvSpPr>
          <p:cNvPr id="8" name="Rectangle 7" descr="" title="">
            <a:extLst>
              <a:ext uri="{FF2B5EF4-FFF2-40B4-BE49-F238E27FC236}">
                <a16:creationId xmlns:a16="http://schemas.microsoft.com/office/drawing/2014/main" id="{C45EE0FF-5B47-E31A-7C1A-4C4F4072091C}"/>
              </a:ext>
            </a:extLst>
          </p:cNvPr>
          <p:cNvSpPr/>
          <p:nvPr/>
        </p:nvSpPr>
        <p:spPr>
          <a:xfrm>
            <a:off x="2347407" y="4375372"/>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US Controlled</a:t>
            </a:r>
          </a:p>
        </p:txBody>
      </p:sp>
      <p:cxnSp>
        <p:nvCxnSpPr>
          <p:cNvPr id="9" name="Straight Connector 8" descr="" title="">
            <a:extLst>
              <a:ext uri="{FF2B5EF4-FFF2-40B4-BE49-F238E27FC236}">
                <a16:creationId xmlns:a16="http://schemas.microsoft.com/office/drawing/2014/main" id="{9E2355C6-AA87-7E44-46BB-828785520F9E}"/>
              </a:ext>
            </a:extLst>
          </p:cNvPr>
          <p:cNvCxnSpPr>
            <a:stCxn id="6" idx="4"/>
            <a:endCxn id="7" idx="0"/>
          </p:cNvCxnSpPr>
          <p:nvPr/>
        </p:nvCxnSpPr>
        <p:spPr>
          <a:xfrm>
            <a:off x="3056653" y="2837417"/>
            <a:ext cx="0" cy="398181"/>
          </a:xfrm>
          <a:prstGeom prst="line">
            <a:avLst/>
          </a:prstGeom>
          <a:ln/>
        </p:spPr>
        <p:style>
          <a:lnRef idx="1">
            <a:schemeClr val="dk1"/>
          </a:lnRef>
          <a:fillRef idx="0">
            <a:schemeClr val="dk1"/>
          </a:fillRef>
          <a:effectRef idx="0">
            <a:schemeClr val="dk1"/>
          </a:effectRef>
          <a:fontRef idx="minor">
            <a:schemeClr val="tx1"/>
          </a:fontRef>
        </p:style>
      </p:cxnSp>
      <p:cxnSp>
        <p:nvCxnSpPr>
          <p:cNvPr id="10" name="Straight Connector 9" descr="" title="">
            <a:extLst>
              <a:ext uri="{FF2B5EF4-FFF2-40B4-BE49-F238E27FC236}">
                <a16:creationId xmlns:a16="http://schemas.microsoft.com/office/drawing/2014/main" id="{3BF5B870-D57D-B92D-4BF1-49C32A3BE287}"/>
              </a:ext>
            </a:extLst>
          </p:cNvPr>
          <p:cNvCxnSpPr>
            <a:cxnSpLocks/>
            <a:stCxn id="7" idx="2"/>
            <a:endCxn id="8" idx="0"/>
          </p:cNvCxnSpPr>
          <p:nvPr/>
        </p:nvCxnSpPr>
        <p:spPr>
          <a:xfrm>
            <a:off x="3056653" y="3974152"/>
            <a:ext cx="0" cy="40122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11" name="Connector: Curved 10" descr="" title="">
            <a:extLst>
              <a:ext uri="{FF2B5EF4-FFF2-40B4-BE49-F238E27FC236}">
                <a16:creationId xmlns:a16="http://schemas.microsoft.com/office/drawing/2014/main" id="{259C9499-D33E-2E3C-70C8-E5D349CE1F54}"/>
              </a:ext>
            </a:extLst>
          </p:cNvPr>
          <p:cNvCxnSpPr>
            <a:cxnSpLocks/>
            <a:stCxn id="7" idx="3"/>
            <a:endCxn id="6" idx="6"/>
          </p:cNvCxnSpPr>
          <p:nvPr/>
        </p:nvCxnSpPr>
        <p:spPr>
          <a:xfrm flipV="1">
            <a:off x="3765899" y="2468140"/>
            <a:ext cx="12700" cy="1136735"/>
          </a:xfrm>
          <a:prstGeom prst="curvedConnector3">
            <a:avLst>
              <a:gd name="adj1" fmla="val 2647055"/>
            </a:avLst>
          </a:prstGeom>
          <a:ln w="19050" cmpd="sng">
            <a:headEnd type="none" w="lg" len="lg"/>
            <a:tailEnd type="triangle" w="lg" len="lg"/>
          </a:ln>
        </p:spPr>
        <p:style>
          <a:lnRef idx="1">
            <a:schemeClr val="accent1"/>
          </a:lnRef>
          <a:fillRef idx="0">
            <a:schemeClr val="accent1"/>
          </a:fillRef>
          <a:effectRef idx="0">
            <a:schemeClr val="accent1"/>
          </a:effectRef>
          <a:fontRef idx="minor">
            <a:schemeClr val="tx1"/>
          </a:fontRef>
        </p:style>
      </p:cxnSp>
      <p:sp>
        <p:nvSpPr>
          <p:cNvPr id="15" name="TextBox 14" descr="" title="">
            <a:extLst>
              <a:ext uri="{FF2B5EF4-FFF2-40B4-BE49-F238E27FC236}">
                <a16:creationId xmlns:a16="http://schemas.microsoft.com/office/drawing/2014/main" id="{281D388A-0AA0-CF63-0B0C-6FA6152D978A}"/>
              </a:ext>
            </a:extLst>
          </p:cNvPr>
          <p:cNvSpPr txBox="1"/>
          <p:nvPr/>
        </p:nvSpPr>
        <p:spPr>
          <a:xfrm>
            <a:off x="3781068" y="2208379"/>
            <a:ext cx="1206464" cy="461665"/>
          </a:xfrm>
          <a:prstGeom prst="rect">
            <a:avLst/>
          </a:prstGeom>
          <a:noFill/>
        </p:spPr>
        <p:txBody>
          <a:bodyPr wrap="square" rtlCol="0">
            <a:spAutoFit/>
          </a:bodyPr>
          <a:lstStyle/>
          <a:p>
            <a:pPr algn="ctr"/>
            <a:r>
              <a:rPr lang="en-US" sz="1200" b="1" dirty="0"/>
              <a:t>Controlled stock </a:t>
            </a:r>
          </a:p>
        </p:txBody>
      </p:sp>
      <p:sp>
        <p:nvSpPr>
          <p:cNvPr id="6" name="Oval 5" descr="" title="">
            <a:extLst>
              <a:ext uri="{FF2B5EF4-FFF2-40B4-BE49-F238E27FC236}">
                <a16:creationId xmlns:a16="http://schemas.microsoft.com/office/drawing/2014/main" id="{E8DB355E-2172-1CD6-ED55-8543E7BF5110}"/>
              </a:ext>
            </a:extLst>
          </p:cNvPr>
          <p:cNvSpPr/>
          <p:nvPr/>
        </p:nvSpPr>
        <p:spPr>
          <a:xfrm>
            <a:off x="2347407" y="2098863"/>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sp>
        <p:nvSpPr>
          <p:cNvPr id="17" name="TextBox 16" descr="" title="">
            <a:extLst>
              <a:ext uri="{FF2B5EF4-FFF2-40B4-BE49-F238E27FC236}">
                <a16:creationId xmlns:a16="http://schemas.microsoft.com/office/drawing/2014/main" id="{372E1070-58D4-A9F9-0D2B-B802F7EF8EB6}"/>
              </a:ext>
            </a:extLst>
          </p:cNvPr>
          <p:cNvSpPr txBox="1"/>
          <p:nvPr/>
        </p:nvSpPr>
        <p:spPr>
          <a:xfrm>
            <a:off x="2036843" y="2311212"/>
            <a:ext cx="2036893" cy="307777"/>
          </a:xfrm>
          <a:prstGeom prst="rect">
            <a:avLst/>
          </a:prstGeom>
          <a:noFill/>
        </p:spPr>
        <p:txBody>
          <a:bodyPr wrap="square" rtlCol="0" anchor="ctr">
            <a:spAutoFit/>
          </a:bodyPr>
          <a:lstStyle/>
          <a:p>
            <a:pPr algn="ctr"/>
            <a:r>
              <a:rPr lang="en-US" sz="1400" b="1" dirty="0">
                <a:solidFill>
                  <a:schemeClr val="bg1"/>
                </a:solidFill>
              </a:rPr>
              <a:t>Shareholders</a:t>
            </a:r>
          </a:p>
        </p:txBody>
      </p:sp>
      <p:cxnSp>
        <p:nvCxnSpPr>
          <p:cNvPr id="64" name="Connector: Curved 63" descr="" title="">
            <a:extLst>
              <a:ext uri="{FF2B5EF4-FFF2-40B4-BE49-F238E27FC236}">
                <a16:creationId xmlns:a16="http://schemas.microsoft.com/office/drawing/2014/main" id="{0BD01B50-566C-BF04-2145-9041BDC56394}"/>
              </a:ext>
            </a:extLst>
          </p:cNvPr>
          <p:cNvCxnSpPr>
            <a:cxnSpLocks/>
          </p:cNvCxnSpPr>
          <p:nvPr/>
        </p:nvCxnSpPr>
        <p:spPr>
          <a:xfrm rot="10800000" flipV="1">
            <a:off x="2347407" y="3604875"/>
            <a:ext cx="12700" cy="1139774"/>
          </a:xfrm>
          <a:prstGeom prst="curvedConnector3">
            <a:avLst>
              <a:gd name="adj1" fmla="val 2948929"/>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65" name="Oval 64" descr="" title="">
            <a:extLst>
              <a:ext uri="{FF2B5EF4-FFF2-40B4-BE49-F238E27FC236}">
                <a16:creationId xmlns:a16="http://schemas.microsoft.com/office/drawing/2014/main" id="{B6C3BDC7-E364-D0B6-F289-58BDAFA0FE7C}"/>
              </a:ext>
            </a:extLst>
          </p:cNvPr>
          <p:cNvSpPr/>
          <p:nvPr/>
        </p:nvSpPr>
        <p:spPr>
          <a:xfrm>
            <a:off x="1505076" y="3948594"/>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66" name="Oval 65" descr="" title="">
            <a:extLst>
              <a:ext uri="{FF2B5EF4-FFF2-40B4-BE49-F238E27FC236}">
                <a16:creationId xmlns:a16="http://schemas.microsoft.com/office/drawing/2014/main" id="{5F2954CC-9898-E54D-290D-32C7184AE419}"/>
              </a:ext>
            </a:extLst>
          </p:cNvPr>
          <p:cNvSpPr/>
          <p:nvPr/>
        </p:nvSpPr>
        <p:spPr>
          <a:xfrm>
            <a:off x="4243007" y="2869092"/>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2</a:t>
            </a:r>
          </a:p>
        </p:txBody>
      </p:sp>
      <p:sp>
        <p:nvSpPr>
          <p:cNvPr id="67" name="TextBox 66" descr="" title="">
            <a:extLst>
              <a:ext uri="{FF2B5EF4-FFF2-40B4-BE49-F238E27FC236}">
                <a16:creationId xmlns:a16="http://schemas.microsoft.com/office/drawing/2014/main" id="{2E4E68E0-D0D5-5147-D382-7CEBCEFA2F4A}"/>
              </a:ext>
            </a:extLst>
          </p:cNvPr>
          <p:cNvSpPr txBox="1"/>
          <p:nvPr/>
        </p:nvSpPr>
        <p:spPr>
          <a:xfrm>
            <a:off x="965097" y="4576480"/>
            <a:ext cx="1257264" cy="646331"/>
          </a:xfrm>
          <a:prstGeom prst="rect">
            <a:avLst/>
          </a:prstGeom>
          <a:noFill/>
        </p:spPr>
        <p:txBody>
          <a:bodyPr wrap="square" rtlCol="0">
            <a:spAutoFit/>
          </a:bodyPr>
          <a:lstStyle/>
          <a:p>
            <a:pPr algn="ctr"/>
            <a:r>
              <a:rPr lang="en-US" sz="1200" b="1" dirty="0"/>
              <a:t>Investment portfolio + </a:t>
            </a:r>
          </a:p>
          <a:p>
            <a:pPr algn="ctr"/>
            <a:r>
              <a:rPr lang="en-US" sz="1200" b="1" dirty="0"/>
              <a:t>small ATB </a:t>
            </a:r>
          </a:p>
        </p:txBody>
      </p:sp>
      <p:sp>
        <p:nvSpPr>
          <p:cNvPr id="12" name="Rectangle 11" descr="" title="">
            <a:extLst>
              <a:ext uri="{FF2B5EF4-FFF2-40B4-BE49-F238E27FC236}">
                <a16:creationId xmlns:a16="http://schemas.microsoft.com/office/drawing/2014/main" id="{2693FCF8-89B9-5CF4-B58D-5F06D5AD5EA8}"/>
              </a:ext>
            </a:extLst>
          </p:cNvPr>
          <p:cNvSpPr/>
          <p:nvPr/>
        </p:nvSpPr>
        <p:spPr>
          <a:xfrm>
            <a:off x="2346043" y="5512107"/>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Acquiring</a:t>
            </a:r>
          </a:p>
        </p:txBody>
      </p:sp>
      <p:cxnSp>
        <p:nvCxnSpPr>
          <p:cNvPr id="13" name="Straight Connector 12" descr="" title="">
            <a:extLst>
              <a:ext uri="{FF2B5EF4-FFF2-40B4-BE49-F238E27FC236}">
                <a16:creationId xmlns:a16="http://schemas.microsoft.com/office/drawing/2014/main" id="{BA287346-7F36-985B-1E9F-3D3A7B16D8D1}"/>
              </a:ext>
            </a:extLst>
          </p:cNvPr>
          <p:cNvCxnSpPr>
            <a:cxnSpLocks/>
            <a:stCxn id="8" idx="2"/>
            <a:endCxn id="12" idx="0"/>
          </p:cNvCxnSpPr>
          <p:nvPr/>
        </p:nvCxnSpPr>
        <p:spPr>
          <a:xfrm flipH="1">
            <a:off x="3055289" y="5113926"/>
            <a:ext cx="1364" cy="398181"/>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18" name="TextBox 17" descr="" title="">
            <a:extLst>
              <a:ext uri="{FF2B5EF4-FFF2-40B4-BE49-F238E27FC236}">
                <a16:creationId xmlns:a16="http://schemas.microsoft.com/office/drawing/2014/main" id="{D153AA0B-F681-D9E5-76A9-78307185ACE2}"/>
              </a:ext>
            </a:extLst>
          </p:cNvPr>
          <p:cNvSpPr txBox="1"/>
          <p:nvPr/>
        </p:nvSpPr>
        <p:spPr>
          <a:xfrm>
            <a:off x="2159006" y="5183492"/>
            <a:ext cx="1318304" cy="276999"/>
          </a:xfrm>
          <a:prstGeom prst="rect">
            <a:avLst/>
          </a:prstGeom>
          <a:noFill/>
        </p:spPr>
        <p:txBody>
          <a:bodyPr wrap="square" rtlCol="0">
            <a:spAutoFit/>
          </a:bodyPr>
          <a:lstStyle/>
          <a:p>
            <a:pPr algn="ctr"/>
            <a:r>
              <a:rPr lang="en-US" sz="1200" b="1" dirty="0"/>
              <a:t>15%</a:t>
            </a:r>
          </a:p>
        </p:txBody>
      </p:sp>
      <p:cxnSp>
        <p:nvCxnSpPr>
          <p:cNvPr id="24" name="Straight Connector 23" descr="" title="">
            <a:extLst>
              <a:ext uri="{FF2B5EF4-FFF2-40B4-BE49-F238E27FC236}">
                <a16:creationId xmlns:a16="http://schemas.microsoft.com/office/drawing/2014/main" id="{3BD25576-80BC-FB87-57CE-E9C5A326B1B4}"/>
              </a:ext>
            </a:extLst>
          </p:cNvPr>
          <p:cNvCxnSpPr>
            <a:cxnSpLocks/>
          </p:cNvCxnSpPr>
          <p:nvPr/>
        </p:nvCxnSpPr>
        <p:spPr>
          <a:xfrm flipH="1">
            <a:off x="2159006" y="4283423"/>
            <a:ext cx="1759527" cy="922324"/>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25" name="Straight Connector 24" descr="" title="">
            <a:extLst>
              <a:ext uri="{FF2B5EF4-FFF2-40B4-BE49-F238E27FC236}">
                <a16:creationId xmlns:a16="http://schemas.microsoft.com/office/drawing/2014/main" id="{75227B17-F1BA-6DB9-CD3B-48F1BB1B7970}"/>
              </a:ext>
            </a:extLst>
          </p:cNvPr>
          <p:cNvCxnSpPr>
            <a:cxnSpLocks/>
          </p:cNvCxnSpPr>
          <p:nvPr/>
        </p:nvCxnSpPr>
        <p:spPr>
          <a:xfrm>
            <a:off x="2228269" y="4287609"/>
            <a:ext cx="1690264" cy="918138"/>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27" name="Connector: Curved 26" descr="" title="">
            <a:extLst>
              <a:ext uri="{FF2B5EF4-FFF2-40B4-BE49-F238E27FC236}">
                <a16:creationId xmlns:a16="http://schemas.microsoft.com/office/drawing/2014/main" id="{88914623-D0F5-03B9-5001-D2BCA863FFC5}"/>
              </a:ext>
            </a:extLst>
          </p:cNvPr>
          <p:cNvCxnSpPr>
            <a:cxnSpLocks/>
            <a:stCxn id="8" idx="3"/>
            <a:endCxn id="12" idx="3"/>
          </p:cNvCxnSpPr>
          <p:nvPr/>
        </p:nvCxnSpPr>
        <p:spPr>
          <a:xfrm flipH="1">
            <a:off x="3764535" y="4744649"/>
            <a:ext cx="1364" cy="1136735"/>
          </a:xfrm>
          <a:prstGeom prst="curvedConnector3">
            <a:avLst>
              <a:gd name="adj1" fmla="val -24440982"/>
            </a:avLst>
          </a:prstGeom>
          <a:ln w="19050" cmpd="sng">
            <a:headEnd type="none" w="lg" len="lg"/>
            <a:tailEnd type="triangle" w="lg" len="lg"/>
          </a:ln>
        </p:spPr>
        <p:style>
          <a:lnRef idx="1">
            <a:schemeClr val="accent1"/>
          </a:lnRef>
          <a:fillRef idx="0">
            <a:schemeClr val="accent1"/>
          </a:fillRef>
          <a:effectRef idx="0">
            <a:schemeClr val="accent1"/>
          </a:effectRef>
          <a:fontRef idx="minor">
            <a:schemeClr val="tx1"/>
          </a:fontRef>
        </p:style>
      </p:cxnSp>
      <p:sp>
        <p:nvSpPr>
          <p:cNvPr id="31" name="Oval 30" descr="" title="">
            <a:extLst>
              <a:ext uri="{FF2B5EF4-FFF2-40B4-BE49-F238E27FC236}">
                <a16:creationId xmlns:a16="http://schemas.microsoft.com/office/drawing/2014/main" id="{657A26C4-96B8-F3E0-ABCE-063C285DFB2A}"/>
              </a:ext>
            </a:extLst>
          </p:cNvPr>
          <p:cNvSpPr/>
          <p:nvPr/>
        </p:nvSpPr>
        <p:spPr>
          <a:xfrm>
            <a:off x="4243007" y="5432259"/>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3</a:t>
            </a:r>
          </a:p>
        </p:txBody>
      </p:sp>
      <p:sp>
        <p:nvSpPr>
          <p:cNvPr id="35" name="TextBox 34" descr="" title="">
            <a:extLst>
              <a:ext uri="{FF2B5EF4-FFF2-40B4-BE49-F238E27FC236}">
                <a16:creationId xmlns:a16="http://schemas.microsoft.com/office/drawing/2014/main" id="{6BD9DCB3-EFF2-7D00-40B4-F063FBCB9707}"/>
              </a:ext>
            </a:extLst>
          </p:cNvPr>
          <p:cNvSpPr txBox="1"/>
          <p:nvPr/>
        </p:nvSpPr>
        <p:spPr>
          <a:xfrm>
            <a:off x="4062020" y="4883093"/>
            <a:ext cx="1690263" cy="461665"/>
          </a:xfrm>
          <a:prstGeom prst="rect">
            <a:avLst/>
          </a:prstGeom>
          <a:noFill/>
        </p:spPr>
        <p:txBody>
          <a:bodyPr wrap="square" rtlCol="0">
            <a:spAutoFit/>
          </a:bodyPr>
          <a:lstStyle/>
          <a:p>
            <a:pPr algn="ctr"/>
            <a:r>
              <a:rPr lang="en-US" sz="1200" b="1" dirty="0"/>
              <a:t>Potential subsequent downstream merger</a:t>
            </a:r>
          </a:p>
        </p:txBody>
      </p:sp>
      <p:sp>
        <p:nvSpPr>
          <p:cNvPr id="2" name="Title 4" descr="" title="">
            <a:extLst>
              <a:ext uri="{FF2B5EF4-FFF2-40B4-BE49-F238E27FC236}">
                <a16:creationId xmlns:a16="http://schemas.microsoft.com/office/drawing/2014/main" id="{E26291A8-2998-3275-A5A3-9FE121C68A50}"/>
              </a:ext>
            </a:extLst>
          </p:cNvPr>
          <p:cNvSpPr txBox="1">
            <a:spLocks/>
          </p:cNvSpPr>
          <p:nvPr/>
        </p:nvSpPr>
        <p:spPr>
          <a:xfrm>
            <a:off x="1024128" y="826322"/>
            <a:ext cx="10328816" cy="914401"/>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a:lstStyle>
          <a:p>
            <a:r>
              <a:rPr lang="en-US" sz="3600" dirty="0"/>
              <a:t>Disproportionate allocation of an appreciated investment asset</a:t>
            </a:r>
          </a:p>
        </p:txBody>
      </p:sp>
      <p:sp>
        <p:nvSpPr>
          <p:cNvPr id="5" name="Oval 4" descr="" title="">
            <a:extLst>
              <a:ext uri="{FF2B5EF4-FFF2-40B4-BE49-F238E27FC236}">
                <a16:creationId xmlns:a16="http://schemas.microsoft.com/office/drawing/2014/main" id="{160D2139-FF82-92C5-67F0-360B3054908D}"/>
              </a:ext>
            </a:extLst>
          </p:cNvPr>
          <p:cNvSpPr/>
          <p:nvPr/>
        </p:nvSpPr>
        <p:spPr>
          <a:xfrm>
            <a:off x="3894517" y="2910402"/>
            <a:ext cx="203594" cy="181815"/>
          </a:xfrm>
          <a:prstGeom prst="ellipse">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Content Placeholder 2" descr="" title="">
            <a:extLst>
              <a:ext uri="{FF2B5EF4-FFF2-40B4-BE49-F238E27FC236}">
                <a16:creationId xmlns:a16="http://schemas.microsoft.com/office/drawing/2014/main" id="{BBEFDF18-B4BD-9975-212C-F4E92D7B0FF3}"/>
              </a:ext>
            </a:extLst>
          </p:cNvPr>
          <p:cNvSpPr txBox="1">
            <a:spLocks/>
          </p:cNvSpPr>
          <p:nvPr/>
        </p:nvSpPr>
        <p:spPr>
          <a:xfrm>
            <a:off x="6096000" y="2103120"/>
            <a:ext cx="5335237" cy="4401874"/>
          </a:xfrm>
          <a:prstGeom prst="rect">
            <a:avLst/>
          </a:prstGeom>
        </p:spPr>
        <p:txBody>
          <a:bodyPr vert="horz" lIns="45720" tIns="45720" rIns="45720" bIns="45720" rtlCol="0">
            <a:noAutofit/>
          </a:bodyPr>
          <a:lstStyle>
            <a:lvl1pPr marL="233363" indent="-233363" algn="l" defTabSz="914400" rtl="0" eaLnBrk="1" latinLnBrk="0" hangingPunct="1">
              <a:lnSpc>
                <a:spcPct val="100000"/>
              </a:lnSpc>
              <a:spcBef>
                <a:spcPts val="0"/>
              </a:spcBef>
              <a:spcAft>
                <a:spcPts val="600"/>
              </a:spcAft>
              <a:buClr>
                <a:schemeClr val="accent2"/>
              </a:buClr>
              <a:buSzPct val="100000"/>
              <a:buFont typeface="Wingdings" panose="05000000000000000000" pitchFamily="2" charset="2"/>
              <a:buChar char="§"/>
              <a:defRPr sz="1600" kern="1200">
                <a:solidFill>
                  <a:schemeClr val="tx1"/>
                </a:solidFill>
                <a:latin typeface="+mn-lt"/>
                <a:ea typeface="+mn-ea"/>
                <a:cs typeface="+mn-cs"/>
              </a:defRPr>
            </a:lvl1pPr>
            <a:lvl2pPr marL="4572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6905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9144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4pPr>
            <a:lvl5pPr marL="11477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en-US" sz="1200" dirty="0"/>
              <a:t>Publicly-traded and widely-held Distributing (1) contributes an appreciated minority interest in publicly-traded domestic corporation (“Acquiring”) and a relatively small ATB to Controlled, and (2) distributes 100% of the stock of Controlled to its public shareholders pro rata.  At the time of the distribution, it can be reasonably anticipated that eventually Controlled will merge downstream into Acquiring, although there is no current plan to do so and there have been no discussions between Distributing or Controlled, on the one hand, and Acquiring, on the other hand, about the potential for such a merger. </a:t>
            </a:r>
          </a:p>
          <a:p>
            <a:r>
              <a:rPr lang="en-US" sz="1200" dirty="0"/>
              <a:t>Is device implicated because a downstream merger presumably would result in the permanent elimination of corporate-level gain on Distributing’s investment in Acquiring?</a:t>
            </a:r>
          </a:p>
          <a:p>
            <a:r>
              <a:rPr lang="en-US" sz="1200" dirty="0"/>
              <a:t>What role should other Section 355 requirements play (e.g., business purpose, ATB, etc.)?  Should the fact pattern be addressed, if at all, through Section 337(d) regulations?</a:t>
            </a:r>
          </a:p>
          <a:p>
            <a:pPr lvl="1"/>
            <a:r>
              <a:rPr lang="en-US" sz="1200" dirty="0"/>
              <a:t>Should the nature of the Acquiring stock and its relationship to the ATB, if any, matter?</a:t>
            </a:r>
          </a:p>
          <a:p>
            <a:endParaRPr lang="en-US" sz="1200" dirty="0"/>
          </a:p>
          <a:p>
            <a:endParaRPr lang="en-US" sz="1200" dirty="0"/>
          </a:p>
          <a:p>
            <a:pPr lvl="1"/>
            <a:endParaRPr lang="en-US" sz="1200" dirty="0"/>
          </a:p>
        </p:txBody>
      </p:sp>
    </p:spTree>
    <p:extLst>
      <p:ext uri="{BB962C8B-B14F-4D97-AF65-F5344CB8AC3E}">
        <p14:creationId xmlns:p14="http://schemas.microsoft.com/office/powerpoint/2010/main" val="848295732"/>
      </p:ext>
    </p:extLst>
  </p:cSld>
  <p:clrMapOvr>
    <a:masterClrMapping/>
  </p:clrMapOvr>
</p:sld>
</file>

<file path=ppt/slides/slide1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Slide Number Placeholder 3" descr="" title="">
            <a:extLst>
              <a:ext uri="{FF2B5EF4-FFF2-40B4-BE49-F238E27FC236}">
                <a16:creationId xmlns:a16="http://schemas.microsoft.com/office/drawing/2014/main" id="{74F5600D-F59A-BFE9-F3A4-D7469CEAE37F}"/>
              </a:ext>
            </a:extLst>
          </p:cNvPr>
          <p:cNvSpPr>
            <a:spLocks noGrp="1"/>
          </p:cNvSpPr>
          <p:nvPr>
            <p:ph type="sldNum" sz="quarter" idx="12"/>
          </p:nvPr>
        </p:nvSpPr>
        <p:spPr/>
        <p:txBody>
          <a:bodyPr/>
          <a:lstStyle/>
          <a:p>
            <a:fld id="{8A7435D7-A3E0-4AF8-81FD-370DA36A6459}" type="slidenum">
              <a:rPr lang="en-US" smtClean="0"/>
              <a:t>18</a:t>
            </a:fld>
            <a:endParaRPr lang="en-US" dirty="0"/>
          </a:p>
        </p:txBody>
      </p:sp>
      <p:sp>
        <p:nvSpPr>
          <p:cNvPr id="7" name="Rectangle 6" descr="" title="">
            <a:extLst>
              <a:ext uri="{FF2B5EF4-FFF2-40B4-BE49-F238E27FC236}">
                <a16:creationId xmlns:a16="http://schemas.microsoft.com/office/drawing/2014/main" id="{A8FB11B3-5A9D-979C-4884-30F4BF451EAA}"/>
              </a:ext>
            </a:extLst>
          </p:cNvPr>
          <p:cNvSpPr/>
          <p:nvPr/>
        </p:nvSpPr>
        <p:spPr>
          <a:xfrm>
            <a:off x="2347407"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Distributing</a:t>
            </a:r>
          </a:p>
        </p:txBody>
      </p:sp>
      <p:sp>
        <p:nvSpPr>
          <p:cNvPr id="8" name="Rectangle 7" descr="" title="">
            <a:extLst>
              <a:ext uri="{FF2B5EF4-FFF2-40B4-BE49-F238E27FC236}">
                <a16:creationId xmlns:a16="http://schemas.microsoft.com/office/drawing/2014/main" id="{C45EE0FF-5B47-E31A-7C1A-4C4F4072091C}"/>
              </a:ext>
            </a:extLst>
          </p:cNvPr>
          <p:cNvSpPr/>
          <p:nvPr/>
        </p:nvSpPr>
        <p:spPr>
          <a:xfrm>
            <a:off x="2347407" y="4646844"/>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Controlled</a:t>
            </a:r>
          </a:p>
        </p:txBody>
      </p:sp>
      <p:cxnSp>
        <p:nvCxnSpPr>
          <p:cNvPr id="9" name="Straight Connector 8" descr="" title="">
            <a:extLst>
              <a:ext uri="{FF2B5EF4-FFF2-40B4-BE49-F238E27FC236}">
                <a16:creationId xmlns:a16="http://schemas.microsoft.com/office/drawing/2014/main" id="{9E2355C6-AA87-7E44-46BB-828785520F9E}"/>
              </a:ext>
            </a:extLst>
          </p:cNvPr>
          <p:cNvCxnSpPr>
            <a:stCxn id="6" idx="4"/>
            <a:endCxn id="7" idx="0"/>
          </p:cNvCxnSpPr>
          <p:nvPr/>
        </p:nvCxnSpPr>
        <p:spPr>
          <a:xfrm>
            <a:off x="3056653" y="3108889"/>
            <a:ext cx="0" cy="398181"/>
          </a:xfrm>
          <a:prstGeom prst="line">
            <a:avLst/>
          </a:prstGeom>
          <a:ln/>
        </p:spPr>
        <p:style>
          <a:lnRef idx="1">
            <a:schemeClr val="dk1"/>
          </a:lnRef>
          <a:fillRef idx="0">
            <a:schemeClr val="dk1"/>
          </a:fillRef>
          <a:effectRef idx="0">
            <a:schemeClr val="dk1"/>
          </a:effectRef>
          <a:fontRef idx="minor">
            <a:schemeClr val="tx1"/>
          </a:fontRef>
        </p:style>
      </p:cxnSp>
      <p:cxnSp>
        <p:nvCxnSpPr>
          <p:cNvPr id="10" name="Straight Connector 9" descr="" title="">
            <a:extLst>
              <a:ext uri="{FF2B5EF4-FFF2-40B4-BE49-F238E27FC236}">
                <a16:creationId xmlns:a16="http://schemas.microsoft.com/office/drawing/2014/main" id="{3BF5B870-D57D-B92D-4BF1-49C32A3BE287}"/>
              </a:ext>
            </a:extLst>
          </p:cNvPr>
          <p:cNvCxnSpPr>
            <a:cxnSpLocks/>
            <a:stCxn id="7" idx="2"/>
            <a:endCxn id="8" idx="0"/>
          </p:cNvCxnSpPr>
          <p:nvPr/>
        </p:nvCxnSpPr>
        <p:spPr>
          <a:xfrm>
            <a:off x="3056653" y="4245624"/>
            <a:ext cx="0" cy="40122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11" name="Connector: Curved 10" descr="" title="">
            <a:extLst>
              <a:ext uri="{FF2B5EF4-FFF2-40B4-BE49-F238E27FC236}">
                <a16:creationId xmlns:a16="http://schemas.microsoft.com/office/drawing/2014/main" id="{259C9499-D33E-2E3C-70C8-E5D349CE1F54}"/>
              </a:ext>
            </a:extLst>
          </p:cNvPr>
          <p:cNvCxnSpPr>
            <a:cxnSpLocks/>
            <a:stCxn id="7" idx="3"/>
            <a:endCxn id="6" idx="6"/>
          </p:cNvCxnSpPr>
          <p:nvPr/>
        </p:nvCxnSpPr>
        <p:spPr>
          <a:xfrm flipV="1">
            <a:off x="3765899" y="2739612"/>
            <a:ext cx="12700" cy="1136735"/>
          </a:xfrm>
          <a:prstGeom prst="curvedConnector3">
            <a:avLst>
              <a:gd name="adj1" fmla="val 2647055"/>
            </a:avLst>
          </a:prstGeom>
          <a:ln w="19050" cmpd="sng">
            <a:headEnd type="none" w="lg" len="lg"/>
            <a:tailEnd type="triangle" w="lg" len="lg"/>
          </a:ln>
        </p:spPr>
        <p:style>
          <a:lnRef idx="1">
            <a:schemeClr val="accent1"/>
          </a:lnRef>
          <a:fillRef idx="0">
            <a:schemeClr val="accent1"/>
          </a:fillRef>
          <a:effectRef idx="0">
            <a:schemeClr val="accent1"/>
          </a:effectRef>
          <a:fontRef idx="minor">
            <a:schemeClr val="tx1"/>
          </a:fontRef>
        </p:style>
      </p:cxnSp>
      <p:sp>
        <p:nvSpPr>
          <p:cNvPr id="15" name="TextBox 14" descr="" title="">
            <a:extLst>
              <a:ext uri="{FF2B5EF4-FFF2-40B4-BE49-F238E27FC236}">
                <a16:creationId xmlns:a16="http://schemas.microsoft.com/office/drawing/2014/main" id="{281D388A-0AA0-CF63-0B0C-6FA6152D978A}"/>
              </a:ext>
            </a:extLst>
          </p:cNvPr>
          <p:cNvSpPr txBox="1"/>
          <p:nvPr/>
        </p:nvSpPr>
        <p:spPr>
          <a:xfrm>
            <a:off x="3902608" y="2508779"/>
            <a:ext cx="963383" cy="461665"/>
          </a:xfrm>
          <a:prstGeom prst="rect">
            <a:avLst/>
          </a:prstGeom>
          <a:noFill/>
        </p:spPr>
        <p:txBody>
          <a:bodyPr wrap="square" rtlCol="0">
            <a:spAutoFit/>
          </a:bodyPr>
          <a:lstStyle/>
          <a:p>
            <a:pPr algn="ctr"/>
            <a:r>
              <a:rPr lang="en-US" sz="1200" b="1" dirty="0"/>
              <a:t>Controlled stock </a:t>
            </a:r>
          </a:p>
        </p:txBody>
      </p:sp>
      <p:sp>
        <p:nvSpPr>
          <p:cNvPr id="6" name="Oval 5" descr="" title="">
            <a:extLst>
              <a:ext uri="{FF2B5EF4-FFF2-40B4-BE49-F238E27FC236}">
                <a16:creationId xmlns:a16="http://schemas.microsoft.com/office/drawing/2014/main" id="{E8DB355E-2172-1CD6-ED55-8543E7BF5110}"/>
              </a:ext>
            </a:extLst>
          </p:cNvPr>
          <p:cNvSpPr/>
          <p:nvPr/>
        </p:nvSpPr>
        <p:spPr>
          <a:xfrm>
            <a:off x="2347407" y="2370335"/>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dirty="0"/>
          </a:p>
        </p:txBody>
      </p:sp>
      <p:sp>
        <p:nvSpPr>
          <p:cNvPr id="17" name="TextBox 16" descr="" title="">
            <a:extLst>
              <a:ext uri="{FF2B5EF4-FFF2-40B4-BE49-F238E27FC236}">
                <a16:creationId xmlns:a16="http://schemas.microsoft.com/office/drawing/2014/main" id="{372E1070-58D4-A9F9-0D2B-B802F7EF8EB6}"/>
              </a:ext>
            </a:extLst>
          </p:cNvPr>
          <p:cNvSpPr txBox="1"/>
          <p:nvPr/>
        </p:nvSpPr>
        <p:spPr>
          <a:xfrm>
            <a:off x="2036843" y="2567296"/>
            <a:ext cx="2036893" cy="338554"/>
          </a:xfrm>
          <a:prstGeom prst="rect">
            <a:avLst/>
          </a:prstGeom>
          <a:noFill/>
        </p:spPr>
        <p:txBody>
          <a:bodyPr wrap="square" rtlCol="0" anchor="ctr">
            <a:spAutoFit/>
          </a:bodyPr>
          <a:lstStyle/>
          <a:p>
            <a:pPr algn="ctr"/>
            <a:r>
              <a:rPr lang="en-US" sz="1600" b="1" dirty="0">
                <a:solidFill>
                  <a:schemeClr val="bg1"/>
                </a:solidFill>
              </a:rPr>
              <a:t>Shareholders</a:t>
            </a:r>
          </a:p>
        </p:txBody>
      </p:sp>
      <p:cxnSp>
        <p:nvCxnSpPr>
          <p:cNvPr id="64" name="Connector: Curved 63" descr="" title="">
            <a:extLst>
              <a:ext uri="{FF2B5EF4-FFF2-40B4-BE49-F238E27FC236}">
                <a16:creationId xmlns:a16="http://schemas.microsoft.com/office/drawing/2014/main" id="{0BD01B50-566C-BF04-2145-9041BDC56394}"/>
              </a:ext>
            </a:extLst>
          </p:cNvPr>
          <p:cNvCxnSpPr>
            <a:cxnSpLocks/>
          </p:cNvCxnSpPr>
          <p:nvPr/>
        </p:nvCxnSpPr>
        <p:spPr>
          <a:xfrm rot="10800000" flipV="1">
            <a:off x="2347407" y="3876347"/>
            <a:ext cx="12700" cy="1139774"/>
          </a:xfrm>
          <a:prstGeom prst="curvedConnector3">
            <a:avLst>
              <a:gd name="adj1" fmla="val 2948929"/>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65" name="Oval 64" descr="" title="">
            <a:extLst>
              <a:ext uri="{FF2B5EF4-FFF2-40B4-BE49-F238E27FC236}">
                <a16:creationId xmlns:a16="http://schemas.microsoft.com/office/drawing/2014/main" id="{B6C3BDC7-E364-D0B6-F289-58BDAFA0FE7C}"/>
              </a:ext>
            </a:extLst>
          </p:cNvPr>
          <p:cNvSpPr/>
          <p:nvPr/>
        </p:nvSpPr>
        <p:spPr>
          <a:xfrm>
            <a:off x="1530451" y="4282593"/>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66" name="Oval 65" descr="" title="">
            <a:extLst>
              <a:ext uri="{FF2B5EF4-FFF2-40B4-BE49-F238E27FC236}">
                <a16:creationId xmlns:a16="http://schemas.microsoft.com/office/drawing/2014/main" id="{5F2954CC-9898-E54D-290D-32C7184AE419}"/>
              </a:ext>
            </a:extLst>
          </p:cNvPr>
          <p:cNvSpPr/>
          <p:nvPr/>
        </p:nvSpPr>
        <p:spPr>
          <a:xfrm>
            <a:off x="4243007" y="3140564"/>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2</a:t>
            </a:r>
          </a:p>
        </p:txBody>
      </p:sp>
      <p:sp>
        <p:nvSpPr>
          <p:cNvPr id="67" name="TextBox 66" descr="" title="">
            <a:extLst>
              <a:ext uri="{FF2B5EF4-FFF2-40B4-BE49-F238E27FC236}">
                <a16:creationId xmlns:a16="http://schemas.microsoft.com/office/drawing/2014/main" id="{2E4E68E0-D0D5-5147-D382-7CEBCEFA2F4A}"/>
              </a:ext>
            </a:extLst>
          </p:cNvPr>
          <p:cNvSpPr txBox="1"/>
          <p:nvPr/>
        </p:nvSpPr>
        <p:spPr>
          <a:xfrm>
            <a:off x="1022228" y="4893979"/>
            <a:ext cx="1257264" cy="646331"/>
          </a:xfrm>
          <a:prstGeom prst="rect">
            <a:avLst/>
          </a:prstGeom>
          <a:noFill/>
        </p:spPr>
        <p:txBody>
          <a:bodyPr wrap="square" rtlCol="0">
            <a:spAutoFit/>
          </a:bodyPr>
          <a:lstStyle/>
          <a:p>
            <a:pPr algn="ctr"/>
            <a:r>
              <a:rPr lang="en-US" sz="1200" b="1" dirty="0"/>
              <a:t>Investment portfolio + </a:t>
            </a:r>
          </a:p>
          <a:p>
            <a:pPr algn="ctr"/>
            <a:r>
              <a:rPr lang="en-US" sz="1200" b="1" dirty="0"/>
              <a:t>small ATB </a:t>
            </a:r>
          </a:p>
        </p:txBody>
      </p:sp>
      <p:sp>
        <p:nvSpPr>
          <p:cNvPr id="2" name="Title 4" descr="" title="">
            <a:extLst>
              <a:ext uri="{FF2B5EF4-FFF2-40B4-BE49-F238E27FC236}">
                <a16:creationId xmlns:a16="http://schemas.microsoft.com/office/drawing/2014/main" id="{729A5837-5091-C33E-6C61-9B949168D153}"/>
              </a:ext>
            </a:extLst>
          </p:cNvPr>
          <p:cNvSpPr txBox="1">
            <a:spLocks/>
          </p:cNvSpPr>
          <p:nvPr/>
        </p:nvSpPr>
        <p:spPr>
          <a:xfrm>
            <a:off x="1024127" y="826322"/>
            <a:ext cx="10544573" cy="914401"/>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a:lstStyle>
          <a:p>
            <a:r>
              <a:rPr lang="en-US" sz="3600" dirty="0"/>
              <a:t>Pro rata distributions and disproportionate allocations of a portfolio of appreciated investment assets</a:t>
            </a:r>
          </a:p>
        </p:txBody>
      </p:sp>
      <p:sp>
        <p:nvSpPr>
          <p:cNvPr id="5" name="Oval 4" descr="" title="">
            <a:extLst>
              <a:ext uri="{FF2B5EF4-FFF2-40B4-BE49-F238E27FC236}">
                <a16:creationId xmlns:a16="http://schemas.microsoft.com/office/drawing/2014/main" id="{DC0B7D0F-4736-95C7-3E9D-3262F981DBCD}"/>
              </a:ext>
            </a:extLst>
          </p:cNvPr>
          <p:cNvSpPr/>
          <p:nvPr/>
        </p:nvSpPr>
        <p:spPr>
          <a:xfrm>
            <a:off x="3891658" y="3198400"/>
            <a:ext cx="203594" cy="181815"/>
          </a:xfrm>
          <a:prstGeom prst="ellipse">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2" descr="" title="">
            <a:extLst>
              <a:ext uri="{FF2B5EF4-FFF2-40B4-BE49-F238E27FC236}">
                <a16:creationId xmlns:a16="http://schemas.microsoft.com/office/drawing/2014/main" id="{B37C7539-AFB0-4C5A-A848-BE8984D95FF5}"/>
              </a:ext>
            </a:extLst>
          </p:cNvPr>
          <p:cNvSpPr txBox="1">
            <a:spLocks/>
          </p:cNvSpPr>
          <p:nvPr/>
        </p:nvSpPr>
        <p:spPr>
          <a:xfrm>
            <a:off x="6096000" y="2103120"/>
            <a:ext cx="5335237" cy="4401874"/>
          </a:xfrm>
          <a:prstGeom prst="rect">
            <a:avLst/>
          </a:prstGeom>
        </p:spPr>
        <p:txBody>
          <a:bodyPr vert="horz" lIns="45720" tIns="45720" rIns="45720" bIns="45720" rtlCol="0">
            <a:noAutofit/>
          </a:bodyPr>
          <a:lstStyle>
            <a:lvl1pPr marL="233363" indent="-233363" algn="l" defTabSz="914400" rtl="0" eaLnBrk="1" latinLnBrk="0" hangingPunct="1">
              <a:lnSpc>
                <a:spcPct val="100000"/>
              </a:lnSpc>
              <a:spcBef>
                <a:spcPts val="0"/>
              </a:spcBef>
              <a:spcAft>
                <a:spcPts val="600"/>
              </a:spcAft>
              <a:buClr>
                <a:schemeClr val="accent2"/>
              </a:buClr>
              <a:buSzPct val="100000"/>
              <a:buFont typeface="Wingdings" panose="05000000000000000000" pitchFamily="2" charset="2"/>
              <a:buChar char="§"/>
              <a:defRPr sz="1600" kern="1200">
                <a:solidFill>
                  <a:schemeClr val="tx1"/>
                </a:solidFill>
                <a:latin typeface="+mn-lt"/>
                <a:ea typeface="+mn-ea"/>
                <a:cs typeface="+mn-cs"/>
              </a:defRPr>
            </a:lvl1pPr>
            <a:lvl2pPr marL="4572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6905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9144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4pPr>
            <a:lvl5pPr marL="11477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en-US" sz="1200" dirty="0"/>
              <a:t>Distributing (1) disproportionately contributes a portfolio of highly appreciated investment assets and an ATB to Controlled, and (2) distributes 100% of the stock of Controlled to its public shareholders. </a:t>
            </a:r>
          </a:p>
          <a:p>
            <a:pPr lvl="1"/>
            <a:r>
              <a:rPr lang="en-US" sz="1200" dirty="0"/>
              <a:t>The distribution is undertaken because the capital markets are undervaluing the core ATB retained by Distributing due to the “noise” created by its ownership of a large portfolio of unrelated investment assets.</a:t>
            </a:r>
          </a:p>
          <a:p>
            <a:r>
              <a:rPr lang="en-US" sz="1200" dirty="0"/>
              <a:t>Is device an appropriate prism through which to consider if Section 355 is being misused to avoid </a:t>
            </a:r>
            <a:r>
              <a:rPr lang="en-US" sz="1200" i="1" dirty="0"/>
              <a:t>corporate-level </a:t>
            </a:r>
            <a:r>
              <a:rPr lang="en-US" sz="1200" dirty="0"/>
              <a:t>gain recognition on the investment portfolio?</a:t>
            </a:r>
          </a:p>
          <a:p>
            <a:r>
              <a:rPr lang="en-US" sz="1200" dirty="0"/>
              <a:t>What role should other Section 355 requirements play (e.g., business purpose, ATB, etc.)?  Should the fact pattern be addressed, if at all, through Section 337(d) regulations?</a:t>
            </a:r>
          </a:p>
          <a:p>
            <a:endParaRPr lang="en-US" sz="1200" dirty="0"/>
          </a:p>
          <a:p>
            <a:endParaRPr lang="en-US" sz="1200" dirty="0"/>
          </a:p>
          <a:p>
            <a:endParaRPr lang="en-US" sz="1200" dirty="0"/>
          </a:p>
          <a:p>
            <a:pPr lvl="1"/>
            <a:endParaRPr lang="en-US" sz="1200" dirty="0"/>
          </a:p>
        </p:txBody>
      </p:sp>
    </p:spTree>
    <p:extLst>
      <p:ext uri="{BB962C8B-B14F-4D97-AF65-F5344CB8AC3E}">
        <p14:creationId xmlns:p14="http://schemas.microsoft.com/office/powerpoint/2010/main" val="3785830221"/>
      </p:ext>
    </p:extLst>
  </p:cSld>
  <p:clrMapOvr>
    <a:masterClrMapping/>
  </p:clrMapOvr>
</p:sld>
</file>

<file path=ppt/slides/slide1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B865A66-3D90-D83E-7C03-A4A7434FA577}"/>
              </a:ext>
            </a:extLst>
          </p:cNvPr>
          <p:cNvSpPr>
            <a:spLocks noGrp="1"/>
          </p:cNvSpPr>
          <p:nvPr>
            <p:ph type="title"/>
          </p:nvPr>
        </p:nvSpPr>
        <p:spPr/>
        <p:txBody>
          <a:bodyPr>
            <a:normAutofit/>
          </a:bodyPr>
          <a:lstStyle/>
          <a:p>
            <a:pPr algn="ctr"/>
            <a:r>
              <a:rPr lang="en-US" sz="4000" dirty="0"/>
              <a:t>Disproportionate Allocations of Nonbusiness Assets</a:t>
            </a:r>
          </a:p>
        </p:txBody>
      </p:sp>
      <p:sp>
        <p:nvSpPr>
          <p:cNvPr id="3" name="Text Placeholder 2" descr="" title="">
            <a:extLst>
              <a:ext uri="{FF2B5EF4-FFF2-40B4-BE49-F238E27FC236}">
                <a16:creationId xmlns:a16="http://schemas.microsoft.com/office/drawing/2014/main" id="{EF837523-60E2-72BE-F221-F6DD72F74ECD}"/>
              </a:ext>
            </a:extLst>
          </p:cNvPr>
          <p:cNvSpPr>
            <a:spLocks noGrp="1"/>
          </p:cNvSpPr>
          <p:nvPr>
            <p:ph type="body" idx="1"/>
          </p:nvPr>
        </p:nvSpPr>
        <p:spPr>
          <a:xfrm>
            <a:off x="8610600" y="4960137"/>
            <a:ext cx="3200400" cy="1463040"/>
          </a:xfrm>
        </p:spPr>
        <p:txBody>
          <a:bodyPr/>
          <a:lstStyle/>
          <a:p>
            <a:r>
              <a:rPr lang="en-US" dirty="0"/>
              <a:t>Shareholder-Level Considerations</a:t>
            </a:r>
          </a:p>
        </p:txBody>
      </p:sp>
    </p:spTree>
    <p:extLst>
      <p:ext uri="{BB962C8B-B14F-4D97-AF65-F5344CB8AC3E}">
        <p14:creationId xmlns:p14="http://schemas.microsoft.com/office/powerpoint/2010/main" val="4124589739"/>
      </p:ext>
    </p:extLst>
  </p:cSld>
  <p:clrMapOvr>
    <a:masterClrMapping/>
  </p:clrMapOvr>
</p:sld>
</file>

<file path=ppt/slides/slide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Slide Number Placeholder 1" descr="" title="">
            <a:extLst>
              <a:ext uri="{FF2B5EF4-FFF2-40B4-BE49-F238E27FC236}">
                <a16:creationId xmlns:a16="http://schemas.microsoft.com/office/drawing/2014/main" id="{10C39816-FA18-C7A5-FB72-D75D17E40E99}"/>
              </a:ext>
            </a:extLst>
          </p:cNvPr>
          <p:cNvSpPr>
            <a:spLocks noGrp="1"/>
          </p:cNvSpPr>
          <p:nvPr>
            <p:ph type="sldNum" sz="quarter" idx="12"/>
          </p:nvPr>
        </p:nvSpPr>
        <p:spPr/>
        <p:txBody>
          <a:bodyPr/>
          <a:lstStyle/>
          <a:p>
            <a:fld id="{8A7435D7-A3E0-4AF8-81FD-370DA36A6459}" type="slidenum">
              <a:rPr lang="en-US" smtClean="0"/>
              <a:t>2</a:t>
            </a:fld>
            <a:endParaRPr lang="en-US"/>
          </a:p>
        </p:txBody>
      </p:sp>
      <p:pic>
        <p:nvPicPr>
          <p:cNvPr id="3" name="Picture 2" descr="" title="">
            <a:extLst>
              <a:ext uri="{FF2B5EF4-FFF2-40B4-BE49-F238E27FC236}">
                <a16:creationId xmlns:a16="http://schemas.microsoft.com/office/drawing/2014/main" id="{E19838A2-22EE-511A-593D-22625985BB7A}"/>
              </a:ext>
            </a:extLst>
          </p:cNvPr>
          <p:cNvPicPr>
            <a:picLocks noChangeAspect="1"/>
          </p:cNvPicPr>
          <p:nvPr/>
        </p:nvPicPr>
        <p:blipFill>
          <a:blip r:embed="rId2"/>
          <a:stretch>
            <a:fillRect/>
          </a:stretch>
        </p:blipFill>
        <p:spPr>
          <a:xfrm>
            <a:off x="2852102" y="531495"/>
            <a:ext cx="6487795" cy="5795010"/>
          </a:xfrm>
          <a:prstGeom prst="rect">
            <a:avLst/>
          </a:prstGeom>
        </p:spPr>
      </p:pic>
      <p:sp>
        <p:nvSpPr>
          <p:cNvPr id="4" name="TextBox 3" descr="" title="">
            <a:extLst>
              <a:ext uri="{FF2B5EF4-FFF2-40B4-BE49-F238E27FC236}">
                <a16:creationId xmlns:a16="http://schemas.microsoft.com/office/drawing/2014/main" id="{8C260FF0-1041-DDCD-AF70-27FB28957324}"/>
              </a:ext>
            </a:extLst>
          </p:cNvPr>
          <p:cNvSpPr txBox="1"/>
          <p:nvPr/>
        </p:nvSpPr>
        <p:spPr>
          <a:xfrm>
            <a:off x="5387139" y="3335269"/>
            <a:ext cx="1417722" cy="523220"/>
          </a:xfrm>
          <a:prstGeom prst="rect">
            <a:avLst/>
          </a:prstGeom>
          <a:noFill/>
        </p:spPr>
        <p:txBody>
          <a:bodyPr wrap="square" rtlCol="0">
            <a:spAutoFit/>
          </a:bodyPr>
          <a:lstStyle/>
          <a:p>
            <a:pPr algn="ctr"/>
            <a:r>
              <a:rPr lang="en-US" sz="1400" b="1"/>
              <a:t>Section 355(a)(1)(B)</a:t>
            </a:r>
          </a:p>
        </p:txBody>
      </p:sp>
      <p:sp>
        <p:nvSpPr>
          <p:cNvPr id="6" name="TextBox 5" descr="" title="">
            <a:extLst>
              <a:ext uri="{FF2B5EF4-FFF2-40B4-BE49-F238E27FC236}">
                <a16:creationId xmlns:a16="http://schemas.microsoft.com/office/drawing/2014/main" id="{64E0A522-5C49-BD9A-84D3-857353AEED5C}"/>
              </a:ext>
            </a:extLst>
          </p:cNvPr>
          <p:cNvSpPr txBox="1"/>
          <p:nvPr/>
        </p:nvSpPr>
        <p:spPr>
          <a:xfrm rot="19185191">
            <a:off x="3551217" y="3941316"/>
            <a:ext cx="1505954" cy="523220"/>
          </a:xfrm>
          <a:prstGeom prst="rect">
            <a:avLst/>
          </a:prstGeom>
          <a:noFill/>
        </p:spPr>
        <p:txBody>
          <a:bodyPr wrap="square" rtlCol="0">
            <a:spAutoFit/>
          </a:bodyPr>
          <a:lstStyle/>
          <a:p>
            <a:pPr algn="ctr"/>
            <a:r>
              <a:rPr lang="en-US" sz="1400" i="1"/>
              <a:t>General Utilities </a:t>
            </a:r>
            <a:r>
              <a:rPr lang="en-US" sz="1400"/>
              <a:t>repeal</a:t>
            </a:r>
          </a:p>
        </p:txBody>
      </p:sp>
      <p:sp>
        <p:nvSpPr>
          <p:cNvPr id="7" name="TextBox 6" descr="" title="">
            <a:extLst>
              <a:ext uri="{FF2B5EF4-FFF2-40B4-BE49-F238E27FC236}">
                <a16:creationId xmlns:a16="http://schemas.microsoft.com/office/drawing/2014/main" id="{49326D91-E171-1766-AC71-187E3EBF7398}"/>
              </a:ext>
            </a:extLst>
          </p:cNvPr>
          <p:cNvSpPr txBox="1"/>
          <p:nvPr/>
        </p:nvSpPr>
        <p:spPr>
          <a:xfrm rot="3031765">
            <a:off x="7049490" y="3055210"/>
            <a:ext cx="1349482" cy="523220"/>
          </a:xfrm>
          <a:prstGeom prst="rect">
            <a:avLst/>
          </a:prstGeom>
          <a:noFill/>
        </p:spPr>
        <p:txBody>
          <a:bodyPr wrap="square" rtlCol="0">
            <a:spAutoFit/>
          </a:bodyPr>
          <a:lstStyle/>
          <a:p>
            <a:pPr algn="ctr"/>
            <a:r>
              <a:rPr lang="en-US" sz="1400"/>
              <a:t>Active Trade or Business</a:t>
            </a:r>
          </a:p>
        </p:txBody>
      </p:sp>
      <p:sp>
        <p:nvSpPr>
          <p:cNvPr id="8" name="TextBox 7" descr="" title="">
            <a:extLst>
              <a:ext uri="{FF2B5EF4-FFF2-40B4-BE49-F238E27FC236}">
                <a16:creationId xmlns:a16="http://schemas.microsoft.com/office/drawing/2014/main" id="{F90FB33E-5010-39AD-740F-67C8B64AE7DF}"/>
              </a:ext>
            </a:extLst>
          </p:cNvPr>
          <p:cNvSpPr txBox="1"/>
          <p:nvPr/>
        </p:nvSpPr>
        <p:spPr>
          <a:xfrm rot="383090">
            <a:off x="3586343" y="2368042"/>
            <a:ext cx="1031156" cy="523220"/>
          </a:xfrm>
          <a:prstGeom prst="rect">
            <a:avLst/>
          </a:prstGeom>
          <a:noFill/>
        </p:spPr>
        <p:txBody>
          <a:bodyPr wrap="square" rtlCol="0">
            <a:spAutoFit/>
          </a:bodyPr>
          <a:lstStyle/>
          <a:p>
            <a:pPr algn="ctr"/>
            <a:r>
              <a:rPr lang="en-US" sz="1400"/>
              <a:t>Section 355(e)</a:t>
            </a:r>
          </a:p>
        </p:txBody>
      </p:sp>
      <p:sp>
        <p:nvSpPr>
          <p:cNvPr id="9" name="TextBox 8" descr="" title="">
            <a:extLst>
              <a:ext uri="{FF2B5EF4-FFF2-40B4-BE49-F238E27FC236}">
                <a16:creationId xmlns:a16="http://schemas.microsoft.com/office/drawing/2014/main" id="{774F6A6C-1806-8927-B5CE-6E967E97632E}"/>
              </a:ext>
            </a:extLst>
          </p:cNvPr>
          <p:cNvSpPr txBox="1"/>
          <p:nvPr/>
        </p:nvSpPr>
        <p:spPr>
          <a:xfrm rot="21444406">
            <a:off x="3073158" y="5489139"/>
            <a:ext cx="1349482" cy="523220"/>
          </a:xfrm>
          <a:prstGeom prst="rect">
            <a:avLst/>
          </a:prstGeom>
          <a:noFill/>
        </p:spPr>
        <p:txBody>
          <a:bodyPr wrap="square" rtlCol="0">
            <a:spAutoFit/>
          </a:bodyPr>
          <a:lstStyle/>
          <a:p>
            <a:pPr algn="ctr"/>
            <a:r>
              <a:rPr lang="en-US" sz="1400"/>
              <a:t>Continuity of Interest</a:t>
            </a:r>
          </a:p>
        </p:txBody>
      </p:sp>
      <p:sp>
        <p:nvSpPr>
          <p:cNvPr id="11" name="Title 1" descr="" title="">
            <a:extLst>
              <a:ext uri="{FF2B5EF4-FFF2-40B4-BE49-F238E27FC236}">
                <a16:creationId xmlns:a16="http://schemas.microsoft.com/office/drawing/2014/main" id="{6FEC44CF-152C-A3A7-57D6-7D77C0BA78AD}"/>
              </a:ext>
            </a:extLst>
          </p:cNvPr>
          <p:cNvSpPr txBox="1">
            <a:spLocks/>
          </p:cNvSpPr>
          <p:nvPr/>
        </p:nvSpPr>
        <p:spPr>
          <a:xfrm>
            <a:off x="469232" y="496245"/>
            <a:ext cx="9087234" cy="1463040"/>
          </a:xfrm>
          <a:prstGeom prst="rect">
            <a:avLst/>
          </a:prstGeom>
        </p:spPr>
        <p:txBody>
          <a:bodyPr vert="horz" lIns="91440" tIns="45720" rIns="91440" bIns="45720" rtlCol="0" anchor="ctr">
            <a:normAutofit/>
          </a:bodyPr>
          <a:lstStyle>
            <a:lvl1pPr algn="r" defTabSz="914400" rtl="0" eaLnBrk="1" latinLnBrk="0" hangingPunct="1">
              <a:lnSpc>
                <a:spcPct val="80000"/>
              </a:lnSpc>
              <a:spcBef>
                <a:spcPct val="0"/>
              </a:spcBef>
              <a:buNone/>
              <a:defRPr sz="5000" kern="1200" cap="all" spc="200" baseline="0">
                <a:solidFill>
                  <a:schemeClr val="tx1">
                    <a:lumMod val="90000"/>
                    <a:lumOff val="10000"/>
                  </a:schemeClr>
                </a:solidFill>
                <a:latin typeface="+mj-lt"/>
                <a:ea typeface="+mj-ea"/>
                <a:cs typeface="+mj-cs"/>
              </a:defRPr>
            </a:lvl1pPr>
          </a:lstStyle>
          <a:p>
            <a:pPr algn="l"/>
            <a:r>
              <a:rPr lang="en-US" sz="4400" b="1" dirty="0">
                <a:solidFill>
                  <a:schemeClr val="tx1"/>
                </a:solidFill>
              </a:rPr>
              <a:t>Find my Device</a:t>
            </a:r>
          </a:p>
          <a:p>
            <a:pPr algn="l"/>
            <a:endParaRPr lang="en-US" sz="1400" dirty="0">
              <a:solidFill>
                <a:schemeClr val="tx1"/>
              </a:solidFill>
              <a:latin typeface="+mn-lt"/>
            </a:endParaRPr>
          </a:p>
        </p:txBody>
      </p:sp>
      <p:sp>
        <p:nvSpPr>
          <p:cNvPr id="12" name="TextBox 11" descr="" title="">
            <a:extLst>
              <a:ext uri="{FF2B5EF4-FFF2-40B4-BE49-F238E27FC236}">
                <a16:creationId xmlns:a16="http://schemas.microsoft.com/office/drawing/2014/main" id="{3340B130-ED11-FB38-3AEF-8EA4AA545453}"/>
              </a:ext>
            </a:extLst>
          </p:cNvPr>
          <p:cNvSpPr txBox="1"/>
          <p:nvPr/>
        </p:nvSpPr>
        <p:spPr>
          <a:xfrm rot="21122230">
            <a:off x="7680360" y="5022301"/>
            <a:ext cx="1349482" cy="523220"/>
          </a:xfrm>
          <a:prstGeom prst="rect">
            <a:avLst/>
          </a:prstGeom>
          <a:noFill/>
        </p:spPr>
        <p:txBody>
          <a:bodyPr wrap="square" rtlCol="0">
            <a:spAutoFit/>
          </a:bodyPr>
          <a:lstStyle/>
          <a:p>
            <a:pPr algn="ctr"/>
            <a:r>
              <a:rPr lang="en-US" sz="1400"/>
              <a:t>Section 302(a) redemptions</a:t>
            </a:r>
          </a:p>
        </p:txBody>
      </p:sp>
      <p:sp>
        <p:nvSpPr>
          <p:cNvPr id="13" name="TextBox 12" descr="" title="">
            <a:extLst>
              <a:ext uri="{FF2B5EF4-FFF2-40B4-BE49-F238E27FC236}">
                <a16:creationId xmlns:a16="http://schemas.microsoft.com/office/drawing/2014/main" id="{6E295080-CA36-549A-FB6D-DFE0F5C66CED}"/>
              </a:ext>
            </a:extLst>
          </p:cNvPr>
          <p:cNvSpPr txBox="1"/>
          <p:nvPr/>
        </p:nvSpPr>
        <p:spPr>
          <a:xfrm rot="254429">
            <a:off x="5065435" y="4730807"/>
            <a:ext cx="1349482" cy="523220"/>
          </a:xfrm>
          <a:prstGeom prst="rect">
            <a:avLst/>
          </a:prstGeom>
          <a:noFill/>
        </p:spPr>
        <p:txBody>
          <a:bodyPr wrap="square" rtlCol="0">
            <a:spAutoFit/>
          </a:bodyPr>
          <a:lstStyle/>
          <a:p>
            <a:pPr algn="ctr"/>
            <a:r>
              <a:rPr lang="en-US" sz="1400"/>
              <a:t>Business Purpose</a:t>
            </a:r>
          </a:p>
        </p:txBody>
      </p:sp>
      <p:sp>
        <p:nvSpPr>
          <p:cNvPr id="14" name="TextBox 13" descr="" title="">
            <a:extLst>
              <a:ext uri="{FF2B5EF4-FFF2-40B4-BE49-F238E27FC236}">
                <a16:creationId xmlns:a16="http://schemas.microsoft.com/office/drawing/2014/main" id="{0B22AB00-6EBC-B5C0-6D14-D919872208F9}"/>
              </a:ext>
            </a:extLst>
          </p:cNvPr>
          <p:cNvSpPr txBox="1"/>
          <p:nvPr/>
        </p:nvSpPr>
        <p:spPr>
          <a:xfrm rot="21122230">
            <a:off x="5910460" y="1684413"/>
            <a:ext cx="1349482" cy="523220"/>
          </a:xfrm>
          <a:prstGeom prst="rect">
            <a:avLst/>
          </a:prstGeom>
          <a:noFill/>
        </p:spPr>
        <p:txBody>
          <a:bodyPr wrap="square" rtlCol="0">
            <a:spAutoFit/>
          </a:bodyPr>
          <a:lstStyle/>
          <a:p>
            <a:pPr algn="ctr"/>
            <a:r>
              <a:rPr lang="en-US" sz="1400"/>
              <a:t>Investment assets</a:t>
            </a:r>
          </a:p>
        </p:txBody>
      </p:sp>
      <p:sp>
        <p:nvSpPr>
          <p:cNvPr id="15" name="TextBox 14" descr="" title="">
            <a:extLst>
              <a:ext uri="{FF2B5EF4-FFF2-40B4-BE49-F238E27FC236}">
                <a16:creationId xmlns:a16="http://schemas.microsoft.com/office/drawing/2014/main" id="{0F59772E-DDD3-15FA-9BCE-70028F4ADAC0}"/>
              </a:ext>
            </a:extLst>
          </p:cNvPr>
          <p:cNvSpPr txBox="1"/>
          <p:nvPr/>
        </p:nvSpPr>
        <p:spPr>
          <a:xfrm rot="303675">
            <a:off x="7687773" y="1760141"/>
            <a:ext cx="1334656" cy="523220"/>
          </a:xfrm>
          <a:prstGeom prst="rect">
            <a:avLst/>
          </a:prstGeom>
          <a:noFill/>
        </p:spPr>
        <p:txBody>
          <a:bodyPr wrap="square" rtlCol="0">
            <a:spAutoFit/>
          </a:bodyPr>
          <a:lstStyle/>
          <a:p>
            <a:pPr algn="ctr"/>
            <a:r>
              <a:rPr lang="en-US" sz="1400"/>
              <a:t>Capital gain avoidance</a:t>
            </a:r>
          </a:p>
        </p:txBody>
      </p:sp>
    </p:spTree>
    <p:extLst>
      <p:ext uri="{BB962C8B-B14F-4D97-AF65-F5344CB8AC3E}">
        <p14:creationId xmlns:p14="http://schemas.microsoft.com/office/powerpoint/2010/main" val="1072826835"/>
      </p:ext>
    </p:extLst>
  </p:cSld>
  <p:clrMapOvr>
    <a:masterClrMapping/>
  </p:clrMapOvr>
</p:sld>
</file>

<file path=ppt/slides/slide2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CA059F0-948A-B4A5-0F53-BE41A77D0DA8}"/>
              </a:ext>
            </a:extLst>
          </p:cNvPr>
          <p:cNvSpPr>
            <a:spLocks noGrp="1"/>
          </p:cNvSpPr>
          <p:nvPr>
            <p:ph type="title"/>
          </p:nvPr>
        </p:nvSpPr>
        <p:spPr/>
        <p:txBody>
          <a:bodyPr>
            <a:noAutofit/>
          </a:bodyPr>
          <a:lstStyle/>
          <a:p>
            <a:r>
              <a:rPr lang="en-US" sz="3600" dirty="0">
                <a:solidFill>
                  <a:schemeClr val="tx1"/>
                </a:solidFill>
              </a:rPr>
              <a:t>Shareholder level considerations: what is device </a:t>
            </a:r>
            <a:r>
              <a:rPr lang="en-US" sz="3600" i="1" dirty="0">
                <a:solidFill>
                  <a:schemeClr val="tx1"/>
                </a:solidFill>
              </a:rPr>
              <a:t>not</a:t>
            </a:r>
            <a:r>
              <a:rPr lang="en-US" sz="3600" dirty="0">
                <a:solidFill>
                  <a:schemeClr val="tx1"/>
                </a:solidFill>
              </a:rPr>
              <a:t> about?</a:t>
            </a:r>
          </a:p>
        </p:txBody>
      </p:sp>
      <p:sp>
        <p:nvSpPr>
          <p:cNvPr id="3" name="Content Placeholder 2" descr="" title="">
            <a:extLst>
              <a:ext uri="{FF2B5EF4-FFF2-40B4-BE49-F238E27FC236}">
                <a16:creationId xmlns:a16="http://schemas.microsoft.com/office/drawing/2014/main" id="{CA5B1D85-3589-DF48-3C78-10F06774A2EF}"/>
              </a:ext>
            </a:extLst>
          </p:cNvPr>
          <p:cNvSpPr>
            <a:spLocks noGrp="1"/>
          </p:cNvSpPr>
          <p:nvPr>
            <p:ph idx="1"/>
          </p:nvPr>
        </p:nvSpPr>
        <p:spPr/>
        <p:txBody>
          <a:bodyPr>
            <a:noAutofit/>
          </a:bodyPr>
          <a:lstStyle/>
          <a:p>
            <a:pPr marL="346075" indent="-346075"/>
            <a:r>
              <a:rPr lang="en-US" sz="1800" dirty="0"/>
              <a:t>Policing transactions that, in substance, resemble a sale or exchange of Distributing stock?</a:t>
            </a:r>
          </a:p>
        </p:txBody>
      </p:sp>
      <p:sp>
        <p:nvSpPr>
          <p:cNvPr id="4" name="Slide Number Placeholder 3" descr="" title="">
            <a:extLst>
              <a:ext uri="{FF2B5EF4-FFF2-40B4-BE49-F238E27FC236}">
                <a16:creationId xmlns:a16="http://schemas.microsoft.com/office/drawing/2014/main" id="{B348A76D-18DE-92FA-2369-F16EC1B433A5}"/>
              </a:ext>
            </a:extLst>
          </p:cNvPr>
          <p:cNvSpPr>
            <a:spLocks noGrp="1"/>
          </p:cNvSpPr>
          <p:nvPr>
            <p:ph type="sldNum" sz="quarter" idx="12"/>
          </p:nvPr>
        </p:nvSpPr>
        <p:spPr/>
        <p:txBody>
          <a:bodyPr/>
          <a:lstStyle/>
          <a:p>
            <a:fld id="{8A7435D7-A3E0-4AF8-81FD-370DA36A6459}" type="slidenum">
              <a:rPr lang="en-US" smtClean="0">
                <a:solidFill>
                  <a:schemeClr val="tx1"/>
                </a:solidFill>
              </a:rPr>
              <a:t>20</a:t>
            </a:fld>
            <a:endParaRPr lang="en-US" dirty="0">
              <a:solidFill>
                <a:schemeClr val="tx1"/>
              </a:solidFill>
            </a:endParaRPr>
          </a:p>
        </p:txBody>
      </p:sp>
    </p:spTree>
    <p:extLst>
      <p:ext uri="{BB962C8B-B14F-4D97-AF65-F5344CB8AC3E}">
        <p14:creationId xmlns:p14="http://schemas.microsoft.com/office/powerpoint/2010/main" val="3167628188"/>
      </p:ext>
    </p:extLst>
  </p:cSld>
  <p:clrMapOvr>
    <a:masterClrMapping/>
  </p:clrMapOvr>
</p:sld>
</file>

<file path=ppt/slides/slide2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Slide Number Placeholder 3" descr="" title="">
            <a:extLst>
              <a:ext uri="{FF2B5EF4-FFF2-40B4-BE49-F238E27FC236}">
                <a16:creationId xmlns:a16="http://schemas.microsoft.com/office/drawing/2014/main" id="{74F5600D-F59A-BFE9-F3A4-D7469CEAE37F}"/>
              </a:ext>
            </a:extLst>
          </p:cNvPr>
          <p:cNvSpPr>
            <a:spLocks noGrp="1"/>
          </p:cNvSpPr>
          <p:nvPr>
            <p:ph type="sldNum" sz="quarter" idx="12"/>
          </p:nvPr>
        </p:nvSpPr>
        <p:spPr/>
        <p:txBody>
          <a:bodyPr/>
          <a:lstStyle/>
          <a:p>
            <a:fld id="{8A7435D7-A3E0-4AF8-81FD-370DA36A6459}" type="slidenum">
              <a:rPr lang="en-US" smtClean="0"/>
              <a:t>21</a:t>
            </a:fld>
            <a:endParaRPr lang="en-US" dirty="0"/>
          </a:p>
        </p:txBody>
      </p:sp>
      <p:sp>
        <p:nvSpPr>
          <p:cNvPr id="7" name="Rectangle 6" descr="" title="">
            <a:extLst>
              <a:ext uri="{FF2B5EF4-FFF2-40B4-BE49-F238E27FC236}">
                <a16:creationId xmlns:a16="http://schemas.microsoft.com/office/drawing/2014/main" id="{A8FB11B3-5A9D-979C-4884-30F4BF451EAA}"/>
              </a:ext>
            </a:extLst>
          </p:cNvPr>
          <p:cNvSpPr/>
          <p:nvPr/>
        </p:nvSpPr>
        <p:spPr>
          <a:xfrm>
            <a:off x="2347407"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Distributing</a:t>
            </a:r>
          </a:p>
        </p:txBody>
      </p:sp>
      <p:sp>
        <p:nvSpPr>
          <p:cNvPr id="8" name="Rectangle 7" descr="" title="">
            <a:extLst>
              <a:ext uri="{FF2B5EF4-FFF2-40B4-BE49-F238E27FC236}">
                <a16:creationId xmlns:a16="http://schemas.microsoft.com/office/drawing/2014/main" id="{C45EE0FF-5B47-E31A-7C1A-4C4F4072091C}"/>
              </a:ext>
            </a:extLst>
          </p:cNvPr>
          <p:cNvSpPr/>
          <p:nvPr/>
        </p:nvSpPr>
        <p:spPr>
          <a:xfrm>
            <a:off x="2347407" y="4646844"/>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Controlled</a:t>
            </a:r>
          </a:p>
        </p:txBody>
      </p:sp>
      <p:cxnSp>
        <p:nvCxnSpPr>
          <p:cNvPr id="10" name="Straight Connector 9" descr="" title="">
            <a:extLst>
              <a:ext uri="{FF2B5EF4-FFF2-40B4-BE49-F238E27FC236}">
                <a16:creationId xmlns:a16="http://schemas.microsoft.com/office/drawing/2014/main" id="{3BF5B870-D57D-B92D-4BF1-49C32A3BE287}"/>
              </a:ext>
            </a:extLst>
          </p:cNvPr>
          <p:cNvCxnSpPr>
            <a:cxnSpLocks/>
            <a:stCxn id="7" idx="2"/>
            <a:endCxn id="8" idx="0"/>
          </p:cNvCxnSpPr>
          <p:nvPr/>
        </p:nvCxnSpPr>
        <p:spPr>
          <a:xfrm>
            <a:off x="3056653" y="4245624"/>
            <a:ext cx="0" cy="40122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64" name="Connector: Curved 63" descr="" title="">
            <a:extLst>
              <a:ext uri="{FF2B5EF4-FFF2-40B4-BE49-F238E27FC236}">
                <a16:creationId xmlns:a16="http://schemas.microsoft.com/office/drawing/2014/main" id="{0BD01B50-566C-BF04-2145-9041BDC56394}"/>
              </a:ext>
            </a:extLst>
          </p:cNvPr>
          <p:cNvCxnSpPr>
            <a:cxnSpLocks/>
          </p:cNvCxnSpPr>
          <p:nvPr/>
        </p:nvCxnSpPr>
        <p:spPr>
          <a:xfrm rot="10800000" flipV="1">
            <a:off x="2347407" y="3876347"/>
            <a:ext cx="12700" cy="1139774"/>
          </a:xfrm>
          <a:prstGeom prst="curvedConnector3">
            <a:avLst>
              <a:gd name="adj1" fmla="val 2948929"/>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65" name="Oval 64" descr="" title="">
            <a:extLst>
              <a:ext uri="{FF2B5EF4-FFF2-40B4-BE49-F238E27FC236}">
                <a16:creationId xmlns:a16="http://schemas.microsoft.com/office/drawing/2014/main" id="{B6C3BDC7-E364-D0B6-F289-58BDAFA0FE7C}"/>
              </a:ext>
            </a:extLst>
          </p:cNvPr>
          <p:cNvSpPr/>
          <p:nvPr/>
        </p:nvSpPr>
        <p:spPr>
          <a:xfrm>
            <a:off x="1515331" y="4184232"/>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67" name="TextBox 66" descr="" title="">
            <a:extLst>
              <a:ext uri="{FF2B5EF4-FFF2-40B4-BE49-F238E27FC236}">
                <a16:creationId xmlns:a16="http://schemas.microsoft.com/office/drawing/2014/main" id="{2E4E68E0-D0D5-5147-D382-7CEBCEFA2F4A}"/>
              </a:ext>
            </a:extLst>
          </p:cNvPr>
          <p:cNvSpPr txBox="1"/>
          <p:nvPr/>
        </p:nvSpPr>
        <p:spPr>
          <a:xfrm>
            <a:off x="941235" y="4646844"/>
            <a:ext cx="1257264" cy="830997"/>
          </a:xfrm>
          <a:prstGeom prst="rect">
            <a:avLst/>
          </a:prstGeom>
          <a:noFill/>
        </p:spPr>
        <p:txBody>
          <a:bodyPr wrap="square" rtlCol="0">
            <a:spAutoFit/>
          </a:bodyPr>
          <a:lstStyle/>
          <a:p>
            <a:pPr algn="ctr"/>
            <a:r>
              <a:rPr lang="en-US" sz="1200" b="1" dirty="0"/>
              <a:t>Cash and investment assets + </a:t>
            </a:r>
          </a:p>
          <a:p>
            <a:pPr algn="ctr"/>
            <a:r>
              <a:rPr lang="en-US" sz="1200" b="1" dirty="0"/>
              <a:t>small ATB </a:t>
            </a:r>
          </a:p>
        </p:txBody>
      </p:sp>
      <p:sp>
        <p:nvSpPr>
          <p:cNvPr id="22" name="TextBox 21" descr="" title="">
            <a:extLst>
              <a:ext uri="{FF2B5EF4-FFF2-40B4-BE49-F238E27FC236}">
                <a16:creationId xmlns:a16="http://schemas.microsoft.com/office/drawing/2014/main" id="{2C9DCD9D-AAC7-2A12-2FD8-24CD7DD06887}"/>
              </a:ext>
            </a:extLst>
          </p:cNvPr>
          <p:cNvSpPr txBox="1"/>
          <p:nvPr/>
        </p:nvSpPr>
        <p:spPr>
          <a:xfrm>
            <a:off x="4128559" y="1297564"/>
            <a:ext cx="2036893" cy="584775"/>
          </a:xfrm>
          <a:prstGeom prst="rect">
            <a:avLst/>
          </a:prstGeom>
          <a:noFill/>
        </p:spPr>
        <p:txBody>
          <a:bodyPr wrap="square" rtlCol="0" anchor="ctr">
            <a:spAutoFit/>
          </a:bodyPr>
          <a:lstStyle/>
          <a:p>
            <a:pPr algn="ctr"/>
            <a:r>
              <a:rPr lang="en-US" sz="1600" b="1" dirty="0">
                <a:solidFill>
                  <a:schemeClr val="bg1"/>
                </a:solidFill>
              </a:rPr>
              <a:t>Redeeming</a:t>
            </a:r>
          </a:p>
          <a:p>
            <a:pPr algn="ctr"/>
            <a:r>
              <a:rPr lang="en-US" sz="1600" b="1" dirty="0">
                <a:solidFill>
                  <a:schemeClr val="bg1"/>
                </a:solidFill>
              </a:rPr>
              <a:t>Shareholders</a:t>
            </a:r>
          </a:p>
        </p:txBody>
      </p:sp>
      <p:cxnSp>
        <p:nvCxnSpPr>
          <p:cNvPr id="25" name="Straight Connector 24" descr="" title="">
            <a:extLst>
              <a:ext uri="{FF2B5EF4-FFF2-40B4-BE49-F238E27FC236}">
                <a16:creationId xmlns:a16="http://schemas.microsoft.com/office/drawing/2014/main" id="{5B02BCC0-2A15-C374-70F1-426F7E4AEE3F}"/>
              </a:ext>
            </a:extLst>
          </p:cNvPr>
          <p:cNvCxnSpPr>
            <a:stCxn id="26" idx="4"/>
          </p:cNvCxnSpPr>
          <p:nvPr/>
        </p:nvCxnSpPr>
        <p:spPr>
          <a:xfrm flipH="1">
            <a:off x="3056653" y="3108889"/>
            <a:ext cx="903643" cy="398181"/>
          </a:xfrm>
          <a:prstGeom prst="line">
            <a:avLst/>
          </a:prstGeom>
          <a:ln/>
        </p:spPr>
        <p:style>
          <a:lnRef idx="1">
            <a:schemeClr val="dk1"/>
          </a:lnRef>
          <a:fillRef idx="0">
            <a:schemeClr val="dk1"/>
          </a:fillRef>
          <a:effectRef idx="0">
            <a:schemeClr val="dk1"/>
          </a:effectRef>
          <a:fontRef idx="minor">
            <a:schemeClr val="tx1"/>
          </a:fontRef>
        </p:style>
      </p:cxnSp>
      <p:sp>
        <p:nvSpPr>
          <p:cNvPr id="26" name="Oval 25" descr="" title="">
            <a:extLst>
              <a:ext uri="{FF2B5EF4-FFF2-40B4-BE49-F238E27FC236}">
                <a16:creationId xmlns:a16="http://schemas.microsoft.com/office/drawing/2014/main" id="{17E77282-E9C1-BB57-6519-41A295141EAE}"/>
              </a:ext>
            </a:extLst>
          </p:cNvPr>
          <p:cNvSpPr/>
          <p:nvPr/>
        </p:nvSpPr>
        <p:spPr>
          <a:xfrm>
            <a:off x="3251050" y="2370335"/>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sp>
        <p:nvSpPr>
          <p:cNvPr id="27" name="TextBox 26" descr="" title="">
            <a:extLst>
              <a:ext uri="{FF2B5EF4-FFF2-40B4-BE49-F238E27FC236}">
                <a16:creationId xmlns:a16="http://schemas.microsoft.com/office/drawing/2014/main" id="{1BA820C1-F309-21AA-60F5-4FAC22D6B2D7}"/>
              </a:ext>
            </a:extLst>
          </p:cNvPr>
          <p:cNvSpPr txBox="1"/>
          <p:nvPr/>
        </p:nvSpPr>
        <p:spPr>
          <a:xfrm>
            <a:off x="2968756" y="2453626"/>
            <a:ext cx="2036893" cy="523220"/>
          </a:xfrm>
          <a:prstGeom prst="rect">
            <a:avLst/>
          </a:prstGeom>
          <a:noFill/>
        </p:spPr>
        <p:txBody>
          <a:bodyPr wrap="square" rtlCol="0" anchor="ctr">
            <a:spAutoFit/>
          </a:bodyPr>
          <a:lstStyle/>
          <a:p>
            <a:pPr algn="ctr"/>
            <a:r>
              <a:rPr lang="en-US" sz="1400" b="1" dirty="0">
                <a:solidFill>
                  <a:schemeClr val="bg1"/>
                </a:solidFill>
              </a:rPr>
              <a:t>Redeeming Shareholders</a:t>
            </a:r>
          </a:p>
        </p:txBody>
      </p:sp>
      <p:sp>
        <p:nvSpPr>
          <p:cNvPr id="28" name="Oval 27" descr="" title="">
            <a:extLst>
              <a:ext uri="{FF2B5EF4-FFF2-40B4-BE49-F238E27FC236}">
                <a16:creationId xmlns:a16="http://schemas.microsoft.com/office/drawing/2014/main" id="{24C0F623-5D94-27CE-FF9E-464547962BCA}"/>
              </a:ext>
            </a:extLst>
          </p:cNvPr>
          <p:cNvSpPr/>
          <p:nvPr/>
        </p:nvSpPr>
        <p:spPr>
          <a:xfrm>
            <a:off x="1422534" y="2361895"/>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cxnSp>
        <p:nvCxnSpPr>
          <p:cNvPr id="29" name="Straight Connector 28" descr="" title="">
            <a:extLst>
              <a:ext uri="{FF2B5EF4-FFF2-40B4-BE49-F238E27FC236}">
                <a16:creationId xmlns:a16="http://schemas.microsoft.com/office/drawing/2014/main" id="{C05A437D-26F6-BACF-CEED-F36A0042DA11}"/>
              </a:ext>
            </a:extLst>
          </p:cNvPr>
          <p:cNvCxnSpPr>
            <a:cxnSpLocks/>
            <a:stCxn id="28" idx="4"/>
          </p:cNvCxnSpPr>
          <p:nvPr/>
        </p:nvCxnSpPr>
        <p:spPr>
          <a:xfrm>
            <a:off x="2131780" y="3100449"/>
            <a:ext cx="924873" cy="406621"/>
          </a:xfrm>
          <a:prstGeom prst="line">
            <a:avLst/>
          </a:prstGeom>
          <a:ln/>
        </p:spPr>
        <p:style>
          <a:lnRef idx="1">
            <a:schemeClr val="dk1"/>
          </a:lnRef>
          <a:fillRef idx="0">
            <a:schemeClr val="dk1"/>
          </a:fillRef>
          <a:effectRef idx="0">
            <a:schemeClr val="dk1"/>
          </a:effectRef>
          <a:fontRef idx="minor">
            <a:schemeClr val="tx1"/>
          </a:fontRef>
        </p:style>
      </p:cxnSp>
      <p:sp>
        <p:nvSpPr>
          <p:cNvPr id="30" name="TextBox 29" descr="" title="">
            <a:extLst>
              <a:ext uri="{FF2B5EF4-FFF2-40B4-BE49-F238E27FC236}">
                <a16:creationId xmlns:a16="http://schemas.microsoft.com/office/drawing/2014/main" id="{E999D1D5-130C-FECB-5060-43FE322D1D80}"/>
              </a:ext>
            </a:extLst>
          </p:cNvPr>
          <p:cNvSpPr txBox="1"/>
          <p:nvPr/>
        </p:nvSpPr>
        <p:spPr>
          <a:xfrm>
            <a:off x="1121175" y="2483210"/>
            <a:ext cx="2036893" cy="523220"/>
          </a:xfrm>
          <a:prstGeom prst="rect">
            <a:avLst/>
          </a:prstGeom>
          <a:noFill/>
        </p:spPr>
        <p:txBody>
          <a:bodyPr wrap="square" rtlCol="0" anchor="ctr">
            <a:spAutoFit/>
          </a:bodyPr>
          <a:lstStyle/>
          <a:p>
            <a:pPr algn="ctr"/>
            <a:r>
              <a:rPr lang="en-US" sz="1400" b="1" dirty="0">
                <a:solidFill>
                  <a:schemeClr val="bg1"/>
                </a:solidFill>
              </a:rPr>
              <a:t>Non-Redeeming Shareholder</a:t>
            </a:r>
          </a:p>
        </p:txBody>
      </p:sp>
      <p:cxnSp>
        <p:nvCxnSpPr>
          <p:cNvPr id="38" name="Connector: Curved 37" descr="" title="">
            <a:extLst>
              <a:ext uri="{FF2B5EF4-FFF2-40B4-BE49-F238E27FC236}">
                <a16:creationId xmlns:a16="http://schemas.microsoft.com/office/drawing/2014/main" id="{AA6B4ADB-3BF9-6F6C-373E-B4FB3E5D7FD9}"/>
              </a:ext>
            </a:extLst>
          </p:cNvPr>
          <p:cNvCxnSpPr>
            <a:cxnSpLocks/>
          </p:cNvCxnSpPr>
          <p:nvPr/>
        </p:nvCxnSpPr>
        <p:spPr>
          <a:xfrm flipV="1">
            <a:off x="3765899" y="2739612"/>
            <a:ext cx="903643" cy="1136735"/>
          </a:xfrm>
          <a:prstGeom prst="curvedConnector3">
            <a:avLst>
              <a:gd name="adj1" fmla="val 125298"/>
            </a:avLst>
          </a:prstGeom>
          <a:ln w="19050" cmpd="sng">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39" name="TextBox 38" descr="" title="">
            <a:extLst>
              <a:ext uri="{FF2B5EF4-FFF2-40B4-BE49-F238E27FC236}">
                <a16:creationId xmlns:a16="http://schemas.microsoft.com/office/drawing/2014/main" id="{7D405AD6-B676-4D58-9A98-9312A4368B7E}"/>
              </a:ext>
            </a:extLst>
          </p:cNvPr>
          <p:cNvSpPr txBox="1"/>
          <p:nvPr/>
        </p:nvSpPr>
        <p:spPr>
          <a:xfrm>
            <a:off x="4723241" y="2518857"/>
            <a:ext cx="1129135" cy="461665"/>
          </a:xfrm>
          <a:prstGeom prst="rect">
            <a:avLst/>
          </a:prstGeom>
          <a:noFill/>
        </p:spPr>
        <p:txBody>
          <a:bodyPr wrap="square" rtlCol="0">
            <a:spAutoFit/>
          </a:bodyPr>
          <a:lstStyle/>
          <a:p>
            <a:pPr algn="ctr"/>
            <a:r>
              <a:rPr lang="en-US" sz="1200" b="1" dirty="0"/>
              <a:t>Controlled stock </a:t>
            </a:r>
          </a:p>
        </p:txBody>
      </p:sp>
      <p:sp>
        <p:nvSpPr>
          <p:cNvPr id="40" name="TextBox 39" descr="" title="">
            <a:extLst>
              <a:ext uri="{FF2B5EF4-FFF2-40B4-BE49-F238E27FC236}">
                <a16:creationId xmlns:a16="http://schemas.microsoft.com/office/drawing/2014/main" id="{694E9AC9-869A-F444-7793-1D7AA2C3BFA5}"/>
              </a:ext>
            </a:extLst>
          </p:cNvPr>
          <p:cNvSpPr txBox="1"/>
          <p:nvPr/>
        </p:nvSpPr>
        <p:spPr>
          <a:xfrm>
            <a:off x="3814563" y="3884787"/>
            <a:ext cx="1257264" cy="461665"/>
          </a:xfrm>
          <a:prstGeom prst="rect">
            <a:avLst/>
          </a:prstGeom>
          <a:noFill/>
        </p:spPr>
        <p:txBody>
          <a:bodyPr wrap="square" rtlCol="0">
            <a:spAutoFit/>
          </a:bodyPr>
          <a:lstStyle/>
          <a:p>
            <a:pPr algn="ctr"/>
            <a:r>
              <a:rPr lang="en-US" sz="1200" b="1" dirty="0"/>
              <a:t>Distributing stock</a:t>
            </a:r>
          </a:p>
        </p:txBody>
      </p:sp>
      <p:sp>
        <p:nvSpPr>
          <p:cNvPr id="41" name="Oval 40" descr="" title="">
            <a:extLst>
              <a:ext uri="{FF2B5EF4-FFF2-40B4-BE49-F238E27FC236}">
                <a16:creationId xmlns:a16="http://schemas.microsoft.com/office/drawing/2014/main" id="{3D8395C5-CF16-554C-7D49-9B9BEEF7216B}"/>
              </a:ext>
            </a:extLst>
          </p:cNvPr>
          <p:cNvSpPr/>
          <p:nvPr/>
        </p:nvSpPr>
        <p:spPr>
          <a:xfrm>
            <a:off x="4681575" y="3269076"/>
            <a:ext cx="203594" cy="181815"/>
          </a:xfrm>
          <a:prstGeom prst="ellipse">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descr="" title="">
            <a:extLst>
              <a:ext uri="{FF2B5EF4-FFF2-40B4-BE49-F238E27FC236}">
                <a16:creationId xmlns:a16="http://schemas.microsoft.com/office/drawing/2014/main" id="{715186C4-A1D6-C823-526C-EE4F129ADB41}"/>
              </a:ext>
            </a:extLst>
          </p:cNvPr>
          <p:cNvSpPr/>
          <p:nvPr/>
        </p:nvSpPr>
        <p:spPr>
          <a:xfrm>
            <a:off x="5009854" y="3296017"/>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2</a:t>
            </a:r>
          </a:p>
        </p:txBody>
      </p:sp>
      <p:sp>
        <p:nvSpPr>
          <p:cNvPr id="43" name="Title 4" descr="" title="">
            <a:extLst>
              <a:ext uri="{FF2B5EF4-FFF2-40B4-BE49-F238E27FC236}">
                <a16:creationId xmlns:a16="http://schemas.microsoft.com/office/drawing/2014/main" id="{9DAD50D1-C0FD-4594-7910-5AB85D1CB667}"/>
              </a:ext>
            </a:extLst>
          </p:cNvPr>
          <p:cNvSpPr txBox="1">
            <a:spLocks/>
          </p:cNvSpPr>
          <p:nvPr/>
        </p:nvSpPr>
        <p:spPr>
          <a:xfrm>
            <a:off x="1024128" y="826322"/>
            <a:ext cx="7493148" cy="914401"/>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a:lstStyle>
          <a:p>
            <a:r>
              <a:rPr lang="en-US" sz="3600" dirty="0"/>
              <a:t>Section 302(a) redemptions</a:t>
            </a:r>
            <a:endParaRPr lang="en-US" sz="3600" i="1" dirty="0"/>
          </a:p>
        </p:txBody>
      </p:sp>
      <p:sp>
        <p:nvSpPr>
          <p:cNvPr id="5" name="Content Placeholder 2" descr="" title="">
            <a:extLst>
              <a:ext uri="{FF2B5EF4-FFF2-40B4-BE49-F238E27FC236}">
                <a16:creationId xmlns:a16="http://schemas.microsoft.com/office/drawing/2014/main" id="{F43B6B52-F858-06EC-0BCE-4D9B744CE855}"/>
              </a:ext>
            </a:extLst>
          </p:cNvPr>
          <p:cNvSpPr txBox="1">
            <a:spLocks/>
          </p:cNvSpPr>
          <p:nvPr/>
        </p:nvSpPr>
        <p:spPr>
          <a:xfrm>
            <a:off x="6096000" y="2103120"/>
            <a:ext cx="5335237" cy="4401874"/>
          </a:xfrm>
          <a:prstGeom prst="rect">
            <a:avLst/>
          </a:prstGeom>
        </p:spPr>
        <p:txBody>
          <a:bodyPr vert="horz" lIns="45720" tIns="45720" rIns="45720" bIns="45720" rtlCol="0">
            <a:noAutofit/>
          </a:bodyPr>
          <a:lstStyle>
            <a:lvl1pPr marL="233363" indent="-233363" algn="l" defTabSz="914400" rtl="0" eaLnBrk="1" latinLnBrk="0" hangingPunct="1">
              <a:lnSpc>
                <a:spcPct val="100000"/>
              </a:lnSpc>
              <a:spcBef>
                <a:spcPts val="0"/>
              </a:spcBef>
              <a:spcAft>
                <a:spcPts val="600"/>
              </a:spcAft>
              <a:buClr>
                <a:schemeClr val="accent2"/>
              </a:buClr>
              <a:buSzPct val="100000"/>
              <a:buFont typeface="Wingdings" panose="05000000000000000000" pitchFamily="2" charset="2"/>
              <a:buChar char="§"/>
              <a:defRPr sz="1600" kern="1200">
                <a:solidFill>
                  <a:schemeClr val="tx1"/>
                </a:solidFill>
                <a:latin typeface="+mn-lt"/>
                <a:ea typeface="+mn-ea"/>
                <a:cs typeface="+mn-cs"/>
              </a:defRPr>
            </a:lvl1pPr>
            <a:lvl2pPr marL="4572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6905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9144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4pPr>
            <a:lvl5pPr marL="11477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en-US" sz="1200" dirty="0"/>
              <a:t>Publicly-traded and widely-held Distributing (1) contributes cash and investment assets equal to 70% of the total FMV of Controlled and an ATB worth 30% of the total FMV of Controlled to Controlled, and (2) pursuant to an exchange offer, distributes 100% of the stock of Controlled to certain of its shareholders in exchange for all or a portion of the shareholders’ Distributing stock.  All (or, at least, almost all) of the shareholders are expected to have a sufficient reduction in their proportionate interests in Distributing that the distribution would qualify as a sale or exchange under Section 302(a) in the absence of Section 355.  No shareholder owns 50% or more of Distributing or Controlled after the distribution (so that Section 355(g) is inapplicable).</a:t>
            </a:r>
          </a:p>
          <a:p>
            <a:r>
              <a:rPr lang="en-US" sz="1200" dirty="0"/>
              <a:t>What role does device play here?</a:t>
            </a:r>
          </a:p>
          <a:p>
            <a:pPr lvl="1"/>
            <a:r>
              <a:rPr lang="en-US" sz="1200" dirty="0"/>
              <a:t>Reg. §1.355-2(d)(5)(iv) (a distribution that would otherwise be a Section 302(a) redemption </a:t>
            </a:r>
            <a:r>
              <a:rPr lang="en-US" sz="1200" i="1" dirty="0"/>
              <a:t>with respect to each shareholder distributee </a:t>
            </a:r>
            <a:r>
              <a:rPr lang="en-US" sz="1200" dirty="0"/>
              <a:t>is ordinarily considered not to have been used principally as a device)</a:t>
            </a:r>
          </a:p>
          <a:p>
            <a:pPr lvl="1"/>
            <a:r>
              <a:rPr lang="en-US" sz="1200" dirty="0"/>
              <a:t>Reg. §1.355-2(c)(3)(iii) (the fact that Distributing is publicly-held and widely-held is a nondevice factor)</a:t>
            </a:r>
          </a:p>
          <a:p>
            <a:r>
              <a:rPr lang="en-US" sz="1200" dirty="0"/>
              <a:t>What role should other Section 355 requirements play (e.g., business purpose, ATB, etc.)?  Should the fact pattern be addressed, if at all, through Section 337(d) regulations?</a:t>
            </a:r>
          </a:p>
          <a:p>
            <a:pPr lvl="1"/>
            <a:endParaRPr lang="en-US" sz="1200" dirty="0"/>
          </a:p>
        </p:txBody>
      </p:sp>
    </p:spTree>
    <p:extLst>
      <p:ext uri="{BB962C8B-B14F-4D97-AF65-F5344CB8AC3E}">
        <p14:creationId xmlns:p14="http://schemas.microsoft.com/office/powerpoint/2010/main" val="1299271892"/>
      </p:ext>
    </p:extLst>
  </p:cSld>
  <p:clrMapOvr>
    <a:masterClrMapping/>
  </p:clrMapOvr>
</p:sld>
</file>

<file path=ppt/slides/slide22.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Slide Number Placeholder 3" descr="" title="">
            <a:extLst>
              <a:ext uri="{FF2B5EF4-FFF2-40B4-BE49-F238E27FC236}">
                <a16:creationId xmlns:a16="http://schemas.microsoft.com/office/drawing/2014/main" id="{74F5600D-F59A-BFE9-F3A4-D7469CEAE37F}"/>
              </a:ext>
            </a:extLst>
          </p:cNvPr>
          <p:cNvSpPr>
            <a:spLocks noGrp="1"/>
          </p:cNvSpPr>
          <p:nvPr>
            <p:ph type="sldNum" sz="quarter" idx="12"/>
          </p:nvPr>
        </p:nvSpPr>
        <p:spPr/>
        <p:txBody>
          <a:bodyPr/>
          <a:lstStyle/>
          <a:p>
            <a:fld id="{8A7435D7-A3E0-4AF8-81FD-370DA36A6459}" type="slidenum">
              <a:rPr lang="en-US" smtClean="0"/>
              <a:t>22</a:t>
            </a:fld>
            <a:endParaRPr lang="en-US" dirty="0"/>
          </a:p>
        </p:txBody>
      </p:sp>
      <p:sp>
        <p:nvSpPr>
          <p:cNvPr id="7" name="Rectangle 6" descr="" title="">
            <a:extLst>
              <a:ext uri="{FF2B5EF4-FFF2-40B4-BE49-F238E27FC236}">
                <a16:creationId xmlns:a16="http://schemas.microsoft.com/office/drawing/2014/main" id="{A8FB11B3-5A9D-979C-4884-30F4BF451EAA}"/>
              </a:ext>
            </a:extLst>
          </p:cNvPr>
          <p:cNvSpPr/>
          <p:nvPr/>
        </p:nvSpPr>
        <p:spPr>
          <a:xfrm>
            <a:off x="2347407"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X</a:t>
            </a:r>
          </a:p>
        </p:txBody>
      </p:sp>
      <p:cxnSp>
        <p:nvCxnSpPr>
          <p:cNvPr id="64" name="Connector: Curved 63" descr="" title="">
            <a:extLst>
              <a:ext uri="{FF2B5EF4-FFF2-40B4-BE49-F238E27FC236}">
                <a16:creationId xmlns:a16="http://schemas.microsoft.com/office/drawing/2014/main" id="{0BD01B50-566C-BF04-2145-9041BDC56394}"/>
              </a:ext>
            </a:extLst>
          </p:cNvPr>
          <p:cNvCxnSpPr>
            <a:cxnSpLocks/>
          </p:cNvCxnSpPr>
          <p:nvPr/>
        </p:nvCxnSpPr>
        <p:spPr>
          <a:xfrm rot="10800000" flipV="1">
            <a:off x="1422535" y="3904056"/>
            <a:ext cx="924873" cy="1139933"/>
          </a:xfrm>
          <a:prstGeom prst="curvedConnector3">
            <a:avLst>
              <a:gd name="adj1" fmla="val 124717"/>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65" name="Oval 64" descr="" title="">
            <a:extLst>
              <a:ext uri="{FF2B5EF4-FFF2-40B4-BE49-F238E27FC236}">
                <a16:creationId xmlns:a16="http://schemas.microsoft.com/office/drawing/2014/main" id="{B6C3BDC7-E364-D0B6-F289-58BDAFA0FE7C}"/>
              </a:ext>
            </a:extLst>
          </p:cNvPr>
          <p:cNvSpPr/>
          <p:nvPr/>
        </p:nvSpPr>
        <p:spPr>
          <a:xfrm>
            <a:off x="700159" y="4200024"/>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67" name="TextBox 66" descr="" title="">
            <a:extLst>
              <a:ext uri="{FF2B5EF4-FFF2-40B4-BE49-F238E27FC236}">
                <a16:creationId xmlns:a16="http://schemas.microsoft.com/office/drawing/2014/main" id="{2E4E68E0-D0D5-5147-D382-7CEBCEFA2F4A}"/>
              </a:ext>
            </a:extLst>
          </p:cNvPr>
          <p:cNvSpPr txBox="1"/>
          <p:nvPr/>
        </p:nvSpPr>
        <p:spPr>
          <a:xfrm>
            <a:off x="178081" y="4736594"/>
            <a:ext cx="1257264" cy="276999"/>
          </a:xfrm>
          <a:prstGeom prst="rect">
            <a:avLst/>
          </a:prstGeom>
          <a:noFill/>
        </p:spPr>
        <p:txBody>
          <a:bodyPr wrap="square" rtlCol="0">
            <a:spAutoFit/>
          </a:bodyPr>
          <a:lstStyle/>
          <a:p>
            <a:pPr algn="ctr"/>
            <a:r>
              <a:rPr lang="en-US" sz="1200" b="1" dirty="0"/>
              <a:t>Business 2</a:t>
            </a:r>
          </a:p>
        </p:txBody>
      </p:sp>
      <p:sp>
        <p:nvSpPr>
          <p:cNvPr id="22" name="TextBox 21" descr="" title="">
            <a:extLst>
              <a:ext uri="{FF2B5EF4-FFF2-40B4-BE49-F238E27FC236}">
                <a16:creationId xmlns:a16="http://schemas.microsoft.com/office/drawing/2014/main" id="{2C9DCD9D-AAC7-2A12-2FD8-24CD7DD06887}"/>
              </a:ext>
            </a:extLst>
          </p:cNvPr>
          <p:cNvSpPr txBox="1"/>
          <p:nvPr/>
        </p:nvSpPr>
        <p:spPr>
          <a:xfrm>
            <a:off x="4128559" y="1297564"/>
            <a:ext cx="2036893" cy="584775"/>
          </a:xfrm>
          <a:prstGeom prst="rect">
            <a:avLst/>
          </a:prstGeom>
          <a:noFill/>
        </p:spPr>
        <p:txBody>
          <a:bodyPr wrap="square" rtlCol="0" anchor="ctr">
            <a:spAutoFit/>
          </a:bodyPr>
          <a:lstStyle/>
          <a:p>
            <a:pPr algn="ctr"/>
            <a:r>
              <a:rPr lang="en-US" sz="1600" b="1" dirty="0">
                <a:solidFill>
                  <a:schemeClr val="bg1"/>
                </a:solidFill>
              </a:rPr>
              <a:t>Redeeming</a:t>
            </a:r>
          </a:p>
          <a:p>
            <a:pPr algn="ctr"/>
            <a:r>
              <a:rPr lang="en-US" sz="1600" b="1" dirty="0">
                <a:solidFill>
                  <a:schemeClr val="bg1"/>
                </a:solidFill>
              </a:rPr>
              <a:t>Shareholders</a:t>
            </a:r>
          </a:p>
        </p:txBody>
      </p:sp>
      <p:cxnSp>
        <p:nvCxnSpPr>
          <p:cNvPr id="25" name="Straight Connector 24" descr="" title="">
            <a:extLst>
              <a:ext uri="{FF2B5EF4-FFF2-40B4-BE49-F238E27FC236}">
                <a16:creationId xmlns:a16="http://schemas.microsoft.com/office/drawing/2014/main" id="{5B02BCC0-2A15-C374-70F1-426F7E4AEE3F}"/>
              </a:ext>
            </a:extLst>
          </p:cNvPr>
          <p:cNvCxnSpPr>
            <a:stCxn id="26" idx="4"/>
          </p:cNvCxnSpPr>
          <p:nvPr/>
        </p:nvCxnSpPr>
        <p:spPr>
          <a:xfrm flipH="1">
            <a:off x="3056653" y="3108889"/>
            <a:ext cx="903643" cy="398181"/>
          </a:xfrm>
          <a:prstGeom prst="line">
            <a:avLst/>
          </a:prstGeom>
          <a:ln/>
        </p:spPr>
        <p:style>
          <a:lnRef idx="1">
            <a:schemeClr val="dk1"/>
          </a:lnRef>
          <a:fillRef idx="0">
            <a:schemeClr val="dk1"/>
          </a:fillRef>
          <a:effectRef idx="0">
            <a:schemeClr val="dk1"/>
          </a:effectRef>
          <a:fontRef idx="minor">
            <a:schemeClr val="tx1"/>
          </a:fontRef>
        </p:style>
      </p:cxnSp>
      <p:sp>
        <p:nvSpPr>
          <p:cNvPr id="26" name="Oval 25" descr="" title="">
            <a:extLst>
              <a:ext uri="{FF2B5EF4-FFF2-40B4-BE49-F238E27FC236}">
                <a16:creationId xmlns:a16="http://schemas.microsoft.com/office/drawing/2014/main" id="{17E77282-E9C1-BB57-6519-41A295141EAE}"/>
              </a:ext>
            </a:extLst>
          </p:cNvPr>
          <p:cNvSpPr/>
          <p:nvPr/>
        </p:nvSpPr>
        <p:spPr>
          <a:xfrm>
            <a:off x="3251050" y="2370335"/>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sp>
        <p:nvSpPr>
          <p:cNvPr id="27" name="TextBox 26" descr="" title="">
            <a:extLst>
              <a:ext uri="{FF2B5EF4-FFF2-40B4-BE49-F238E27FC236}">
                <a16:creationId xmlns:a16="http://schemas.microsoft.com/office/drawing/2014/main" id="{1BA820C1-F309-21AA-60F5-4FAC22D6B2D7}"/>
              </a:ext>
            </a:extLst>
          </p:cNvPr>
          <p:cNvSpPr txBox="1"/>
          <p:nvPr/>
        </p:nvSpPr>
        <p:spPr>
          <a:xfrm>
            <a:off x="2968756" y="2561347"/>
            <a:ext cx="2036893" cy="307777"/>
          </a:xfrm>
          <a:prstGeom prst="rect">
            <a:avLst/>
          </a:prstGeom>
          <a:noFill/>
        </p:spPr>
        <p:txBody>
          <a:bodyPr wrap="square" rtlCol="0" anchor="ctr">
            <a:spAutoFit/>
          </a:bodyPr>
          <a:lstStyle/>
          <a:p>
            <a:pPr algn="ctr"/>
            <a:r>
              <a:rPr lang="en-US" sz="1400" b="1" dirty="0">
                <a:solidFill>
                  <a:schemeClr val="bg1"/>
                </a:solidFill>
              </a:rPr>
              <a:t>B and C</a:t>
            </a:r>
          </a:p>
        </p:txBody>
      </p:sp>
      <p:sp>
        <p:nvSpPr>
          <p:cNvPr id="28" name="Oval 27" descr="" title="">
            <a:extLst>
              <a:ext uri="{FF2B5EF4-FFF2-40B4-BE49-F238E27FC236}">
                <a16:creationId xmlns:a16="http://schemas.microsoft.com/office/drawing/2014/main" id="{24C0F623-5D94-27CE-FF9E-464547962BCA}"/>
              </a:ext>
            </a:extLst>
          </p:cNvPr>
          <p:cNvSpPr/>
          <p:nvPr/>
        </p:nvSpPr>
        <p:spPr>
          <a:xfrm>
            <a:off x="1422534" y="2361895"/>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cxnSp>
        <p:nvCxnSpPr>
          <p:cNvPr id="29" name="Straight Connector 28" descr="" title="">
            <a:extLst>
              <a:ext uri="{FF2B5EF4-FFF2-40B4-BE49-F238E27FC236}">
                <a16:creationId xmlns:a16="http://schemas.microsoft.com/office/drawing/2014/main" id="{C05A437D-26F6-BACF-CEED-F36A0042DA11}"/>
              </a:ext>
            </a:extLst>
          </p:cNvPr>
          <p:cNvCxnSpPr>
            <a:cxnSpLocks/>
            <a:stCxn id="28" idx="4"/>
          </p:cNvCxnSpPr>
          <p:nvPr/>
        </p:nvCxnSpPr>
        <p:spPr>
          <a:xfrm>
            <a:off x="2131780" y="3100449"/>
            <a:ext cx="924873" cy="406621"/>
          </a:xfrm>
          <a:prstGeom prst="line">
            <a:avLst/>
          </a:prstGeom>
          <a:ln/>
        </p:spPr>
        <p:style>
          <a:lnRef idx="1">
            <a:schemeClr val="dk1"/>
          </a:lnRef>
          <a:fillRef idx="0">
            <a:schemeClr val="dk1"/>
          </a:fillRef>
          <a:effectRef idx="0">
            <a:schemeClr val="dk1"/>
          </a:effectRef>
          <a:fontRef idx="minor">
            <a:schemeClr val="tx1"/>
          </a:fontRef>
        </p:style>
      </p:cxnSp>
      <p:sp>
        <p:nvSpPr>
          <p:cNvPr id="30" name="TextBox 29" descr="" title="">
            <a:extLst>
              <a:ext uri="{FF2B5EF4-FFF2-40B4-BE49-F238E27FC236}">
                <a16:creationId xmlns:a16="http://schemas.microsoft.com/office/drawing/2014/main" id="{E999D1D5-130C-FECB-5060-43FE322D1D80}"/>
              </a:ext>
            </a:extLst>
          </p:cNvPr>
          <p:cNvSpPr txBox="1"/>
          <p:nvPr/>
        </p:nvSpPr>
        <p:spPr>
          <a:xfrm>
            <a:off x="1121175" y="2590931"/>
            <a:ext cx="2036893" cy="307777"/>
          </a:xfrm>
          <a:prstGeom prst="rect">
            <a:avLst/>
          </a:prstGeom>
          <a:noFill/>
        </p:spPr>
        <p:txBody>
          <a:bodyPr wrap="square" rtlCol="0" anchor="ctr">
            <a:spAutoFit/>
          </a:bodyPr>
          <a:lstStyle/>
          <a:p>
            <a:pPr algn="ctr"/>
            <a:r>
              <a:rPr lang="en-US" sz="1400" b="1" dirty="0">
                <a:solidFill>
                  <a:schemeClr val="bg1"/>
                </a:solidFill>
              </a:rPr>
              <a:t>A</a:t>
            </a:r>
          </a:p>
        </p:txBody>
      </p:sp>
      <p:cxnSp>
        <p:nvCxnSpPr>
          <p:cNvPr id="38" name="Connector: Curved 37" descr="" title="">
            <a:extLst>
              <a:ext uri="{FF2B5EF4-FFF2-40B4-BE49-F238E27FC236}">
                <a16:creationId xmlns:a16="http://schemas.microsoft.com/office/drawing/2014/main" id="{AA6B4ADB-3BF9-6F6C-373E-B4FB3E5D7FD9}"/>
              </a:ext>
            </a:extLst>
          </p:cNvPr>
          <p:cNvCxnSpPr>
            <a:cxnSpLocks/>
          </p:cNvCxnSpPr>
          <p:nvPr/>
        </p:nvCxnSpPr>
        <p:spPr>
          <a:xfrm flipV="1">
            <a:off x="3759593" y="2665844"/>
            <a:ext cx="903643" cy="1136735"/>
          </a:xfrm>
          <a:prstGeom prst="curvedConnector3">
            <a:avLst>
              <a:gd name="adj1" fmla="val 132657"/>
            </a:avLst>
          </a:prstGeom>
          <a:ln w="19050" cmpd="sng">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39" name="TextBox 38" descr="" title="">
            <a:extLst>
              <a:ext uri="{FF2B5EF4-FFF2-40B4-BE49-F238E27FC236}">
                <a16:creationId xmlns:a16="http://schemas.microsoft.com/office/drawing/2014/main" id="{7D405AD6-B676-4D58-9A98-9312A4368B7E}"/>
              </a:ext>
            </a:extLst>
          </p:cNvPr>
          <p:cNvSpPr txBox="1"/>
          <p:nvPr/>
        </p:nvSpPr>
        <p:spPr>
          <a:xfrm>
            <a:off x="4723241" y="2518857"/>
            <a:ext cx="1257264" cy="276999"/>
          </a:xfrm>
          <a:prstGeom prst="rect">
            <a:avLst/>
          </a:prstGeom>
          <a:noFill/>
        </p:spPr>
        <p:txBody>
          <a:bodyPr wrap="square" rtlCol="0">
            <a:spAutoFit/>
          </a:bodyPr>
          <a:lstStyle/>
          <a:p>
            <a:pPr algn="ctr"/>
            <a:r>
              <a:rPr lang="en-US" sz="1200" b="1" dirty="0"/>
              <a:t>Y and Z stock </a:t>
            </a:r>
          </a:p>
        </p:txBody>
      </p:sp>
      <p:sp>
        <p:nvSpPr>
          <p:cNvPr id="40" name="TextBox 39" descr="" title="">
            <a:extLst>
              <a:ext uri="{FF2B5EF4-FFF2-40B4-BE49-F238E27FC236}">
                <a16:creationId xmlns:a16="http://schemas.microsoft.com/office/drawing/2014/main" id="{694E9AC9-869A-F444-7793-1D7AA2C3BFA5}"/>
              </a:ext>
            </a:extLst>
          </p:cNvPr>
          <p:cNvSpPr txBox="1"/>
          <p:nvPr/>
        </p:nvSpPr>
        <p:spPr>
          <a:xfrm>
            <a:off x="3983819" y="3678252"/>
            <a:ext cx="1257264" cy="276999"/>
          </a:xfrm>
          <a:prstGeom prst="rect">
            <a:avLst/>
          </a:prstGeom>
          <a:noFill/>
        </p:spPr>
        <p:txBody>
          <a:bodyPr wrap="square" rtlCol="0">
            <a:spAutoFit/>
          </a:bodyPr>
          <a:lstStyle/>
          <a:p>
            <a:pPr algn="ctr"/>
            <a:r>
              <a:rPr lang="en-US" sz="1200" b="1" dirty="0"/>
              <a:t>X stock</a:t>
            </a:r>
          </a:p>
        </p:txBody>
      </p:sp>
      <p:sp>
        <p:nvSpPr>
          <p:cNvPr id="41" name="Oval 40" descr="" title="">
            <a:extLst>
              <a:ext uri="{FF2B5EF4-FFF2-40B4-BE49-F238E27FC236}">
                <a16:creationId xmlns:a16="http://schemas.microsoft.com/office/drawing/2014/main" id="{3D8395C5-CF16-554C-7D49-9B9BEEF7216B}"/>
              </a:ext>
            </a:extLst>
          </p:cNvPr>
          <p:cNvSpPr/>
          <p:nvPr/>
        </p:nvSpPr>
        <p:spPr>
          <a:xfrm>
            <a:off x="4741918" y="3189596"/>
            <a:ext cx="203594" cy="181815"/>
          </a:xfrm>
          <a:prstGeom prst="ellipse">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Oval 41" descr="" title="">
            <a:extLst>
              <a:ext uri="{FF2B5EF4-FFF2-40B4-BE49-F238E27FC236}">
                <a16:creationId xmlns:a16="http://schemas.microsoft.com/office/drawing/2014/main" id="{715186C4-A1D6-C823-526C-EE4F129ADB41}"/>
              </a:ext>
            </a:extLst>
          </p:cNvPr>
          <p:cNvSpPr/>
          <p:nvPr/>
        </p:nvSpPr>
        <p:spPr>
          <a:xfrm>
            <a:off x="5009854" y="3296017"/>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2</a:t>
            </a:r>
          </a:p>
        </p:txBody>
      </p:sp>
      <p:sp>
        <p:nvSpPr>
          <p:cNvPr id="43" name="Title 4" descr="" title="">
            <a:extLst>
              <a:ext uri="{FF2B5EF4-FFF2-40B4-BE49-F238E27FC236}">
                <a16:creationId xmlns:a16="http://schemas.microsoft.com/office/drawing/2014/main" id="{9DAD50D1-C0FD-4594-7910-5AB85D1CB667}"/>
              </a:ext>
            </a:extLst>
          </p:cNvPr>
          <p:cNvSpPr txBox="1">
            <a:spLocks/>
          </p:cNvSpPr>
          <p:nvPr/>
        </p:nvSpPr>
        <p:spPr>
          <a:xfrm>
            <a:off x="1024127" y="826322"/>
            <a:ext cx="5777365" cy="914401"/>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a:lstStyle>
          <a:p>
            <a:r>
              <a:rPr lang="en-US" sz="3600" dirty="0">
                <a:solidFill>
                  <a:schemeClr val="tx1"/>
                </a:solidFill>
              </a:rPr>
              <a:t>Section 302(a) redemptions – Reg. §1.355-2(d)(5), Ex. (2)</a:t>
            </a:r>
          </a:p>
        </p:txBody>
      </p:sp>
      <p:sp>
        <p:nvSpPr>
          <p:cNvPr id="2" name="Rectangle 1" descr="" title="">
            <a:extLst>
              <a:ext uri="{FF2B5EF4-FFF2-40B4-BE49-F238E27FC236}">
                <a16:creationId xmlns:a16="http://schemas.microsoft.com/office/drawing/2014/main" id="{6F90607C-3DD7-9E27-9977-7F15D2290034}"/>
              </a:ext>
            </a:extLst>
          </p:cNvPr>
          <p:cNvSpPr/>
          <p:nvPr/>
        </p:nvSpPr>
        <p:spPr>
          <a:xfrm>
            <a:off x="3251050" y="4647815"/>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Z</a:t>
            </a:r>
          </a:p>
        </p:txBody>
      </p:sp>
      <p:sp>
        <p:nvSpPr>
          <p:cNvPr id="5" name="Rectangle 4" descr="" title="">
            <a:extLst>
              <a:ext uri="{FF2B5EF4-FFF2-40B4-BE49-F238E27FC236}">
                <a16:creationId xmlns:a16="http://schemas.microsoft.com/office/drawing/2014/main" id="{6C935649-40C1-55A5-C54B-7DBA56366D78}"/>
              </a:ext>
            </a:extLst>
          </p:cNvPr>
          <p:cNvSpPr/>
          <p:nvPr/>
        </p:nvSpPr>
        <p:spPr>
          <a:xfrm>
            <a:off x="1422534" y="4647003"/>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Y</a:t>
            </a:r>
          </a:p>
        </p:txBody>
      </p:sp>
      <p:cxnSp>
        <p:nvCxnSpPr>
          <p:cNvPr id="12" name="Connector: Curved 11" descr="" title="">
            <a:extLst>
              <a:ext uri="{FF2B5EF4-FFF2-40B4-BE49-F238E27FC236}">
                <a16:creationId xmlns:a16="http://schemas.microsoft.com/office/drawing/2014/main" id="{117D66E6-D7C0-BA2A-167A-FB78A179764D}"/>
              </a:ext>
            </a:extLst>
          </p:cNvPr>
          <p:cNvCxnSpPr>
            <a:cxnSpLocks/>
          </p:cNvCxnSpPr>
          <p:nvPr/>
        </p:nvCxnSpPr>
        <p:spPr>
          <a:xfrm>
            <a:off x="3765899" y="3904057"/>
            <a:ext cx="903643" cy="1139554"/>
          </a:xfrm>
          <a:prstGeom prst="curvedConnector3">
            <a:avLst>
              <a:gd name="adj1" fmla="val 125298"/>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19" name="Oval 18" descr="" title="">
            <a:extLst>
              <a:ext uri="{FF2B5EF4-FFF2-40B4-BE49-F238E27FC236}">
                <a16:creationId xmlns:a16="http://schemas.microsoft.com/office/drawing/2014/main" id="{2328CAF7-14E8-5F3A-EF06-8FD257539777}"/>
              </a:ext>
            </a:extLst>
          </p:cNvPr>
          <p:cNvSpPr/>
          <p:nvPr/>
        </p:nvSpPr>
        <p:spPr>
          <a:xfrm>
            <a:off x="5191619" y="4200024"/>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20" name="TextBox 19" descr="" title="">
            <a:extLst>
              <a:ext uri="{FF2B5EF4-FFF2-40B4-BE49-F238E27FC236}">
                <a16:creationId xmlns:a16="http://schemas.microsoft.com/office/drawing/2014/main" id="{D479CF5B-0451-AA08-B567-14D07B0DD601}"/>
              </a:ext>
            </a:extLst>
          </p:cNvPr>
          <p:cNvSpPr txBox="1"/>
          <p:nvPr/>
        </p:nvSpPr>
        <p:spPr>
          <a:xfrm>
            <a:off x="4669541" y="4736594"/>
            <a:ext cx="1257264" cy="276999"/>
          </a:xfrm>
          <a:prstGeom prst="rect">
            <a:avLst/>
          </a:prstGeom>
          <a:noFill/>
        </p:spPr>
        <p:txBody>
          <a:bodyPr wrap="square" rtlCol="0">
            <a:spAutoFit/>
          </a:bodyPr>
          <a:lstStyle/>
          <a:p>
            <a:pPr algn="ctr"/>
            <a:r>
              <a:rPr lang="en-US" sz="1200" b="1" dirty="0"/>
              <a:t>Business 3</a:t>
            </a:r>
          </a:p>
        </p:txBody>
      </p:sp>
      <p:cxnSp>
        <p:nvCxnSpPr>
          <p:cNvPr id="23" name="Connector: Elbow 22" descr="" title="">
            <a:extLst>
              <a:ext uri="{FF2B5EF4-FFF2-40B4-BE49-F238E27FC236}">
                <a16:creationId xmlns:a16="http://schemas.microsoft.com/office/drawing/2014/main" id="{DA31AAE7-5731-7EE9-A4CF-CC141CF17F69}"/>
              </a:ext>
            </a:extLst>
          </p:cNvPr>
          <p:cNvCxnSpPr>
            <a:cxnSpLocks/>
            <a:stCxn id="7" idx="2"/>
            <a:endCxn id="5" idx="0"/>
          </p:cNvCxnSpPr>
          <p:nvPr/>
        </p:nvCxnSpPr>
        <p:spPr>
          <a:xfrm rot="5400000">
            <a:off x="2393528" y="3983877"/>
            <a:ext cx="401379" cy="924873"/>
          </a:xfrm>
          <a:prstGeom prst="bentConnector3">
            <a:avLst/>
          </a:prstGeom>
          <a:ln>
            <a:prstDash val="dash"/>
          </a:ln>
        </p:spPr>
        <p:style>
          <a:lnRef idx="1">
            <a:schemeClr val="dk1"/>
          </a:lnRef>
          <a:fillRef idx="0">
            <a:schemeClr val="dk1"/>
          </a:fillRef>
          <a:effectRef idx="0">
            <a:schemeClr val="dk1"/>
          </a:effectRef>
          <a:fontRef idx="minor">
            <a:schemeClr val="tx1"/>
          </a:fontRef>
        </p:style>
      </p:cxnSp>
      <p:cxnSp>
        <p:nvCxnSpPr>
          <p:cNvPr id="31" name="Connector: Elbow 30" descr="" title="">
            <a:extLst>
              <a:ext uri="{FF2B5EF4-FFF2-40B4-BE49-F238E27FC236}">
                <a16:creationId xmlns:a16="http://schemas.microsoft.com/office/drawing/2014/main" id="{D1DC8431-692E-789B-E9AE-45DEFEAFC7BB}"/>
              </a:ext>
            </a:extLst>
          </p:cNvPr>
          <p:cNvCxnSpPr>
            <a:cxnSpLocks/>
            <a:stCxn id="7" idx="2"/>
            <a:endCxn id="2" idx="0"/>
          </p:cNvCxnSpPr>
          <p:nvPr/>
        </p:nvCxnSpPr>
        <p:spPr>
          <a:xfrm rot="16200000" flipH="1">
            <a:off x="3307974" y="3994302"/>
            <a:ext cx="401000" cy="903643"/>
          </a:xfrm>
          <a:prstGeom prst="bentConnector3">
            <a:avLst>
              <a:gd name="adj1" fmla="val 50000"/>
            </a:avLst>
          </a:prstGeom>
          <a:ln>
            <a:prstDash val="dash"/>
          </a:ln>
        </p:spPr>
        <p:style>
          <a:lnRef idx="1">
            <a:schemeClr val="dk1"/>
          </a:lnRef>
          <a:fillRef idx="0">
            <a:schemeClr val="dk1"/>
          </a:fillRef>
          <a:effectRef idx="0">
            <a:schemeClr val="dk1"/>
          </a:effectRef>
          <a:fontRef idx="minor">
            <a:schemeClr val="tx1"/>
          </a:fontRef>
        </p:style>
      </p:cxnSp>
      <p:sp>
        <p:nvSpPr>
          <p:cNvPr id="6" name="Content Placeholder 2" descr="" title="">
            <a:extLst>
              <a:ext uri="{FF2B5EF4-FFF2-40B4-BE49-F238E27FC236}">
                <a16:creationId xmlns:a16="http://schemas.microsoft.com/office/drawing/2014/main" id="{A0A0A967-43C1-D37D-044B-675EB6335053}"/>
              </a:ext>
            </a:extLst>
          </p:cNvPr>
          <p:cNvSpPr txBox="1">
            <a:spLocks/>
          </p:cNvSpPr>
          <p:nvPr/>
        </p:nvSpPr>
        <p:spPr>
          <a:xfrm>
            <a:off x="6096000" y="2103120"/>
            <a:ext cx="5335237" cy="4401874"/>
          </a:xfrm>
          <a:prstGeom prst="rect">
            <a:avLst/>
          </a:prstGeom>
        </p:spPr>
        <p:txBody>
          <a:bodyPr vert="horz" lIns="45720" tIns="45720" rIns="45720" bIns="45720" rtlCol="0">
            <a:noAutofit/>
          </a:bodyPr>
          <a:lstStyle>
            <a:lvl1pPr marL="233363" indent="-233363" algn="l" defTabSz="914400" rtl="0" eaLnBrk="1" latinLnBrk="0" hangingPunct="1">
              <a:lnSpc>
                <a:spcPct val="100000"/>
              </a:lnSpc>
              <a:spcBef>
                <a:spcPts val="0"/>
              </a:spcBef>
              <a:spcAft>
                <a:spcPts val="600"/>
              </a:spcAft>
              <a:buClr>
                <a:schemeClr val="accent2"/>
              </a:buClr>
              <a:buSzPct val="100000"/>
              <a:buFont typeface="Wingdings" panose="05000000000000000000" pitchFamily="2" charset="2"/>
              <a:buChar char="§"/>
              <a:defRPr sz="1600" kern="1200">
                <a:solidFill>
                  <a:schemeClr val="tx1"/>
                </a:solidFill>
                <a:latin typeface="+mn-lt"/>
                <a:ea typeface="+mn-ea"/>
                <a:cs typeface="+mn-cs"/>
              </a:defRPr>
            </a:lvl1pPr>
            <a:lvl2pPr marL="4572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6905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9144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4pPr>
            <a:lvl5pPr marL="11477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en-US" sz="1200" dirty="0"/>
              <a:t>X, owned by A, B, and C, is engaged in Businesses 1, 2, and 3.  X (1) transfers Business 2 to newly-formed Y and transfers Business 3 to newly-formed Z, and then (2) distributes the stock of Y and Z pro rata to B and C in exchange for all of their stock in X.</a:t>
            </a:r>
          </a:p>
          <a:p>
            <a:r>
              <a:rPr lang="en-US" sz="1200" dirty="0"/>
              <a:t>In the absence of Section 355, the distribution would be a redemption to which Section 302(a) applied.  </a:t>
            </a:r>
          </a:p>
          <a:p>
            <a:r>
              <a:rPr lang="en-US" sz="1200" dirty="0"/>
              <a:t>The example concludes that since this distribution involves the stock of more than one controlled corporation and facilitates the avoidance of the dividend provisions of the Code through the subsequent sale or exchange of stock in one corporation and the retention of the stock of another corporation, it is not protected by Reg. §1.355-2(d)(5) from a determination that it was used principally as a device.  </a:t>
            </a:r>
          </a:p>
          <a:p>
            <a:r>
              <a:rPr lang="en-US" sz="1200" dirty="0"/>
              <a:t>Thus, the determination of whether the transaction was used principally as a device must be made from all the facts and circumstances, including the presence of the device factors and nondevice factors specified in the regulations.</a:t>
            </a:r>
          </a:p>
          <a:p>
            <a:r>
              <a:rPr lang="en-US" sz="1200" dirty="0"/>
              <a:t>Is this the universe of transactions contemplated by the “ordinarily” limitation?  Or are there other fact patterns that raise “classic” device abuse even though Section 302(a) would have applied to a taxable spin-off?</a:t>
            </a:r>
          </a:p>
        </p:txBody>
      </p:sp>
    </p:spTree>
    <p:extLst>
      <p:ext uri="{BB962C8B-B14F-4D97-AF65-F5344CB8AC3E}">
        <p14:creationId xmlns:p14="http://schemas.microsoft.com/office/powerpoint/2010/main" val="136634187"/>
      </p:ext>
    </p:extLst>
  </p:cSld>
  <p:clrMapOvr>
    <a:masterClrMapping/>
  </p:clrMapOvr>
</p:sld>
</file>

<file path=ppt/slides/slide2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Slide Number Placeholder 3" descr="" title="">
            <a:extLst>
              <a:ext uri="{FF2B5EF4-FFF2-40B4-BE49-F238E27FC236}">
                <a16:creationId xmlns:a16="http://schemas.microsoft.com/office/drawing/2014/main" id="{74F5600D-F59A-BFE9-F3A4-D7469CEAE37F}"/>
              </a:ext>
            </a:extLst>
          </p:cNvPr>
          <p:cNvSpPr>
            <a:spLocks noGrp="1"/>
          </p:cNvSpPr>
          <p:nvPr>
            <p:ph type="sldNum" sz="quarter" idx="12"/>
          </p:nvPr>
        </p:nvSpPr>
        <p:spPr/>
        <p:txBody>
          <a:bodyPr/>
          <a:lstStyle/>
          <a:p>
            <a:fld id="{8A7435D7-A3E0-4AF8-81FD-370DA36A6459}" type="slidenum">
              <a:rPr lang="en-US" smtClean="0"/>
              <a:t>23</a:t>
            </a:fld>
            <a:endParaRPr lang="en-US" dirty="0"/>
          </a:p>
        </p:txBody>
      </p:sp>
      <p:sp>
        <p:nvSpPr>
          <p:cNvPr id="7" name="Rectangle 6" descr="" title="">
            <a:extLst>
              <a:ext uri="{FF2B5EF4-FFF2-40B4-BE49-F238E27FC236}">
                <a16:creationId xmlns:a16="http://schemas.microsoft.com/office/drawing/2014/main" id="{A8FB11B3-5A9D-979C-4884-30F4BF451EAA}"/>
              </a:ext>
            </a:extLst>
          </p:cNvPr>
          <p:cNvSpPr/>
          <p:nvPr/>
        </p:nvSpPr>
        <p:spPr>
          <a:xfrm>
            <a:off x="2347407"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Distributing</a:t>
            </a:r>
          </a:p>
        </p:txBody>
      </p:sp>
      <p:sp>
        <p:nvSpPr>
          <p:cNvPr id="8" name="Rectangle 7" descr="" title="">
            <a:extLst>
              <a:ext uri="{FF2B5EF4-FFF2-40B4-BE49-F238E27FC236}">
                <a16:creationId xmlns:a16="http://schemas.microsoft.com/office/drawing/2014/main" id="{C45EE0FF-5B47-E31A-7C1A-4C4F4072091C}"/>
              </a:ext>
            </a:extLst>
          </p:cNvPr>
          <p:cNvSpPr/>
          <p:nvPr/>
        </p:nvSpPr>
        <p:spPr>
          <a:xfrm>
            <a:off x="2347407" y="4646844"/>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Controlled</a:t>
            </a:r>
          </a:p>
        </p:txBody>
      </p:sp>
      <p:cxnSp>
        <p:nvCxnSpPr>
          <p:cNvPr id="9" name="Straight Connector 8" descr="" title="">
            <a:extLst>
              <a:ext uri="{FF2B5EF4-FFF2-40B4-BE49-F238E27FC236}">
                <a16:creationId xmlns:a16="http://schemas.microsoft.com/office/drawing/2014/main" id="{9E2355C6-AA87-7E44-46BB-828785520F9E}"/>
              </a:ext>
            </a:extLst>
          </p:cNvPr>
          <p:cNvCxnSpPr>
            <a:stCxn id="6" idx="4"/>
            <a:endCxn id="7" idx="0"/>
          </p:cNvCxnSpPr>
          <p:nvPr/>
        </p:nvCxnSpPr>
        <p:spPr>
          <a:xfrm flipH="1">
            <a:off x="3056653" y="3108889"/>
            <a:ext cx="903643" cy="398181"/>
          </a:xfrm>
          <a:prstGeom prst="line">
            <a:avLst/>
          </a:prstGeom>
          <a:ln/>
        </p:spPr>
        <p:style>
          <a:lnRef idx="1">
            <a:schemeClr val="dk1"/>
          </a:lnRef>
          <a:fillRef idx="0">
            <a:schemeClr val="dk1"/>
          </a:fillRef>
          <a:effectRef idx="0">
            <a:schemeClr val="dk1"/>
          </a:effectRef>
          <a:fontRef idx="minor">
            <a:schemeClr val="tx1"/>
          </a:fontRef>
        </p:style>
      </p:cxnSp>
      <p:cxnSp>
        <p:nvCxnSpPr>
          <p:cNvPr id="10" name="Straight Connector 9" descr="" title="">
            <a:extLst>
              <a:ext uri="{FF2B5EF4-FFF2-40B4-BE49-F238E27FC236}">
                <a16:creationId xmlns:a16="http://schemas.microsoft.com/office/drawing/2014/main" id="{3BF5B870-D57D-B92D-4BF1-49C32A3BE287}"/>
              </a:ext>
            </a:extLst>
          </p:cNvPr>
          <p:cNvCxnSpPr>
            <a:cxnSpLocks/>
            <a:stCxn id="7" idx="2"/>
            <a:endCxn id="8" idx="0"/>
          </p:cNvCxnSpPr>
          <p:nvPr/>
        </p:nvCxnSpPr>
        <p:spPr>
          <a:xfrm>
            <a:off x="3056653" y="4245624"/>
            <a:ext cx="0" cy="40122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11" name="Connector: Curved 10" descr="" title="">
            <a:extLst>
              <a:ext uri="{FF2B5EF4-FFF2-40B4-BE49-F238E27FC236}">
                <a16:creationId xmlns:a16="http://schemas.microsoft.com/office/drawing/2014/main" id="{259C9499-D33E-2E3C-70C8-E5D349CE1F54}"/>
              </a:ext>
            </a:extLst>
          </p:cNvPr>
          <p:cNvCxnSpPr>
            <a:cxnSpLocks/>
            <a:stCxn id="7" idx="3"/>
            <a:endCxn id="6" idx="6"/>
          </p:cNvCxnSpPr>
          <p:nvPr/>
        </p:nvCxnSpPr>
        <p:spPr>
          <a:xfrm flipV="1">
            <a:off x="3765899" y="2739612"/>
            <a:ext cx="903643" cy="1136735"/>
          </a:xfrm>
          <a:prstGeom prst="curvedConnector3">
            <a:avLst>
              <a:gd name="adj1" fmla="val 125298"/>
            </a:avLst>
          </a:prstGeom>
          <a:ln w="19050" cmpd="sng">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6" name="Oval 5" descr="" title="">
            <a:extLst>
              <a:ext uri="{FF2B5EF4-FFF2-40B4-BE49-F238E27FC236}">
                <a16:creationId xmlns:a16="http://schemas.microsoft.com/office/drawing/2014/main" id="{E8DB355E-2172-1CD6-ED55-8543E7BF5110}"/>
              </a:ext>
            </a:extLst>
          </p:cNvPr>
          <p:cNvSpPr/>
          <p:nvPr/>
        </p:nvSpPr>
        <p:spPr>
          <a:xfrm>
            <a:off x="3251050" y="2370335"/>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sp>
        <p:nvSpPr>
          <p:cNvPr id="17" name="TextBox 16" descr="" title="">
            <a:extLst>
              <a:ext uri="{FF2B5EF4-FFF2-40B4-BE49-F238E27FC236}">
                <a16:creationId xmlns:a16="http://schemas.microsoft.com/office/drawing/2014/main" id="{372E1070-58D4-A9F9-0D2B-B802F7EF8EB6}"/>
              </a:ext>
            </a:extLst>
          </p:cNvPr>
          <p:cNvSpPr txBox="1"/>
          <p:nvPr/>
        </p:nvSpPr>
        <p:spPr>
          <a:xfrm>
            <a:off x="2937952" y="2562588"/>
            <a:ext cx="2036893" cy="307777"/>
          </a:xfrm>
          <a:prstGeom prst="rect">
            <a:avLst/>
          </a:prstGeom>
          <a:noFill/>
        </p:spPr>
        <p:txBody>
          <a:bodyPr wrap="square" rtlCol="0" anchor="ctr">
            <a:spAutoFit/>
          </a:bodyPr>
          <a:lstStyle/>
          <a:p>
            <a:pPr algn="ctr"/>
            <a:r>
              <a:rPr lang="en-US" sz="1400" b="1" dirty="0">
                <a:solidFill>
                  <a:schemeClr val="bg1"/>
                </a:solidFill>
              </a:rPr>
              <a:t>Shareholder 2</a:t>
            </a:r>
          </a:p>
        </p:txBody>
      </p:sp>
      <p:sp>
        <p:nvSpPr>
          <p:cNvPr id="58" name="Oval 57" descr="" title="">
            <a:extLst>
              <a:ext uri="{FF2B5EF4-FFF2-40B4-BE49-F238E27FC236}">
                <a16:creationId xmlns:a16="http://schemas.microsoft.com/office/drawing/2014/main" id="{56CFC2D6-FB9A-85D2-3FDF-318439379571}"/>
              </a:ext>
            </a:extLst>
          </p:cNvPr>
          <p:cNvSpPr/>
          <p:nvPr/>
        </p:nvSpPr>
        <p:spPr>
          <a:xfrm>
            <a:off x="4701855" y="3234330"/>
            <a:ext cx="203594" cy="181815"/>
          </a:xfrm>
          <a:prstGeom prst="ellipse">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2" name="Connector: Curved 11" descr="" title="">
            <a:extLst>
              <a:ext uri="{FF2B5EF4-FFF2-40B4-BE49-F238E27FC236}">
                <a16:creationId xmlns:a16="http://schemas.microsoft.com/office/drawing/2014/main" id="{F7583BCC-1B51-335B-DD7A-0A371E18F57C}"/>
              </a:ext>
            </a:extLst>
          </p:cNvPr>
          <p:cNvCxnSpPr>
            <a:cxnSpLocks/>
            <a:stCxn id="7" idx="1"/>
            <a:endCxn id="8" idx="1"/>
          </p:cNvCxnSpPr>
          <p:nvPr/>
        </p:nvCxnSpPr>
        <p:spPr>
          <a:xfrm rot="10800000" flipV="1">
            <a:off x="2347407" y="3876347"/>
            <a:ext cx="12700" cy="1139774"/>
          </a:xfrm>
          <a:prstGeom prst="curvedConnector3">
            <a:avLst>
              <a:gd name="adj1" fmla="val 2948929"/>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18" name="TextBox 17" descr="" title="">
            <a:extLst>
              <a:ext uri="{FF2B5EF4-FFF2-40B4-BE49-F238E27FC236}">
                <a16:creationId xmlns:a16="http://schemas.microsoft.com/office/drawing/2014/main" id="{BD51EC89-8966-C4F6-05E3-709F8BF68C35}"/>
              </a:ext>
            </a:extLst>
          </p:cNvPr>
          <p:cNvSpPr txBox="1"/>
          <p:nvPr/>
        </p:nvSpPr>
        <p:spPr>
          <a:xfrm>
            <a:off x="893668" y="4785288"/>
            <a:ext cx="1257264" cy="461665"/>
          </a:xfrm>
          <a:prstGeom prst="rect">
            <a:avLst/>
          </a:prstGeom>
          <a:noFill/>
        </p:spPr>
        <p:txBody>
          <a:bodyPr wrap="square" rtlCol="0">
            <a:spAutoFit/>
          </a:bodyPr>
          <a:lstStyle/>
          <a:p>
            <a:pPr algn="ctr"/>
            <a:r>
              <a:rPr lang="en-US" sz="1200" b="1" dirty="0"/>
              <a:t>Real estate + small ATB</a:t>
            </a:r>
          </a:p>
        </p:txBody>
      </p:sp>
      <p:sp>
        <p:nvSpPr>
          <p:cNvPr id="20" name="Oval 19" descr="" title="">
            <a:extLst>
              <a:ext uri="{FF2B5EF4-FFF2-40B4-BE49-F238E27FC236}">
                <a16:creationId xmlns:a16="http://schemas.microsoft.com/office/drawing/2014/main" id="{0EE38BA6-8A9C-153E-24C1-502EFC089AC6}"/>
              </a:ext>
            </a:extLst>
          </p:cNvPr>
          <p:cNvSpPr/>
          <p:nvPr/>
        </p:nvSpPr>
        <p:spPr>
          <a:xfrm>
            <a:off x="5009854" y="3296017"/>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2</a:t>
            </a:r>
          </a:p>
        </p:txBody>
      </p:sp>
      <p:sp>
        <p:nvSpPr>
          <p:cNvPr id="21" name="Oval 20" descr="" title="">
            <a:extLst>
              <a:ext uri="{FF2B5EF4-FFF2-40B4-BE49-F238E27FC236}">
                <a16:creationId xmlns:a16="http://schemas.microsoft.com/office/drawing/2014/main" id="{7A9F1986-DD2C-6876-F239-BA3219FDDBE7}"/>
              </a:ext>
            </a:extLst>
          </p:cNvPr>
          <p:cNvSpPr/>
          <p:nvPr/>
        </p:nvSpPr>
        <p:spPr>
          <a:xfrm>
            <a:off x="1422534" y="2361895"/>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cxnSp>
        <p:nvCxnSpPr>
          <p:cNvPr id="22" name="Straight Connector 21" descr="" title="">
            <a:extLst>
              <a:ext uri="{FF2B5EF4-FFF2-40B4-BE49-F238E27FC236}">
                <a16:creationId xmlns:a16="http://schemas.microsoft.com/office/drawing/2014/main" id="{BFD5689C-8E7E-7EB9-C603-4420260F7D44}"/>
              </a:ext>
            </a:extLst>
          </p:cNvPr>
          <p:cNvCxnSpPr>
            <a:cxnSpLocks/>
            <a:stCxn id="21" idx="4"/>
            <a:endCxn id="7" idx="0"/>
          </p:cNvCxnSpPr>
          <p:nvPr/>
        </p:nvCxnSpPr>
        <p:spPr>
          <a:xfrm>
            <a:off x="2131780" y="3100449"/>
            <a:ext cx="924873" cy="406621"/>
          </a:xfrm>
          <a:prstGeom prst="line">
            <a:avLst/>
          </a:prstGeom>
          <a:ln/>
        </p:spPr>
        <p:style>
          <a:lnRef idx="1">
            <a:schemeClr val="dk1"/>
          </a:lnRef>
          <a:fillRef idx="0">
            <a:schemeClr val="dk1"/>
          </a:fillRef>
          <a:effectRef idx="0">
            <a:schemeClr val="dk1"/>
          </a:effectRef>
          <a:fontRef idx="minor">
            <a:schemeClr val="tx1"/>
          </a:fontRef>
        </p:style>
      </p:cxnSp>
      <p:sp>
        <p:nvSpPr>
          <p:cNvPr id="25" name="TextBox 24" descr="" title="">
            <a:extLst>
              <a:ext uri="{FF2B5EF4-FFF2-40B4-BE49-F238E27FC236}">
                <a16:creationId xmlns:a16="http://schemas.microsoft.com/office/drawing/2014/main" id="{BECF19FD-BA3B-C3B2-BB1D-62DA6073165F}"/>
              </a:ext>
            </a:extLst>
          </p:cNvPr>
          <p:cNvSpPr txBox="1"/>
          <p:nvPr/>
        </p:nvSpPr>
        <p:spPr>
          <a:xfrm>
            <a:off x="1107727" y="2590931"/>
            <a:ext cx="2036893" cy="307777"/>
          </a:xfrm>
          <a:prstGeom prst="rect">
            <a:avLst/>
          </a:prstGeom>
          <a:noFill/>
        </p:spPr>
        <p:txBody>
          <a:bodyPr wrap="square" rtlCol="0" anchor="ctr">
            <a:spAutoFit/>
          </a:bodyPr>
          <a:lstStyle/>
          <a:p>
            <a:pPr algn="ctr"/>
            <a:r>
              <a:rPr lang="en-US" sz="1400" b="1" dirty="0">
                <a:solidFill>
                  <a:schemeClr val="bg1"/>
                </a:solidFill>
              </a:rPr>
              <a:t>Shareholder 1</a:t>
            </a:r>
          </a:p>
        </p:txBody>
      </p:sp>
      <p:sp>
        <p:nvSpPr>
          <p:cNvPr id="13" name="Title 4" descr="" title="">
            <a:extLst>
              <a:ext uri="{FF2B5EF4-FFF2-40B4-BE49-F238E27FC236}">
                <a16:creationId xmlns:a16="http://schemas.microsoft.com/office/drawing/2014/main" id="{F80F218E-74E3-4805-DDEC-F56A94B6123C}"/>
              </a:ext>
            </a:extLst>
          </p:cNvPr>
          <p:cNvSpPr txBox="1">
            <a:spLocks/>
          </p:cNvSpPr>
          <p:nvPr/>
        </p:nvSpPr>
        <p:spPr>
          <a:xfrm>
            <a:off x="1024128" y="826322"/>
            <a:ext cx="5071872" cy="914401"/>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a:lstStyle>
          <a:p>
            <a:r>
              <a:rPr lang="en-US" sz="3600" dirty="0"/>
              <a:t>Real estate-rich split-off</a:t>
            </a:r>
            <a:endParaRPr lang="en-US" sz="3600" i="1" dirty="0"/>
          </a:p>
        </p:txBody>
      </p:sp>
      <p:sp>
        <p:nvSpPr>
          <p:cNvPr id="3" name="Oval 2" descr="" title="">
            <a:extLst>
              <a:ext uri="{FF2B5EF4-FFF2-40B4-BE49-F238E27FC236}">
                <a16:creationId xmlns:a16="http://schemas.microsoft.com/office/drawing/2014/main" id="{1EAF561A-0342-BEFF-54A4-A508561A0468}"/>
              </a:ext>
            </a:extLst>
          </p:cNvPr>
          <p:cNvSpPr/>
          <p:nvPr/>
        </p:nvSpPr>
        <p:spPr>
          <a:xfrm>
            <a:off x="1513624" y="4235277"/>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5" name="TextBox 4" descr="" title="">
            <a:extLst>
              <a:ext uri="{FF2B5EF4-FFF2-40B4-BE49-F238E27FC236}">
                <a16:creationId xmlns:a16="http://schemas.microsoft.com/office/drawing/2014/main" id="{2BFCA30D-49EF-A1CE-D13B-875762DCD960}"/>
              </a:ext>
            </a:extLst>
          </p:cNvPr>
          <p:cNvSpPr txBox="1"/>
          <p:nvPr/>
        </p:nvSpPr>
        <p:spPr>
          <a:xfrm>
            <a:off x="4688974" y="2472273"/>
            <a:ext cx="1131973" cy="461665"/>
          </a:xfrm>
          <a:prstGeom prst="rect">
            <a:avLst/>
          </a:prstGeom>
          <a:noFill/>
        </p:spPr>
        <p:txBody>
          <a:bodyPr wrap="square" rtlCol="0">
            <a:spAutoFit/>
          </a:bodyPr>
          <a:lstStyle/>
          <a:p>
            <a:pPr algn="ctr"/>
            <a:r>
              <a:rPr lang="en-US" sz="1200" b="1" dirty="0"/>
              <a:t>Controlled stock</a:t>
            </a:r>
          </a:p>
        </p:txBody>
      </p:sp>
      <p:sp>
        <p:nvSpPr>
          <p:cNvPr id="16" name="TextBox 15" descr="" title="">
            <a:extLst>
              <a:ext uri="{FF2B5EF4-FFF2-40B4-BE49-F238E27FC236}">
                <a16:creationId xmlns:a16="http://schemas.microsoft.com/office/drawing/2014/main" id="{409CE0A3-5388-9F18-443D-4F45032DCDDA}"/>
              </a:ext>
            </a:extLst>
          </p:cNvPr>
          <p:cNvSpPr txBox="1"/>
          <p:nvPr/>
        </p:nvSpPr>
        <p:spPr>
          <a:xfrm>
            <a:off x="3726501" y="3884787"/>
            <a:ext cx="1257264" cy="461665"/>
          </a:xfrm>
          <a:prstGeom prst="rect">
            <a:avLst/>
          </a:prstGeom>
          <a:noFill/>
        </p:spPr>
        <p:txBody>
          <a:bodyPr wrap="square" rtlCol="0">
            <a:spAutoFit/>
          </a:bodyPr>
          <a:lstStyle/>
          <a:p>
            <a:pPr algn="ctr"/>
            <a:r>
              <a:rPr lang="en-US" sz="1200" b="1" dirty="0"/>
              <a:t>Distributing stock</a:t>
            </a:r>
          </a:p>
        </p:txBody>
      </p:sp>
      <p:sp>
        <p:nvSpPr>
          <p:cNvPr id="23" name="Content Placeholder 2" descr="" title="">
            <a:extLst>
              <a:ext uri="{FF2B5EF4-FFF2-40B4-BE49-F238E27FC236}">
                <a16:creationId xmlns:a16="http://schemas.microsoft.com/office/drawing/2014/main" id="{DC290373-4222-48D6-E669-CD4E378F5246}"/>
              </a:ext>
            </a:extLst>
          </p:cNvPr>
          <p:cNvSpPr txBox="1">
            <a:spLocks/>
          </p:cNvSpPr>
          <p:nvPr/>
        </p:nvSpPr>
        <p:spPr>
          <a:xfrm>
            <a:off x="6096000" y="2103120"/>
            <a:ext cx="5335237" cy="4401874"/>
          </a:xfrm>
          <a:prstGeom prst="rect">
            <a:avLst/>
          </a:prstGeom>
        </p:spPr>
        <p:txBody>
          <a:bodyPr vert="horz" lIns="45720" tIns="45720" rIns="45720" bIns="45720" rtlCol="0">
            <a:noAutofit/>
          </a:bodyPr>
          <a:lstStyle>
            <a:lvl1pPr marL="233363" indent="-233363" algn="l" defTabSz="914400" rtl="0" eaLnBrk="1" latinLnBrk="0" hangingPunct="1">
              <a:lnSpc>
                <a:spcPct val="100000"/>
              </a:lnSpc>
              <a:spcBef>
                <a:spcPts val="0"/>
              </a:spcBef>
              <a:spcAft>
                <a:spcPts val="600"/>
              </a:spcAft>
              <a:buClr>
                <a:schemeClr val="accent2"/>
              </a:buClr>
              <a:buSzPct val="100000"/>
              <a:buFont typeface="Wingdings" panose="05000000000000000000" pitchFamily="2" charset="2"/>
              <a:buChar char="§"/>
              <a:defRPr sz="1600" kern="1200">
                <a:solidFill>
                  <a:schemeClr val="tx1"/>
                </a:solidFill>
                <a:latin typeface="+mn-lt"/>
                <a:ea typeface="+mn-ea"/>
                <a:cs typeface="+mn-cs"/>
              </a:defRPr>
            </a:lvl1pPr>
            <a:lvl2pPr marL="4572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6905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9144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4pPr>
            <a:lvl5pPr marL="11477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en-US" sz="1200" dirty="0"/>
              <a:t>Distributing (1) contributes real estate and an ATB worth 70% and 30%, respectively, of the total FMV of Controlled to Controlled, and (2) distributes 100% of the stock of Controlled to a minority shareholder in redemption of such shareholder’s Distributing stock.  The real estate is essentially a passive investment (e.g., “triple net leased”).    </a:t>
            </a:r>
          </a:p>
          <a:p>
            <a:pPr lvl="1"/>
            <a:r>
              <a:rPr lang="en-US" sz="1200" dirty="0"/>
              <a:t>In the absence of Section 355, the distribution would be a Section 302(a) redemption to the distributee shareholder.</a:t>
            </a:r>
          </a:p>
          <a:p>
            <a:pPr lvl="1"/>
            <a:r>
              <a:rPr lang="en-US" sz="1200" dirty="0"/>
              <a:t>The distribution appears to not violate Section 355(g) because real estate would not seem to be a “similar asset” to the financial investments listed as investment assets in the statute.</a:t>
            </a:r>
          </a:p>
          <a:p>
            <a:r>
              <a:rPr lang="en-US" sz="1200" dirty="0"/>
              <a:t>What role does device play here?</a:t>
            </a:r>
          </a:p>
          <a:p>
            <a:pPr lvl="1"/>
            <a:r>
              <a:rPr lang="en-US" sz="1200" dirty="0"/>
              <a:t>Reg. §1.355-2(d)(5)(iv) (a distribution that would otherwise be a Section 302(a) redemption with respect to each shareholder distributee is </a:t>
            </a:r>
            <a:r>
              <a:rPr lang="en-US" sz="1200" i="1" dirty="0"/>
              <a:t>ordinarily</a:t>
            </a:r>
            <a:r>
              <a:rPr lang="en-US" sz="1200" dirty="0"/>
              <a:t> considered not to have been used principally as a device)</a:t>
            </a:r>
          </a:p>
          <a:p>
            <a:r>
              <a:rPr lang="en-US" sz="1200" dirty="0"/>
              <a:t>What role should other Section 355 requirements play (e.g., business purpose, ATB, etc.)?  Should the fact pattern be addressed, if at all, through Section 337(d) regulations (even though the tax avoidance, if any, is at the shareholder level)?</a:t>
            </a:r>
          </a:p>
          <a:p>
            <a:pPr lvl="1"/>
            <a:r>
              <a:rPr lang="en-US" sz="1200" dirty="0"/>
              <a:t>Should the relationship of the real estate/lease to the ATB (i.e., whether it is ATB-adjacent even if not technically an active business asset) matter?</a:t>
            </a:r>
          </a:p>
        </p:txBody>
      </p:sp>
    </p:spTree>
    <p:extLst>
      <p:ext uri="{BB962C8B-B14F-4D97-AF65-F5344CB8AC3E}">
        <p14:creationId xmlns:p14="http://schemas.microsoft.com/office/powerpoint/2010/main" val="1270234420"/>
      </p:ext>
    </p:extLst>
  </p:cSld>
  <p:clrMapOvr>
    <a:masterClrMapping/>
  </p:clrMapOvr>
</p:sld>
</file>

<file path=ppt/slides/slide2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CA059F0-948A-B4A5-0F53-BE41A77D0DA8}"/>
              </a:ext>
            </a:extLst>
          </p:cNvPr>
          <p:cNvSpPr>
            <a:spLocks noGrp="1"/>
          </p:cNvSpPr>
          <p:nvPr>
            <p:ph type="title"/>
          </p:nvPr>
        </p:nvSpPr>
        <p:spPr/>
        <p:txBody>
          <a:bodyPr>
            <a:noAutofit/>
          </a:bodyPr>
          <a:lstStyle/>
          <a:p>
            <a:r>
              <a:rPr lang="en-US" sz="3600" dirty="0">
                <a:solidFill>
                  <a:schemeClr val="tx1"/>
                </a:solidFill>
              </a:rPr>
              <a:t>Shareholder-level considerations: what is device </a:t>
            </a:r>
            <a:r>
              <a:rPr lang="en-US" sz="3600" i="1" dirty="0">
                <a:solidFill>
                  <a:schemeClr val="tx1"/>
                </a:solidFill>
              </a:rPr>
              <a:t>really</a:t>
            </a:r>
            <a:r>
              <a:rPr lang="en-US" sz="3600" dirty="0">
                <a:solidFill>
                  <a:schemeClr val="tx1"/>
                </a:solidFill>
              </a:rPr>
              <a:t> about?</a:t>
            </a:r>
          </a:p>
        </p:txBody>
      </p:sp>
      <p:sp>
        <p:nvSpPr>
          <p:cNvPr id="3" name="Content Placeholder 2" descr="" title="">
            <a:extLst>
              <a:ext uri="{FF2B5EF4-FFF2-40B4-BE49-F238E27FC236}">
                <a16:creationId xmlns:a16="http://schemas.microsoft.com/office/drawing/2014/main" id="{CA5B1D85-3589-DF48-3C78-10F06774A2EF}"/>
              </a:ext>
            </a:extLst>
          </p:cNvPr>
          <p:cNvSpPr>
            <a:spLocks noGrp="1"/>
          </p:cNvSpPr>
          <p:nvPr>
            <p:ph idx="1"/>
          </p:nvPr>
        </p:nvSpPr>
        <p:spPr/>
        <p:txBody>
          <a:bodyPr>
            <a:noAutofit/>
          </a:bodyPr>
          <a:lstStyle/>
          <a:p>
            <a:pPr marL="346075" indent="-346075"/>
            <a:r>
              <a:rPr lang="en-US" sz="1800" i="1" dirty="0"/>
              <a:t>Intent</a:t>
            </a:r>
            <a:r>
              <a:rPr lang="en-US" sz="1800" dirty="0"/>
              <a:t> to convert ordinary dividend income to capital gain or basis recovery?</a:t>
            </a:r>
          </a:p>
          <a:p>
            <a:pPr marL="346075" indent="-346075"/>
            <a:r>
              <a:rPr lang="en-US" sz="1800" i="1" dirty="0"/>
              <a:t>Potential</a:t>
            </a:r>
            <a:r>
              <a:rPr lang="en-US" sz="1800" dirty="0"/>
              <a:t> to achieve such a conversion?</a:t>
            </a:r>
          </a:p>
          <a:p>
            <a:pPr marL="346075" indent="-346075"/>
            <a:r>
              <a:rPr lang="en-US" sz="1800" dirty="0"/>
              <a:t>An </a:t>
            </a:r>
            <a:r>
              <a:rPr lang="en-US" sz="1800" i="1" dirty="0"/>
              <a:t>actual</a:t>
            </a:r>
            <a:r>
              <a:rPr lang="en-US" sz="1800" dirty="0"/>
              <a:t> conversion?</a:t>
            </a:r>
          </a:p>
          <a:p>
            <a:pPr marL="346075" indent="-346075"/>
            <a:r>
              <a:rPr lang="en-US" sz="1800" dirty="0"/>
              <a:t>All of the above?</a:t>
            </a:r>
          </a:p>
        </p:txBody>
      </p:sp>
      <p:sp>
        <p:nvSpPr>
          <p:cNvPr id="4" name="Slide Number Placeholder 3" descr="" title="">
            <a:extLst>
              <a:ext uri="{FF2B5EF4-FFF2-40B4-BE49-F238E27FC236}">
                <a16:creationId xmlns:a16="http://schemas.microsoft.com/office/drawing/2014/main" id="{B348A76D-18DE-92FA-2369-F16EC1B433A5}"/>
              </a:ext>
            </a:extLst>
          </p:cNvPr>
          <p:cNvSpPr>
            <a:spLocks noGrp="1"/>
          </p:cNvSpPr>
          <p:nvPr>
            <p:ph type="sldNum" sz="quarter" idx="12"/>
          </p:nvPr>
        </p:nvSpPr>
        <p:spPr/>
        <p:txBody>
          <a:bodyPr/>
          <a:lstStyle/>
          <a:p>
            <a:fld id="{8A7435D7-A3E0-4AF8-81FD-370DA36A6459}" type="slidenum">
              <a:rPr lang="en-US" smtClean="0">
                <a:solidFill>
                  <a:schemeClr val="tx1"/>
                </a:solidFill>
              </a:rPr>
              <a:t>24</a:t>
            </a:fld>
            <a:endParaRPr lang="en-US" dirty="0">
              <a:solidFill>
                <a:schemeClr val="tx1"/>
              </a:solidFill>
            </a:endParaRPr>
          </a:p>
        </p:txBody>
      </p:sp>
    </p:spTree>
    <p:extLst>
      <p:ext uri="{BB962C8B-B14F-4D97-AF65-F5344CB8AC3E}">
        <p14:creationId xmlns:p14="http://schemas.microsoft.com/office/powerpoint/2010/main" val="3243671641"/>
      </p:ext>
    </p:extLst>
  </p:cSld>
  <p:clrMapOvr>
    <a:masterClrMapping/>
  </p:clrMapOvr>
</p:sld>
</file>

<file path=ppt/slides/slide2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Slide Number Placeholder 3" descr="" title="">
            <a:extLst>
              <a:ext uri="{FF2B5EF4-FFF2-40B4-BE49-F238E27FC236}">
                <a16:creationId xmlns:a16="http://schemas.microsoft.com/office/drawing/2014/main" id="{74F5600D-F59A-BFE9-F3A4-D7469CEAE37F}"/>
              </a:ext>
            </a:extLst>
          </p:cNvPr>
          <p:cNvSpPr>
            <a:spLocks noGrp="1"/>
          </p:cNvSpPr>
          <p:nvPr>
            <p:ph type="sldNum" sz="quarter" idx="12"/>
          </p:nvPr>
        </p:nvSpPr>
        <p:spPr/>
        <p:txBody>
          <a:bodyPr/>
          <a:lstStyle/>
          <a:p>
            <a:fld id="{8A7435D7-A3E0-4AF8-81FD-370DA36A6459}" type="slidenum">
              <a:rPr lang="en-US" smtClean="0"/>
              <a:t>25</a:t>
            </a:fld>
            <a:endParaRPr lang="en-US" dirty="0"/>
          </a:p>
        </p:txBody>
      </p:sp>
      <p:sp>
        <p:nvSpPr>
          <p:cNvPr id="6" name="Oval 5" descr="" title="">
            <a:extLst>
              <a:ext uri="{FF2B5EF4-FFF2-40B4-BE49-F238E27FC236}">
                <a16:creationId xmlns:a16="http://schemas.microsoft.com/office/drawing/2014/main" id="{E8DB355E-2172-1CD6-ED55-8543E7BF5110}"/>
              </a:ext>
            </a:extLst>
          </p:cNvPr>
          <p:cNvSpPr/>
          <p:nvPr/>
        </p:nvSpPr>
        <p:spPr>
          <a:xfrm>
            <a:off x="2347407" y="2367296"/>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sp>
        <p:nvSpPr>
          <p:cNvPr id="7" name="Rectangle 6" descr="" title="">
            <a:extLst>
              <a:ext uri="{FF2B5EF4-FFF2-40B4-BE49-F238E27FC236}">
                <a16:creationId xmlns:a16="http://schemas.microsoft.com/office/drawing/2014/main" id="{A8FB11B3-5A9D-979C-4884-30F4BF451EAA}"/>
              </a:ext>
            </a:extLst>
          </p:cNvPr>
          <p:cNvSpPr/>
          <p:nvPr/>
        </p:nvSpPr>
        <p:spPr>
          <a:xfrm>
            <a:off x="2347407"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X</a:t>
            </a:r>
          </a:p>
        </p:txBody>
      </p:sp>
      <p:sp>
        <p:nvSpPr>
          <p:cNvPr id="8" name="Rectangle 7" descr="" title="">
            <a:extLst>
              <a:ext uri="{FF2B5EF4-FFF2-40B4-BE49-F238E27FC236}">
                <a16:creationId xmlns:a16="http://schemas.microsoft.com/office/drawing/2014/main" id="{C45EE0FF-5B47-E31A-7C1A-4C4F4072091C}"/>
              </a:ext>
            </a:extLst>
          </p:cNvPr>
          <p:cNvSpPr/>
          <p:nvPr/>
        </p:nvSpPr>
        <p:spPr>
          <a:xfrm>
            <a:off x="2347407" y="4646844"/>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Y</a:t>
            </a:r>
          </a:p>
        </p:txBody>
      </p:sp>
      <p:cxnSp>
        <p:nvCxnSpPr>
          <p:cNvPr id="9" name="Straight Connector 8" descr="" title="">
            <a:extLst>
              <a:ext uri="{FF2B5EF4-FFF2-40B4-BE49-F238E27FC236}">
                <a16:creationId xmlns:a16="http://schemas.microsoft.com/office/drawing/2014/main" id="{9E2355C6-AA87-7E44-46BB-828785520F9E}"/>
              </a:ext>
            </a:extLst>
          </p:cNvPr>
          <p:cNvCxnSpPr>
            <a:cxnSpLocks/>
            <a:stCxn id="6" idx="4"/>
            <a:endCxn id="7" idx="0"/>
          </p:cNvCxnSpPr>
          <p:nvPr/>
        </p:nvCxnSpPr>
        <p:spPr>
          <a:xfrm>
            <a:off x="3056653" y="3105850"/>
            <a:ext cx="0" cy="401220"/>
          </a:xfrm>
          <a:prstGeom prst="line">
            <a:avLst/>
          </a:prstGeom>
          <a:ln/>
        </p:spPr>
        <p:style>
          <a:lnRef idx="1">
            <a:schemeClr val="dk1"/>
          </a:lnRef>
          <a:fillRef idx="0">
            <a:schemeClr val="dk1"/>
          </a:fillRef>
          <a:effectRef idx="0">
            <a:schemeClr val="dk1"/>
          </a:effectRef>
          <a:fontRef idx="minor">
            <a:schemeClr val="tx1"/>
          </a:fontRef>
        </p:style>
      </p:cxnSp>
      <p:cxnSp>
        <p:nvCxnSpPr>
          <p:cNvPr id="10" name="Straight Connector 9" descr="" title="">
            <a:extLst>
              <a:ext uri="{FF2B5EF4-FFF2-40B4-BE49-F238E27FC236}">
                <a16:creationId xmlns:a16="http://schemas.microsoft.com/office/drawing/2014/main" id="{3BF5B870-D57D-B92D-4BF1-49C32A3BE287}"/>
              </a:ext>
            </a:extLst>
          </p:cNvPr>
          <p:cNvCxnSpPr>
            <a:cxnSpLocks/>
            <a:stCxn id="7" idx="2"/>
            <a:endCxn id="8" idx="0"/>
          </p:cNvCxnSpPr>
          <p:nvPr/>
        </p:nvCxnSpPr>
        <p:spPr>
          <a:xfrm>
            <a:off x="3056653" y="4245624"/>
            <a:ext cx="0" cy="40122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11" name="Connector: Curved 10" descr="" title="">
            <a:extLst>
              <a:ext uri="{FF2B5EF4-FFF2-40B4-BE49-F238E27FC236}">
                <a16:creationId xmlns:a16="http://schemas.microsoft.com/office/drawing/2014/main" id="{259C9499-D33E-2E3C-70C8-E5D349CE1F54}"/>
              </a:ext>
            </a:extLst>
          </p:cNvPr>
          <p:cNvCxnSpPr>
            <a:cxnSpLocks/>
            <a:stCxn id="7" idx="3"/>
            <a:endCxn id="6" idx="6"/>
          </p:cNvCxnSpPr>
          <p:nvPr/>
        </p:nvCxnSpPr>
        <p:spPr>
          <a:xfrm flipV="1">
            <a:off x="3765899" y="2736573"/>
            <a:ext cx="12700" cy="1139774"/>
          </a:xfrm>
          <a:prstGeom prst="curvedConnector3">
            <a:avLst>
              <a:gd name="adj1" fmla="val 2713181"/>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15" name="TextBox 14" descr="" title="">
            <a:extLst>
              <a:ext uri="{FF2B5EF4-FFF2-40B4-BE49-F238E27FC236}">
                <a16:creationId xmlns:a16="http://schemas.microsoft.com/office/drawing/2014/main" id="{281D388A-0AA0-CF63-0B0C-6FA6152D978A}"/>
              </a:ext>
            </a:extLst>
          </p:cNvPr>
          <p:cNvSpPr txBox="1"/>
          <p:nvPr/>
        </p:nvSpPr>
        <p:spPr>
          <a:xfrm>
            <a:off x="3756562" y="2658680"/>
            <a:ext cx="1257264" cy="276999"/>
          </a:xfrm>
          <a:prstGeom prst="rect">
            <a:avLst/>
          </a:prstGeom>
          <a:noFill/>
        </p:spPr>
        <p:txBody>
          <a:bodyPr wrap="square" rtlCol="0">
            <a:spAutoFit/>
          </a:bodyPr>
          <a:lstStyle/>
          <a:p>
            <a:pPr algn="ctr"/>
            <a:r>
              <a:rPr lang="en-US" sz="1200" b="1" dirty="0"/>
              <a:t>Y stock </a:t>
            </a:r>
          </a:p>
        </p:txBody>
      </p:sp>
      <p:sp>
        <p:nvSpPr>
          <p:cNvPr id="17" name="TextBox 16" descr="" title="">
            <a:extLst>
              <a:ext uri="{FF2B5EF4-FFF2-40B4-BE49-F238E27FC236}">
                <a16:creationId xmlns:a16="http://schemas.microsoft.com/office/drawing/2014/main" id="{372E1070-58D4-A9F9-0D2B-B802F7EF8EB6}"/>
              </a:ext>
            </a:extLst>
          </p:cNvPr>
          <p:cNvSpPr txBox="1"/>
          <p:nvPr/>
        </p:nvSpPr>
        <p:spPr>
          <a:xfrm>
            <a:off x="2338070" y="2513367"/>
            <a:ext cx="1418492" cy="338554"/>
          </a:xfrm>
          <a:prstGeom prst="rect">
            <a:avLst/>
          </a:prstGeom>
          <a:noFill/>
        </p:spPr>
        <p:txBody>
          <a:bodyPr wrap="square" rtlCol="0" anchor="ctr">
            <a:noAutofit/>
          </a:bodyPr>
          <a:lstStyle/>
          <a:p>
            <a:pPr algn="ctr"/>
            <a:r>
              <a:rPr lang="en-US" sz="1400" b="1" dirty="0">
                <a:solidFill>
                  <a:schemeClr val="bg1"/>
                </a:solidFill>
              </a:rPr>
              <a:t>X’s shareholders</a:t>
            </a:r>
          </a:p>
        </p:txBody>
      </p:sp>
      <p:cxnSp>
        <p:nvCxnSpPr>
          <p:cNvPr id="14" name="Connector: Curved 13" descr="" title="">
            <a:extLst>
              <a:ext uri="{FF2B5EF4-FFF2-40B4-BE49-F238E27FC236}">
                <a16:creationId xmlns:a16="http://schemas.microsoft.com/office/drawing/2014/main" id="{4CC24693-8FEF-1156-DF8F-A838CFF7D04E}"/>
              </a:ext>
            </a:extLst>
          </p:cNvPr>
          <p:cNvCxnSpPr>
            <a:cxnSpLocks/>
            <a:stCxn id="7" idx="1"/>
            <a:endCxn id="8" idx="1"/>
          </p:cNvCxnSpPr>
          <p:nvPr/>
        </p:nvCxnSpPr>
        <p:spPr>
          <a:xfrm rot="10800000" flipV="1">
            <a:off x="2347407" y="3876347"/>
            <a:ext cx="12700" cy="1139774"/>
          </a:xfrm>
          <a:prstGeom prst="curvedConnector3">
            <a:avLst>
              <a:gd name="adj1" fmla="val 2713173"/>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22" name="TextBox 21" descr="" title="">
            <a:extLst>
              <a:ext uri="{FF2B5EF4-FFF2-40B4-BE49-F238E27FC236}">
                <a16:creationId xmlns:a16="http://schemas.microsoft.com/office/drawing/2014/main" id="{4B81A20C-25DD-BA54-B14B-8B20157525BF}"/>
              </a:ext>
            </a:extLst>
          </p:cNvPr>
          <p:cNvSpPr txBox="1"/>
          <p:nvPr/>
        </p:nvSpPr>
        <p:spPr>
          <a:xfrm>
            <a:off x="841748" y="4874148"/>
            <a:ext cx="1985616" cy="276999"/>
          </a:xfrm>
          <a:prstGeom prst="rect">
            <a:avLst/>
          </a:prstGeom>
          <a:noFill/>
        </p:spPr>
        <p:txBody>
          <a:bodyPr wrap="square" rtlCol="0">
            <a:spAutoFit/>
          </a:bodyPr>
          <a:lstStyle/>
          <a:p>
            <a:pPr algn="ctr"/>
            <a:r>
              <a:rPr lang="en-US" sz="1200" b="1" dirty="0"/>
              <a:t>Cash</a:t>
            </a:r>
          </a:p>
        </p:txBody>
      </p:sp>
      <p:sp>
        <p:nvSpPr>
          <p:cNvPr id="24" name="Oval 23" descr="" title="">
            <a:extLst>
              <a:ext uri="{FF2B5EF4-FFF2-40B4-BE49-F238E27FC236}">
                <a16:creationId xmlns:a16="http://schemas.microsoft.com/office/drawing/2014/main" id="{37DE471B-E1AD-B9E2-D223-0809298162DB}"/>
              </a:ext>
            </a:extLst>
          </p:cNvPr>
          <p:cNvSpPr/>
          <p:nvPr/>
        </p:nvSpPr>
        <p:spPr>
          <a:xfrm>
            <a:off x="1556476" y="4252179"/>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25" name="Oval 24" descr="" title="">
            <a:extLst>
              <a:ext uri="{FF2B5EF4-FFF2-40B4-BE49-F238E27FC236}">
                <a16:creationId xmlns:a16="http://schemas.microsoft.com/office/drawing/2014/main" id="{B01A0CDB-0F48-4AAC-364C-5776277C8827}"/>
              </a:ext>
            </a:extLst>
          </p:cNvPr>
          <p:cNvSpPr/>
          <p:nvPr/>
        </p:nvSpPr>
        <p:spPr>
          <a:xfrm>
            <a:off x="4300609" y="3139045"/>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2</a:t>
            </a:r>
          </a:p>
        </p:txBody>
      </p:sp>
      <p:sp>
        <p:nvSpPr>
          <p:cNvPr id="2" name="Title 4" descr="" title="">
            <a:extLst>
              <a:ext uri="{FF2B5EF4-FFF2-40B4-BE49-F238E27FC236}">
                <a16:creationId xmlns:a16="http://schemas.microsoft.com/office/drawing/2014/main" id="{5FD956AF-ED94-69DA-9B22-170DA6ED2322}"/>
              </a:ext>
            </a:extLst>
          </p:cNvPr>
          <p:cNvSpPr txBox="1">
            <a:spLocks/>
          </p:cNvSpPr>
          <p:nvPr/>
        </p:nvSpPr>
        <p:spPr>
          <a:xfrm>
            <a:off x="1024127" y="826322"/>
            <a:ext cx="6496555" cy="914401"/>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a:lstStyle>
          <a:p>
            <a:r>
              <a:rPr lang="en-US" sz="3600" dirty="0"/>
              <a:t>Disproportionate allocation – Reg. </a:t>
            </a:r>
            <a:r>
              <a:rPr lang="en-US" sz="3600" dirty="0">
                <a:solidFill>
                  <a:schemeClr val="tx1"/>
                </a:solidFill>
              </a:rPr>
              <a:t>§1.355-2(d)(4), Ex. (3)</a:t>
            </a:r>
            <a:endParaRPr lang="en-US" sz="3600" dirty="0"/>
          </a:p>
        </p:txBody>
      </p:sp>
      <p:sp>
        <p:nvSpPr>
          <p:cNvPr id="5" name="Oval 4" descr="" title="">
            <a:extLst>
              <a:ext uri="{FF2B5EF4-FFF2-40B4-BE49-F238E27FC236}">
                <a16:creationId xmlns:a16="http://schemas.microsoft.com/office/drawing/2014/main" id="{F311B549-7ABE-0BF5-3731-D175537FAD3B}"/>
              </a:ext>
            </a:extLst>
          </p:cNvPr>
          <p:cNvSpPr/>
          <p:nvPr/>
        </p:nvSpPr>
        <p:spPr>
          <a:xfrm>
            <a:off x="3902675" y="3198400"/>
            <a:ext cx="203594" cy="181815"/>
          </a:xfrm>
          <a:prstGeom prst="ellipse">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Content Placeholder 2" descr="" title="">
            <a:extLst>
              <a:ext uri="{FF2B5EF4-FFF2-40B4-BE49-F238E27FC236}">
                <a16:creationId xmlns:a16="http://schemas.microsoft.com/office/drawing/2014/main" id="{11D1C1AF-FD64-314A-3802-5E06863ED76F}"/>
              </a:ext>
            </a:extLst>
          </p:cNvPr>
          <p:cNvSpPr txBox="1">
            <a:spLocks/>
          </p:cNvSpPr>
          <p:nvPr/>
        </p:nvSpPr>
        <p:spPr>
          <a:xfrm>
            <a:off x="6096000" y="2103120"/>
            <a:ext cx="5335237" cy="4401874"/>
          </a:xfrm>
          <a:prstGeom prst="rect">
            <a:avLst/>
          </a:prstGeom>
        </p:spPr>
        <p:txBody>
          <a:bodyPr vert="horz" lIns="45720" tIns="45720" rIns="45720" bIns="45720" rtlCol="0">
            <a:noAutofit/>
          </a:bodyPr>
          <a:lstStyle>
            <a:lvl1pPr marL="233363" indent="-233363" algn="l" defTabSz="914400" rtl="0" eaLnBrk="1" latinLnBrk="0" hangingPunct="1">
              <a:lnSpc>
                <a:spcPct val="100000"/>
              </a:lnSpc>
              <a:spcBef>
                <a:spcPts val="0"/>
              </a:spcBef>
              <a:spcAft>
                <a:spcPts val="600"/>
              </a:spcAft>
              <a:buClr>
                <a:schemeClr val="accent2"/>
              </a:buClr>
              <a:buSzPct val="100000"/>
              <a:buFont typeface="Wingdings" panose="05000000000000000000" pitchFamily="2" charset="2"/>
              <a:buChar char="§"/>
              <a:defRPr sz="1600" kern="1200">
                <a:solidFill>
                  <a:schemeClr val="tx1"/>
                </a:solidFill>
                <a:latin typeface="+mn-lt"/>
                <a:ea typeface="+mn-ea"/>
                <a:cs typeface="+mn-cs"/>
              </a:defRPr>
            </a:lvl1pPr>
            <a:lvl2pPr marL="4572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6905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9144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4pPr>
            <a:lvl5pPr marL="11477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en-US" sz="1200" dirty="0"/>
              <a:t>X is engaged in a regulated business in State M, while Y is not. State M has recently amended its laws to provide that affiliated corporations may not conduct both regulated and unregulated businesses.</a:t>
            </a:r>
          </a:p>
          <a:p>
            <a:r>
              <a:rPr lang="en-US" sz="1200" dirty="0"/>
              <a:t>X (1) transfers cash not related to the reasonable needs of the business of X or Y to Y and then (2) distributes the stock of Y pro rata among X's shareholders. </a:t>
            </a:r>
          </a:p>
          <a:p>
            <a:pPr lvl="1"/>
            <a:r>
              <a:rPr lang="en-US" sz="1200" dirty="0"/>
              <a:t>As a result of (1), the ratio of the value of its assets not used in a trade or business that satisfies the requirements of Section 355(b) to the value of its business is substantially greater for Y than for X.  There is no other evidence of device.</a:t>
            </a:r>
          </a:p>
          <a:p>
            <a:r>
              <a:rPr lang="en-US" sz="1200" dirty="0"/>
              <a:t>The transaction is considered to have been used principally as a device.</a:t>
            </a:r>
          </a:p>
          <a:p>
            <a:pPr lvl="1"/>
            <a:r>
              <a:rPr lang="en-US" sz="1200" dirty="0"/>
              <a:t>The transfer of cash is relatively strong evidence of device because after the transfer, Y holds disproportionately many assets that are not used in a trade or business.</a:t>
            </a:r>
          </a:p>
          <a:p>
            <a:pPr lvl="1"/>
            <a:r>
              <a:rPr lang="en-US" sz="1200" dirty="0"/>
              <a:t>The fact that the distribution is pro rata is evidence of device.</a:t>
            </a:r>
          </a:p>
          <a:p>
            <a:pPr lvl="1"/>
            <a:r>
              <a:rPr lang="en-US" sz="1200" dirty="0"/>
              <a:t>The strong business purpose is relatively strong evidence of nondevice, but it does not pertain to the transfer of cash.</a:t>
            </a:r>
          </a:p>
          <a:p>
            <a:pPr marL="233362" lvl="1" indent="0">
              <a:buNone/>
            </a:pPr>
            <a:endParaRPr lang="en-US" sz="1200" dirty="0"/>
          </a:p>
        </p:txBody>
      </p:sp>
    </p:spTree>
    <p:extLst>
      <p:ext uri="{BB962C8B-B14F-4D97-AF65-F5344CB8AC3E}">
        <p14:creationId xmlns:p14="http://schemas.microsoft.com/office/powerpoint/2010/main" val="3701789780"/>
      </p:ext>
    </p:extLst>
  </p:cSld>
  <p:clrMapOvr>
    <a:masterClrMapping/>
  </p:clrMapOvr>
</p:sld>
</file>

<file path=ppt/slides/slide2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CA059F0-948A-B4A5-0F53-BE41A77D0DA8}"/>
              </a:ext>
            </a:extLst>
          </p:cNvPr>
          <p:cNvSpPr>
            <a:spLocks noGrp="1"/>
          </p:cNvSpPr>
          <p:nvPr>
            <p:ph type="title"/>
          </p:nvPr>
        </p:nvSpPr>
        <p:spPr/>
        <p:txBody>
          <a:bodyPr>
            <a:noAutofit/>
          </a:bodyPr>
          <a:lstStyle/>
          <a:p>
            <a:r>
              <a:rPr lang="en-US" sz="3600" dirty="0">
                <a:solidFill>
                  <a:schemeClr val="tx1"/>
                </a:solidFill>
              </a:rPr>
              <a:t>The 2016 proposed device regulations</a:t>
            </a:r>
          </a:p>
        </p:txBody>
      </p:sp>
      <p:sp>
        <p:nvSpPr>
          <p:cNvPr id="3" name="Content Placeholder 2" descr="" title="">
            <a:extLst>
              <a:ext uri="{FF2B5EF4-FFF2-40B4-BE49-F238E27FC236}">
                <a16:creationId xmlns:a16="http://schemas.microsoft.com/office/drawing/2014/main" id="{CA5B1D85-3589-DF48-3C78-10F06774A2EF}"/>
              </a:ext>
            </a:extLst>
          </p:cNvPr>
          <p:cNvSpPr>
            <a:spLocks noGrp="1"/>
          </p:cNvSpPr>
          <p:nvPr>
            <p:ph idx="1"/>
          </p:nvPr>
        </p:nvSpPr>
        <p:spPr/>
        <p:txBody>
          <a:bodyPr>
            <a:noAutofit/>
          </a:bodyPr>
          <a:lstStyle/>
          <a:p>
            <a:pPr marL="0" indent="0">
              <a:buNone/>
            </a:pPr>
            <a:r>
              <a:rPr lang="en-US" sz="1400" b="1" dirty="0"/>
              <a:t>Prop. Reg. §1.355-2(d) (2016)</a:t>
            </a:r>
          </a:p>
          <a:p>
            <a:r>
              <a:rPr lang="en-US" sz="1400" dirty="0"/>
              <a:t>Each of the following factors is evidence of a device:</a:t>
            </a:r>
          </a:p>
          <a:p>
            <a:pPr lvl="1"/>
            <a:r>
              <a:rPr lang="en-US" sz="1400" dirty="0"/>
              <a:t>the ownership of nonbusiness assets by Distributing or Controlled; and</a:t>
            </a:r>
          </a:p>
          <a:p>
            <a:pPr lvl="1"/>
            <a:r>
              <a:rPr lang="en-US" sz="1400" dirty="0"/>
              <a:t>a difference between the proportion of nonbusiness assets to total assets (the “</a:t>
            </a:r>
            <a:r>
              <a:rPr lang="en-US" sz="1400" b="1" dirty="0"/>
              <a:t>Nonbusiness Asset Percentage</a:t>
            </a:r>
            <a:r>
              <a:rPr lang="en-US" sz="1400" dirty="0"/>
              <a:t>”) of the distributing corporation compared to the Nonbusiness Asset Percentage of the controlled corporation.</a:t>
            </a:r>
          </a:p>
          <a:p>
            <a:r>
              <a:rPr lang="en-US" sz="1400" dirty="0"/>
              <a:t>In this regard, a business purpose for the ownership or difference can outweigh such evidence of device, but only if the business purpose involves an exigency that requires an investment or other use of the Nonbusiness Assets in a business.</a:t>
            </a:r>
          </a:p>
          <a:p>
            <a:r>
              <a:rPr lang="en-US" sz="1400" dirty="0"/>
              <a:t>In addition, the proposed regulations provides numerical thresholds under which, in certain circumstances a distribution is treated as a </a:t>
            </a:r>
            <a:r>
              <a:rPr lang="en-US" sz="1400" i="1" dirty="0"/>
              <a:t>per </a:t>
            </a:r>
            <a:r>
              <a:rPr lang="en-US" sz="1400" dirty="0"/>
              <a:t>se device regardless of the presence of nondevice factors.  A distribution is a </a:t>
            </a:r>
            <a:r>
              <a:rPr lang="en-US" sz="1400" i="1" dirty="0"/>
              <a:t>per se </a:t>
            </a:r>
            <a:r>
              <a:rPr lang="en-US" sz="1400" dirty="0"/>
              <a:t>device if it meets both the following numerical thresholds: (i) Distributing or Controlled has a Nonbusiness Asset Percentage of 66-2/3% or more, and (ii) the Nonbusiness Asset Percentage of the corporation with the Nonbusiness Asset Percentage of at least 66-2/3% is disproportionately higher than the other corporation’s Nonbusiness Asset Percentage.</a:t>
            </a:r>
          </a:p>
          <a:p>
            <a:r>
              <a:rPr lang="en-US" sz="1400" dirty="0"/>
              <a:t>Generally, a transaction or series of transactions (e.g., a change in the form of ownership of an asset; an issuance, assumption or repayment of indebtedness; or an issuance or redemption of stock) undertaken with a principal purpose of affecting the Nonbusiness Asset Percentage of any corporation will not be given effect for purposes of applying the modified device factors or the </a:t>
            </a:r>
            <a:r>
              <a:rPr lang="en-US" sz="1400" i="1" dirty="0"/>
              <a:t>per se</a:t>
            </a:r>
            <a:r>
              <a:rPr lang="en-US" sz="1400" dirty="0"/>
              <a:t> device rule.</a:t>
            </a:r>
            <a:endParaRPr lang="en-US" sz="1400" b="1" dirty="0"/>
          </a:p>
          <a:p>
            <a:endParaRPr lang="en-US" sz="1400" dirty="0"/>
          </a:p>
        </p:txBody>
      </p:sp>
      <p:sp>
        <p:nvSpPr>
          <p:cNvPr id="4" name="Slide Number Placeholder 3" descr="" title="">
            <a:extLst>
              <a:ext uri="{FF2B5EF4-FFF2-40B4-BE49-F238E27FC236}">
                <a16:creationId xmlns:a16="http://schemas.microsoft.com/office/drawing/2014/main" id="{B348A76D-18DE-92FA-2369-F16EC1B433A5}"/>
              </a:ext>
            </a:extLst>
          </p:cNvPr>
          <p:cNvSpPr>
            <a:spLocks noGrp="1"/>
          </p:cNvSpPr>
          <p:nvPr>
            <p:ph type="sldNum" sz="quarter" idx="12"/>
          </p:nvPr>
        </p:nvSpPr>
        <p:spPr/>
        <p:txBody>
          <a:bodyPr/>
          <a:lstStyle/>
          <a:p>
            <a:fld id="{8A7435D7-A3E0-4AF8-81FD-370DA36A6459}" type="slidenum">
              <a:rPr lang="en-US" smtClean="0">
                <a:solidFill>
                  <a:schemeClr val="tx1"/>
                </a:solidFill>
              </a:rPr>
              <a:t>26</a:t>
            </a:fld>
            <a:endParaRPr lang="en-US" dirty="0">
              <a:solidFill>
                <a:schemeClr val="tx1"/>
              </a:solidFill>
            </a:endParaRPr>
          </a:p>
        </p:txBody>
      </p:sp>
    </p:spTree>
    <p:extLst>
      <p:ext uri="{BB962C8B-B14F-4D97-AF65-F5344CB8AC3E}">
        <p14:creationId xmlns:p14="http://schemas.microsoft.com/office/powerpoint/2010/main" val="2593846036"/>
      </p:ext>
    </p:extLst>
  </p:cSld>
  <p:clrMapOvr>
    <a:masterClrMapping/>
  </p:clrMapOvr>
</p:sld>
</file>

<file path=ppt/slides/slide2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CA059F0-948A-B4A5-0F53-BE41A77D0DA8}"/>
              </a:ext>
            </a:extLst>
          </p:cNvPr>
          <p:cNvSpPr>
            <a:spLocks noGrp="1"/>
          </p:cNvSpPr>
          <p:nvPr>
            <p:ph type="title"/>
          </p:nvPr>
        </p:nvSpPr>
        <p:spPr/>
        <p:txBody>
          <a:bodyPr>
            <a:noAutofit/>
          </a:bodyPr>
          <a:lstStyle/>
          <a:p>
            <a:r>
              <a:rPr lang="en-US" sz="3600" dirty="0">
                <a:solidFill>
                  <a:schemeClr val="tx1"/>
                </a:solidFill>
              </a:rPr>
              <a:t>New 80% business asset device representation for private letter rulings</a:t>
            </a:r>
          </a:p>
        </p:txBody>
      </p:sp>
      <p:sp>
        <p:nvSpPr>
          <p:cNvPr id="3" name="Content Placeholder 2" descr="" title="">
            <a:extLst>
              <a:ext uri="{FF2B5EF4-FFF2-40B4-BE49-F238E27FC236}">
                <a16:creationId xmlns:a16="http://schemas.microsoft.com/office/drawing/2014/main" id="{CA5B1D85-3589-DF48-3C78-10F06774A2EF}"/>
              </a:ext>
            </a:extLst>
          </p:cNvPr>
          <p:cNvSpPr>
            <a:spLocks noGrp="1"/>
          </p:cNvSpPr>
          <p:nvPr>
            <p:ph idx="1"/>
          </p:nvPr>
        </p:nvSpPr>
        <p:spPr/>
        <p:txBody>
          <a:bodyPr>
            <a:noAutofit/>
          </a:bodyPr>
          <a:lstStyle/>
          <a:p>
            <a:pPr marL="0" indent="0">
              <a:buNone/>
            </a:pPr>
            <a:r>
              <a:rPr lang="en-US" sz="1400" b="1" dirty="0"/>
              <a:t>Representation</a:t>
            </a:r>
          </a:p>
          <a:p>
            <a:r>
              <a:rPr lang="en-US" sz="1400" dirty="0">
                <a:ea typeface="Calibri" panose="020F0502020204030204" pitchFamily="34" charset="0"/>
                <a:cs typeface="Arial" panose="020B0604020202020204" pitchFamily="34" charset="0"/>
              </a:rPr>
              <a:t>Immediately after the Distribution, the fair market value of the business assets of each of Distributing and Controlled will be greater than 80 percent of the fair market value of its total assets. For this purpose, the term “business assets” of a corporation means its gross assets used in one or more businesses. Such assets include cash and cash equivalents held as a reasonable amount of working capital for one or more businesses. Such assets also include assets required (by binding commitment or legal requirements) to be held to provide for exigencies related to a business or for regulatory purposes with respect to a business.</a:t>
            </a:r>
            <a:endParaRPr lang="en-US" sz="1400" dirty="0"/>
          </a:p>
        </p:txBody>
      </p:sp>
      <p:sp>
        <p:nvSpPr>
          <p:cNvPr id="4" name="Slide Number Placeholder 3" descr="" title="">
            <a:extLst>
              <a:ext uri="{FF2B5EF4-FFF2-40B4-BE49-F238E27FC236}">
                <a16:creationId xmlns:a16="http://schemas.microsoft.com/office/drawing/2014/main" id="{B348A76D-18DE-92FA-2369-F16EC1B433A5}"/>
              </a:ext>
            </a:extLst>
          </p:cNvPr>
          <p:cNvSpPr>
            <a:spLocks noGrp="1"/>
          </p:cNvSpPr>
          <p:nvPr>
            <p:ph type="sldNum" sz="quarter" idx="12"/>
          </p:nvPr>
        </p:nvSpPr>
        <p:spPr/>
        <p:txBody>
          <a:bodyPr/>
          <a:lstStyle/>
          <a:p>
            <a:fld id="{8A7435D7-A3E0-4AF8-81FD-370DA36A6459}" type="slidenum">
              <a:rPr lang="en-US" smtClean="0">
                <a:solidFill>
                  <a:schemeClr val="tx1"/>
                </a:solidFill>
              </a:rPr>
              <a:t>27</a:t>
            </a:fld>
            <a:endParaRPr lang="en-US" dirty="0">
              <a:solidFill>
                <a:schemeClr val="tx1"/>
              </a:solidFill>
            </a:endParaRPr>
          </a:p>
        </p:txBody>
      </p:sp>
    </p:spTree>
    <p:extLst>
      <p:ext uri="{BB962C8B-B14F-4D97-AF65-F5344CB8AC3E}">
        <p14:creationId xmlns:p14="http://schemas.microsoft.com/office/powerpoint/2010/main" val="2926839117"/>
      </p:ext>
    </p:extLst>
  </p:cSld>
  <p:clrMapOvr>
    <a:masterClrMapping/>
  </p:clrMapOvr>
</p:sld>
</file>

<file path=ppt/slides/slide2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Slide Number Placeholder 3" descr="" title="">
            <a:extLst>
              <a:ext uri="{FF2B5EF4-FFF2-40B4-BE49-F238E27FC236}">
                <a16:creationId xmlns:a16="http://schemas.microsoft.com/office/drawing/2014/main" id="{74F5600D-F59A-BFE9-F3A4-D7469CEAE37F}"/>
              </a:ext>
            </a:extLst>
          </p:cNvPr>
          <p:cNvSpPr>
            <a:spLocks noGrp="1"/>
          </p:cNvSpPr>
          <p:nvPr>
            <p:ph type="sldNum" sz="quarter" idx="12"/>
          </p:nvPr>
        </p:nvSpPr>
        <p:spPr/>
        <p:txBody>
          <a:bodyPr/>
          <a:lstStyle/>
          <a:p>
            <a:fld id="{8A7435D7-A3E0-4AF8-81FD-370DA36A6459}" type="slidenum">
              <a:rPr lang="en-US" smtClean="0"/>
              <a:t>28</a:t>
            </a:fld>
            <a:endParaRPr lang="en-US" dirty="0"/>
          </a:p>
        </p:txBody>
      </p:sp>
      <p:sp>
        <p:nvSpPr>
          <p:cNvPr id="2" name="Rectangle 1" descr="" title="">
            <a:extLst>
              <a:ext uri="{FF2B5EF4-FFF2-40B4-BE49-F238E27FC236}">
                <a16:creationId xmlns:a16="http://schemas.microsoft.com/office/drawing/2014/main" id="{24923258-0679-4DCF-242C-89B0A945C13C}"/>
              </a:ext>
            </a:extLst>
          </p:cNvPr>
          <p:cNvSpPr/>
          <p:nvPr/>
        </p:nvSpPr>
        <p:spPr>
          <a:xfrm>
            <a:off x="1942240"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Distributing</a:t>
            </a:r>
          </a:p>
        </p:txBody>
      </p:sp>
      <p:sp>
        <p:nvSpPr>
          <p:cNvPr id="12" name="Rectangle 11" descr="" title="">
            <a:extLst>
              <a:ext uri="{FF2B5EF4-FFF2-40B4-BE49-F238E27FC236}">
                <a16:creationId xmlns:a16="http://schemas.microsoft.com/office/drawing/2014/main" id="{3FC0759A-B375-F56A-78A7-226D72D09AEF}"/>
              </a:ext>
            </a:extLst>
          </p:cNvPr>
          <p:cNvSpPr/>
          <p:nvPr/>
        </p:nvSpPr>
        <p:spPr>
          <a:xfrm>
            <a:off x="1942240" y="4646844"/>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Controlled</a:t>
            </a:r>
          </a:p>
        </p:txBody>
      </p:sp>
      <p:cxnSp>
        <p:nvCxnSpPr>
          <p:cNvPr id="13" name="Straight Connector 12" descr="" title="">
            <a:extLst>
              <a:ext uri="{FF2B5EF4-FFF2-40B4-BE49-F238E27FC236}">
                <a16:creationId xmlns:a16="http://schemas.microsoft.com/office/drawing/2014/main" id="{43155B7F-4AE7-4728-8519-4E5980B34AD6}"/>
              </a:ext>
            </a:extLst>
          </p:cNvPr>
          <p:cNvCxnSpPr>
            <a:stCxn id="19" idx="4"/>
            <a:endCxn id="2" idx="0"/>
          </p:cNvCxnSpPr>
          <p:nvPr/>
        </p:nvCxnSpPr>
        <p:spPr>
          <a:xfrm>
            <a:off x="2651486" y="3108889"/>
            <a:ext cx="0" cy="398181"/>
          </a:xfrm>
          <a:prstGeom prst="line">
            <a:avLst/>
          </a:prstGeom>
          <a:ln/>
        </p:spPr>
        <p:style>
          <a:lnRef idx="1">
            <a:schemeClr val="dk1"/>
          </a:lnRef>
          <a:fillRef idx="0">
            <a:schemeClr val="dk1"/>
          </a:fillRef>
          <a:effectRef idx="0">
            <a:schemeClr val="dk1"/>
          </a:effectRef>
          <a:fontRef idx="minor">
            <a:schemeClr val="tx1"/>
          </a:fontRef>
        </p:style>
      </p:cxnSp>
      <p:cxnSp>
        <p:nvCxnSpPr>
          <p:cNvPr id="14" name="Straight Connector 13" descr="" title="">
            <a:extLst>
              <a:ext uri="{FF2B5EF4-FFF2-40B4-BE49-F238E27FC236}">
                <a16:creationId xmlns:a16="http://schemas.microsoft.com/office/drawing/2014/main" id="{376D1E70-793C-5609-18CE-A10322A1D542}"/>
              </a:ext>
            </a:extLst>
          </p:cNvPr>
          <p:cNvCxnSpPr>
            <a:cxnSpLocks/>
            <a:stCxn id="2" idx="2"/>
            <a:endCxn id="12" idx="0"/>
          </p:cNvCxnSpPr>
          <p:nvPr/>
        </p:nvCxnSpPr>
        <p:spPr>
          <a:xfrm>
            <a:off x="2651486" y="4245624"/>
            <a:ext cx="0" cy="40122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16" name="Connector: Curved 15" descr="" title="">
            <a:extLst>
              <a:ext uri="{FF2B5EF4-FFF2-40B4-BE49-F238E27FC236}">
                <a16:creationId xmlns:a16="http://schemas.microsoft.com/office/drawing/2014/main" id="{3F452C13-D773-014B-D1BA-858805098167}"/>
              </a:ext>
            </a:extLst>
          </p:cNvPr>
          <p:cNvCxnSpPr>
            <a:cxnSpLocks/>
          </p:cNvCxnSpPr>
          <p:nvPr/>
        </p:nvCxnSpPr>
        <p:spPr>
          <a:xfrm rot="10800000">
            <a:off x="1942240" y="2642628"/>
            <a:ext cx="12700" cy="1136735"/>
          </a:xfrm>
          <a:prstGeom prst="curvedConnector3">
            <a:avLst>
              <a:gd name="adj1" fmla="val 2890906"/>
            </a:avLst>
          </a:prstGeom>
          <a:ln w="19050" cmpd="sng">
            <a:headEnd type="none" w="lg" len="lg"/>
            <a:tailEnd type="triangle" w="lg" len="lg"/>
          </a:ln>
        </p:spPr>
        <p:style>
          <a:lnRef idx="1">
            <a:schemeClr val="accent1"/>
          </a:lnRef>
          <a:fillRef idx="0">
            <a:schemeClr val="accent1"/>
          </a:fillRef>
          <a:effectRef idx="0">
            <a:schemeClr val="accent1"/>
          </a:effectRef>
          <a:fontRef idx="minor">
            <a:schemeClr val="tx1"/>
          </a:fontRef>
        </p:style>
      </p:cxnSp>
      <p:sp>
        <p:nvSpPr>
          <p:cNvPr id="18" name="TextBox 17" descr="" title="">
            <a:extLst>
              <a:ext uri="{FF2B5EF4-FFF2-40B4-BE49-F238E27FC236}">
                <a16:creationId xmlns:a16="http://schemas.microsoft.com/office/drawing/2014/main" id="{5A2264E2-79BF-DEA1-B4FA-D487B21B7302}"/>
              </a:ext>
            </a:extLst>
          </p:cNvPr>
          <p:cNvSpPr txBox="1"/>
          <p:nvPr/>
        </p:nvSpPr>
        <p:spPr>
          <a:xfrm>
            <a:off x="821384" y="2319279"/>
            <a:ext cx="1108200" cy="461665"/>
          </a:xfrm>
          <a:prstGeom prst="rect">
            <a:avLst/>
          </a:prstGeom>
          <a:noFill/>
        </p:spPr>
        <p:txBody>
          <a:bodyPr wrap="square" rtlCol="0">
            <a:spAutoFit/>
          </a:bodyPr>
          <a:lstStyle/>
          <a:p>
            <a:pPr algn="ctr"/>
            <a:r>
              <a:rPr lang="en-US" sz="1200" b="1" dirty="0"/>
              <a:t>Controlled stock </a:t>
            </a:r>
          </a:p>
        </p:txBody>
      </p:sp>
      <p:sp>
        <p:nvSpPr>
          <p:cNvPr id="19" name="Oval 18" descr="" title="">
            <a:extLst>
              <a:ext uri="{FF2B5EF4-FFF2-40B4-BE49-F238E27FC236}">
                <a16:creationId xmlns:a16="http://schemas.microsoft.com/office/drawing/2014/main" id="{555D1E9F-9062-74F4-5042-BA2435D94887}"/>
              </a:ext>
            </a:extLst>
          </p:cNvPr>
          <p:cNvSpPr/>
          <p:nvPr/>
        </p:nvSpPr>
        <p:spPr>
          <a:xfrm>
            <a:off x="1942240" y="2370335"/>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400" b="1" dirty="0"/>
          </a:p>
        </p:txBody>
      </p:sp>
      <p:cxnSp>
        <p:nvCxnSpPr>
          <p:cNvPr id="20" name="Connector: Curved 19" descr="" title="">
            <a:extLst>
              <a:ext uri="{FF2B5EF4-FFF2-40B4-BE49-F238E27FC236}">
                <a16:creationId xmlns:a16="http://schemas.microsoft.com/office/drawing/2014/main" id="{FEA27D7C-CFDF-198B-397A-E136650BFBE0}"/>
              </a:ext>
            </a:extLst>
          </p:cNvPr>
          <p:cNvCxnSpPr>
            <a:cxnSpLocks/>
          </p:cNvCxnSpPr>
          <p:nvPr/>
        </p:nvCxnSpPr>
        <p:spPr>
          <a:xfrm rot="10800000" flipV="1">
            <a:off x="1942240" y="3876347"/>
            <a:ext cx="12700" cy="1139774"/>
          </a:xfrm>
          <a:prstGeom prst="curvedConnector3">
            <a:avLst>
              <a:gd name="adj1" fmla="val 2948929"/>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21" name="Oval 20" descr="" title="">
            <a:extLst>
              <a:ext uri="{FF2B5EF4-FFF2-40B4-BE49-F238E27FC236}">
                <a16:creationId xmlns:a16="http://schemas.microsoft.com/office/drawing/2014/main" id="{77825FF0-B8C7-D8B7-D6FB-7E3B493BE7A4}"/>
              </a:ext>
            </a:extLst>
          </p:cNvPr>
          <p:cNvSpPr/>
          <p:nvPr/>
        </p:nvSpPr>
        <p:spPr>
          <a:xfrm>
            <a:off x="1108457" y="4342348"/>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22" name="Oval 21" descr="" title="">
            <a:extLst>
              <a:ext uri="{FF2B5EF4-FFF2-40B4-BE49-F238E27FC236}">
                <a16:creationId xmlns:a16="http://schemas.microsoft.com/office/drawing/2014/main" id="{BE0DC892-23A0-B011-E24B-3949AB70FAA7}"/>
              </a:ext>
            </a:extLst>
          </p:cNvPr>
          <p:cNvSpPr/>
          <p:nvPr/>
        </p:nvSpPr>
        <p:spPr>
          <a:xfrm>
            <a:off x="1108458" y="3042077"/>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2</a:t>
            </a:r>
          </a:p>
        </p:txBody>
      </p:sp>
      <p:sp>
        <p:nvSpPr>
          <p:cNvPr id="23" name="TextBox 22" descr="" title="">
            <a:extLst>
              <a:ext uri="{FF2B5EF4-FFF2-40B4-BE49-F238E27FC236}">
                <a16:creationId xmlns:a16="http://schemas.microsoft.com/office/drawing/2014/main" id="{630D4C70-58E8-DE6B-A332-A76DEB8BF0F2}"/>
              </a:ext>
            </a:extLst>
          </p:cNvPr>
          <p:cNvSpPr txBox="1"/>
          <p:nvPr/>
        </p:nvSpPr>
        <p:spPr>
          <a:xfrm>
            <a:off x="555995" y="4843269"/>
            <a:ext cx="1257264" cy="461665"/>
          </a:xfrm>
          <a:prstGeom prst="rect">
            <a:avLst/>
          </a:prstGeom>
          <a:noFill/>
        </p:spPr>
        <p:txBody>
          <a:bodyPr wrap="square" rtlCol="0">
            <a:spAutoFit/>
          </a:bodyPr>
          <a:lstStyle/>
          <a:p>
            <a:pPr algn="ctr"/>
            <a:r>
              <a:rPr lang="en-US" sz="1200" b="1" dirty="0"/>
              <a:t>Controlled business </a:t>
            </a:r>
          </a:p>
        </p:txBody>
      </p:sp>
      <p:sp>
        <p:nvSpPr>
          <p:cNvPr id="24" name="TextBox 23" descr="" title="">
            <a:extLst>
              <a:ext uri="{FF2B5EF4-FFF2-40B4-BE49-F238E27FC236}">
                <a16:creationId xmlns:a16="http://schemas.microsoft.com/office/drawing/2014/main" id="{5B175AAC-92BB-F778-3DA8-9D938681E73E}"/>
              </a:ext>
            </a:extLst>
          </p:cNvPr>
          <p:cNvSpPr txBox="1"/>
          <p:nvPr/>
        </p:nvSpPr>
        <p:spPr>
          <a:xfrm>
            <a:off x="1631676" y="2582684"/>
            <a:ext cx="2036893" cy="307777"/>
          </a:xfrm>
          <a:prstGeom prst="rect">
            <a:avLst/>
          </a:prstGeom>
          <a:noFill/>
        </p:spPr>
        <p:txBody>
          <a:bodyPr wrap="square" rtlCol="0" anchor="ctr">
            <a:spAutoFit/>
          </a:bodyPr>
          <a:lstStyle/>
          <a:p>
            <a:pPr algn="ctr"/>
            <a:r>
              <a:rPr lang="en-US" sz="1400" b="1" dirty="0">
                <a:solidFill>
                  <a:schemeClr val="bg1"/>
                </a:solidFill>
              </a:rPr>
              <a:t>Shareholder</a:t>
            </a:r>
          </a:p>
        </p:txBody>
      </p:sp>
      <p:sp>
        <p:nvSpPr>
          <p:cNvPr id="25" name="Rectangle 24" descr="" title="">
            <a:extLst>
              <a:ext uri="{FF2B5EF4-FFF2-40B4-BE49-F238E27FC236}">
                <a16:creationId xmlns:a16="http://schemas.microsoft.com/office/drawing/2014/main" id="{23B6366E-9D97-D03D-505B-081084B8003F}"/>
              </a:ext>
            </a:extLst>
          </p:cNvPr>
          <p:cNvSpPr/>
          <p:nvPr/>
        </p:nvSpPr>
        <p:spPr>
          <a:xfrm>
            <a:off x="4024107"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RMT Partner</a:t>
            </a:r>
          </a:p>
        </p:txBody>
      </p:sp>
      <p:cxnSp>
        <p:nvCxnSpPr>
          <p:cNvPr id="26" name="Straight Arrow Connector 25" descr="" title="">
            <a:extLst>
              <a:ext uri="{FF2B5EF4-FFF2-40B4-BE49-F238E27FC236}">
                <a16:creationId xmlns:a16="http://schemas.microsoft.com/office/drawing/2014/main" id="{4E822FA1-B936-7CD5-F68E-9E7770423DEA}"/>
              </a:ext>
            </a:extLst>
          </p:cNvPr>
          <p:cNvCxnSpPr>
            <a:cxnSpLocks/>
          </p:cNvCxnSpPr>
          <p:nvPr/>
        </p:nvCxnSpPr>
        <p:spPr>
          <a:xfrm>
            <a:off x="3457243" y="2774345"/>
            <a:ext cx="1052276" cy="642623"/>
          </a:xfrm>
          <a:prstGeom prst="straightConnector1">
            <a:avLst/>
          </a:prstGeom>
          <a:ln>
            <a:headEnd type="triangle" w="med" len="med"/>
            <a:tailEnd type="none" w="med" len="med"/>
          </a:ln>
        </p:spPr>
        <p:style>
          <a:lnRef idx="1">
            <a:schemeClr val="accent1"/>
          </a:lnRef>
          <a:fillRef idx="0">
            <a:schemeClr val="accent1"/>
          </a:fillRef>
          <a:effectRef idx="0">
            <a:schemeClr val="accent1"/>
          </a:effectRef>
          <a:fontRef idx="minor">
            <a:schemeClr val="tx1"/>
          </a:fontRef>
        </p:style>
      </p:cxnSp>
      <p:sp>
        <p:nvSpPr>
          <p:cNvPr id="27" name="TextBox 26" descr="" title="">
            <a:extLst>
              <a:ext uri="{FF2B5EF4-FFF2-40B4-BE49-F238E27FC236}">
                <a16:creationId xmlns:a16="http://schemas.microsoft.com/office/drawing/2014/main" id="{32204493-8695-B9B2-47C1-1DE9513015EA}"/>
              </a:ext>
            </a:extLst>
          </p:cNvPr>
          <p:cNvSpPr txBox="1"/>
          <p:nvPr/>
        </p:nvSpPr>
        <p:spPr>
          <a:xfrm>
            <a:off x="3388209" y="2368296"/>
            <a:ext cx="1418493" cy="461665"/>
          </a:xfrm>
          <a:prstGeom prst="rect">
            <a:avLst/>
          </a:prstGeom>
          <a:noFill/>
        </p:spPr>
        <p:txBody>
          <a:bodyPr wrap="square" rtlCol="0">
            <a:spAutoFit/>
          </a:bodyPr>
          <a:lstStyle/>
          <a:p>
            <a:pPr algn="ctr"/>
            <a:r>
              <a:rPr lang="en-US" sz="1200" b="1" dirty="0"/>
              <a:t>50.1% RMT Partner stock </a:t>
            </a:r>
          </a:p>
        </p:txBody>
      </p:sp>
      <p:sp>
        <p:nvSpPr>
          <p:cNvPr id="28" name="Oval 27" descr="" title="">
            <a:extLst>
              <a:ext uri="{FF2B5EF4-FFF2-40B4-BE49-F238E27FC236}">
                <a16:creationId xmlns:a16="http://schemas.microsoft.com/office/drawing/2014/main" id="{FFE71719-8611-DB1E-D8E2-442A81C8A260}"/>
              </a:ext>
            </a:extLst>
          </p:cNvPr>
          <p:cNvSpPr/>
          <p:nvPr/>
        </p:nvSpPr>
        <p:spPr>
          <a:xfrm>
            <a:off x="3808356" y="2924686"/>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3</a:t>
            </a:r>
          </a:p>
        </p:txBody>
      </p:sp>
      <p:cxnSp>
        <p:nvCxnSpPr>
          <p:cNvPr id="29" name="Straight Arrow Connector 28" descr="" title="">
            <a:extLst>
              <a:ext uri="{FF2B5EF4-FFF2-40B4-BE49-F238E27FC236}">
                <a16:creationId xmlns:a16="http://schemas.microsoft.com/office/drawing/2014/main" id="{79CA087E-CA30-3386-E66B-84C23FCD2921}"/>
              </a:ext>
            </a:extLst>
          </p:cNvPr>
          <p:cNvCxnSpPr>
            <a:cxnSpLocks/>
          </p:cNvCxnSpPr>
          <p:nvPr/>
        </p:nvCxnSpPr>
        <p:spPr>
          <a:xfrm flipV="1">
            <a:off x="3457243" y="4337823"/>
            <a:ext cx="1052276" cy="640080"/>
          </a:xfrm>
          <a:prstGeom prst="straightConnector1">
            <a:avLst/>
          </a:prstGeom>
          <a:ln>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0" name="Oval 29" descr="" title="">
            <a:extLst>
              <a:ext uri="{FF2B5EF4-FFF2-40B4-BE49-F238E27FC236}">
                <a16:creationId xmlns:a16="http://schemas.microsoft.com/office/drawing/2014/main" id="{C912F070-146B-8327-1233-0D259798C028}"/>
              </a:ext>
            </a:extLst>
          </p:cNvPr>
          <p:cNvSpPr/>
          <p:nvPr/>
        </p:nvSpPr>
        <p:spPr>
          <a:xfrm>
            <a:off x="3810759" y="4517915"/>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3</a:t>
            </a:r>
          </a:p>
        </p:txBody>
      </p:sp>
      <p:cxnSp>
        <p:nvCxnSpPr>
          <p:cNvPr id="34" name="Straight Connector 33" descr="" title="">
            <a:extLst>
              <a:ext uri="{FF2B5EF4-FFF2-40B4-BE49-F238E27FC236}">
                <a16:creationId xmlns:a16="http://schemas.microsoft.com/office/drawing/2014/main" id="{49A5877B-9E44-E55A-6E0D-DD883B86004F}"/>
              </a:ext>
            </a:extLst>
          </p:cNvPr>
          <p:cNvCxnSpPr>
            <a:cxnSpLocks/>
          </p:cNvCxnSpPr>
          <p:nvPr/>
        </p:nvCxnSpPr>
        <p:spPr>
          <a:xfrm flipH="1">
            <a:off x="1787040" y="4582822"/>
            <a:ext cx="1691640" cy="914400"/>
          </a:xfrm>
          <a:prstGeom prst="line">
            <a:avLst/>
          </a:prstGeom>
          <a:ln w="19050">
            <a:prstDash val="dash"/>
          </a:ln>
        </p:spPr>
        <p:style>
          <a:lnRef idx="1">
            <a:schemeClr val="dk1"/>
          </a:lnRef>
          <a:fillRef idx="0">
            <a:schemeClr val="dk1"/>
          </a:fillRef>
          <a:effectRef idx="0">
            <a:schemeClr val="dk1"/>
          </a:effectRef>
          <a:fontRef idx="minor">
            <a:schemeClr val="tx1"/>
          </a:fontRef>
        </p:style>
      </p:cxnSp>
      <p:cxnSp>
        <p:nvCxnSpPr>
          <p:cNvPr id="35" name="Straight Connector 34" descr="" title="">
            <a:extLst>
              <a:ext uri="{FF2B5EF4-FFF2-40B4-BE49-F238E27FC236}">
                <a16:creationId xmlns:a16="http://schemas.microsoft.com/office/drawing/2014/main" id="{CA19B993-1184-7FC8-CFC4-9C02CA125F53}"/>
              </a:ext>
            </a:extLst>
          </p:cNvPr>
          <p:cNvCxnSpPr>
            <a:cxnSpLocks/>
          </p:cNvCxnSpPr>
          <p:nvPr/>
        </p:nvCxnSpPr>
        <p:spPr>
          <a:xfrm>
            <a:off x="1813208" y="4573902"/>
            <a:ext cx="1691640" cy="914400"/>
          </a:xfrm>
          <a:prstGeom prst="line">
            <a:avLst/>
          </a:prstGeom>
          <a:ln w="19050">
            <a:prstDash val="dash"/>
          </a:ln>
        </p:spPr>
        <p:style>
          <a:lnRef idx="1">
            <a:schemeClr val="dk1"/>
          </a:lnRef>
          <a:fillRef idx="0">
            <a:schemeClr val="dk1"/>
          </a:fillRef>
          <a:effectRef idx="0">
            <a:schemeClr val="dk1"/>
          </a:effectRef>
          <a:fontRef idx="minor">
            <a:schemeClr val="tx1"/>
          </a:fontRef>
        </p:style>
      </p:cxnSp>
      <p:sp>
        <p:nvSpPr>
          <p:cNvPr id="38" name="TextBox 37" descr="" title="">
            <a:extLst>
              <a:ext uri="{FF2B5EF4-FFF2-40B4-BE49-F238E27FC236}">
                <a16:creationId xmlns:a16="http://schemas.microsoft.com/office/drawing/2014/main" id="{DB0D47D2-B865-3086-94DB-DF0D7C85E51D}"/>
              </a:ext>
            </a:extLst>
          </p:cNvPr>
          <p:cNvSpPr txBox="1"/>
          <p:nvPr/>
        </p:nvSpPr>
        <p:spPr>
          <a:xfrm>
            <a:off x="3343963" y="4894057"/>
            <a:ext cx="1257264" cy="276999"/>
          </a:xfrm>
          <a:prstGeom prst="rect">
            <a:avLst/>
          </a:prstGeom>
          <a:noFill/>
        </p:spPr>
        <p:txBody>
          <a:bodyPr wrap="square" rtlCol="0">
            <a:spAutoFit/>
          </a:bodyPr>
          <a:lstStyle/>
          <a:p>
            <a:pPr algn="ctr"/>
            <a:r>
              <a:rPr lang="en-US" sz="1200" b="1" dirty="0"/>
              <a:t>Merger</a:t>
            </a:r>
          </a:p>
        </p:txBody>
      </p:sp>
      <p:sp>
        <p:nvSpPr>
          <p:cNvPr id="6" name="Title 4" descr="" title="">
            <a:extLst>
              <a:ext uri="{FF2B5EF4-FFF2-40B4-BE49-F238E27FC236}">
                <a16:creationId xmlns:a16="http://schemas.microsoft.com/office/drawing/2014/main" id="{A8A90963-6045-4266-EB8E-EA865B91B27D}"/>
              </a:ext>
            </a:extLst>
          </p:cNvPr>
          <p:cNvSpPr txBox="1">
            <a:spLocks/>
          </p:cNvSpPr>
          <p:nvPr/>
        </p:nvSpPr>
        <p:spPr>
          <a:xfrm>
            <a:off x="1024127" y="826322"/>
            <a:ext cx="8160970" cy="914401"/>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a:lstStyle>
          <a:p>
            <a:r>
              <a:rPr lang="en-US" sz="3600" dirty="0"/>
              <a:t>Disproportionate allocation as part of a RMT transaction</a:t>
            </a:r>
            <a:endParaRPr lang="en-US" sz="3600" i="1" dirty="0"/>
          </a:p>
        </p:txBody>
      </p:sp>
      <p:sp>
        <p:nvSpPr>
          <p:cNvPr id="7" name="Oval 6" descr="" title="">
            <a:extLst>
              <a:ext uri="{FF2B5EF4-FFF2-40B4-BE49-F238E27FC236}">
                <a16:creationId xmlns:a16="http://schemas.microsoft.com/office/drawing/2014/main" id="{6B192E8B-9084-EC45-7494-356F0AC73B8E}"/>
              </a:ext>
            </a:extLst>
          </p:cNvPr>
          <p:cNvSpPr/>
          <p:nvPr/>
        </p:nvSpPr>
        <p:spPr>
          <a:xfrm>
            <a:off x="1588594" y="3118583"/>
            <a:ext cx="203594" cy="181815"/>
          </a:xfrm>
          <a:prstGeom prst="ellipse">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Content Placeholder 2" descr="" title="">
            <a:extLst>
              <a:ext uri="{FF2B5EF4-FFF2-40B4-BE49-F238E27FC236}">
                <a16:creationId xmlns:a16="http://schemas.microsoft.com/office/drawing/2014/main" id="{611444AD-57AB-E8E7-619F-764E4C08C9AE}"/>
              </a:ext>
            </a:extLst>
          </p:cNvPr>
          <p:cNvSpPr txBox="1">
            <a:spLocks/>
          </p:cNvSpPr>
          <p:nvPr/>
        </p:nvSpPr>
        <p:spPr>
          <a:xfrm>
            <a:off x="5775161" y="2103120"/>
            <a:ext cx="5656076" cy="4401874"/>
          </a:xfrm>
          <a:prstGeom prst="rect">
            <a:avLst/>
          </a:prstGeom>
        </p:spPr>
        <p:txBody>
          <a:bodyPr vert="horz" lIns="45720" tIns="45720" rIns="45720" bIns="45720" rtlCol="0">
            <a:noAutofit/>
          </a:bodyPr>
          <a:lstStyle>
            <a:lvl1pPr marL="233363" indent="-233363" algn="l" defTabSz="914400" rtl="0" eaLnBrk="1" latinLnBrk="0" hangingPunct="1">
              <a:lnSpc>
                <a:spcPct val="100000"/>
              </a:lnSpc>
              <a:spcBef>
                <a:spcPts val="0"/>
              </a:spcBef>
              <a:spcAft>
                <a:spcPts val="600"/>
              </a:spcAft>
              <a:buClr>
                <a:schemeClr val="accent2"/>
              </a:buClr>
              <a:buSzPct val="100000"/>
              <a:buFont typeface="Wingdings" panose="05000000000000000000" pitchFamily="2" charset="2"/>
              <a:buChar char="§"/>
              <a:defRPr sz="1600" kern="1200">
                <a:solidFill>
                  <a:schemeClr val="tx1"/>
                </a:solidFill>
                <a:latin typeface="+mn-lt"/>
                <a:ea typeface="+mn-ea"/>
                <a:cs typeface="+mn-cs"/>
              </a:defRPr>
            </a:lvl1pPr>
            <a:lvl2pPr marL="4572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6905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9144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4pPr>
            <a:lvl5pPr marL="11477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en-US" sz="1200" dirty="0"/>
              <a:t>Distributing (1) contributes a business without significant allocation of cash and investment assets to Controlled and (2) distributes 100% of the stock of Controlled to its public shareholders.</a:t>
            </a:r>
          </a:p>
          <a:p>
            <a:pPr lvl="1"/>
            <a:r>
              <a:rPr lang="en-US" sz="1200" dirty="0"/>
              <a:t>Following the distribution, Controlled merges with and into RMT Partner, with Distributing’s shareholders receiving 50.1% of the stock of RMT Partner.</a:t>
            </a:r>
          </a:p>
          <a:p>
            <a:pPr lvl="1"/>
            <a:r>
              <a:rPr lang="en-US" sz="1200" dirty="0"/>
              <a:t>The agreed business deal with the RMT Partner provides that Controlled essentially is to have minimal cash at the time of the merger.  The  disproportionate allocation of cash and investment assets results in 67% of Distributing’s assets consisting of cash and investment assets. </a:t>
            </a:r>
          </a:p>
          <a:p>
            <a:r>
              <a:rPr lang="en-US" sz="1200" dirty="0"/>
              <a:t>What role does device play here?</a:t>
            </a:r>
          </a:p>
          <a:p>
            <a:pPr lvl="1"/>
            <a:r>
              <a:rPr lang="en-US" sz="1200" dirty="0"/>
              <a:t>Reg. §1.355-2(d)(2)(iv) (the existence of assets that are not used in a trade or business that satisfies the requirements of Section 355(b) is evidence of device); </a:t>
            </a:r>
            <a:r>
              <a:rPr lang="en-US" sz="1200" i="1" dirty="0"/>
              <a:t>but see</a:t>
            </a:r>
            <a:r>
              <a:rPr lang="en-US" sz="1200" dirty="0"/>
              <a:t> Reg. §1.355-2(d)(4), Ex. 4, suggesting a nondevice conclusion if there is a business reason for the disproportionate allocation </a:t>
            </a:r>
          </a:p>
          <a:p>
            <a:pPr lvl="1"/>
            <a:r>
              <a:rPr lang="en-US" sz="1200" dirty="0"/>
              <a:t>Reg. §1.355-2(d)(3)(iii) (distributing corporation that is publicly traded and widely held is evidence of nondevice)</a:t>
            </a:r>
          </a:p>
          <a:p>
            <a:pPr lvl="1"/>
            <a:r>
              <a:rPr lang="en-US" sz="1200" dirty="0"/>
              <a:t>Contrast the result under the current regulations with the result under the 2016 proposed regulations (</a:t>
            </a:r>
            <a:r>
              <a:rPr lang="en-US" sz="1200" i="1" dirty="0"/>
              <a:t>see </a:t>
            </a:r>
            <a:r>
              <a:rPr lang="en-US" sz="1200" dirty="0"/>
              <a:t>Prop. Reg. §1.355-2(d)(5)(i), (iii) (</a:t>
            </a:r>
            <a:r>
              <a:rPr lang="en-US" sz="1200" i="1" dirty="0"/>
              <a:t>per se</a:t>
            </a:r>
            <a:r>
              <a:rPr lang="en-US" sz="1200" dirty="0"/>
              <a:t> device numerical thresholds include a Nonbusiness Asset Percentage of 66-2/3% or more)) or the new 80% business asset device representation</a:t>
            </a:r>
          </a:p>
        </p:txBody>
      </p:sp>
    </p:spTree>
    <p:extLst>
      <p:ext uri="{BB962C8B-B14F-4D97-AF65-F5344CB8AC3E}">
        <p14:creationId xmlns:p14="http://schemas.microsoft.com/office/powerpoint/2010/main" val="711972167"/>
      </p:ext>
    </p:extLst>
  </p:cSld>
  <p:clrMapOvr>
    <a:masterClrMapping/>
  </p:clrMapOvr>
</p:sld>
</file>

<file path=ppt/slides/slide2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4" name="Slide Number Placeholder 3" descr="" title="">
            <a:extLst>
              <a:ext uri="{FF2B5EF4-FFF2-40B4-BE49-F238E27FC236}">
                <a16:creationId xmlns:a16="http://schemas.microsoft.com/office/drawing/2014/main" id="{74F5600D-F59A-BFE9-F3A4-D7469CEAE37F}"/>
              </a:ext>
            </a:extLst>
          </p:cNvPr>
          <p:cNvSpPr>
            <a:spLocks noGrp="1"/>
          </p:cNvSpPr>
          <p:nvPr>
            <p:ph type="sldNum" sz="quarter" idx="12"/>
          </p:nvPr>
        </p:nvSpPr>
        <p:spPr/>
        <p:txBody>
          <a:bodyPr/>
          <a:lstStyle/>
          <a:p>
            <a:fld id="{8A7435D7-A3E0-4AF8-81FD-370DA36A6459}" type="slidenum">
              <a:rPr lang="en-US" smtClean="0"/>
              <a:t>29</a:t>
            </a:fld>
            <a:endParaRPr lang="en-US" dirty="0"/>
          </a:p>
        </p:txBody>
      </p:sp>
      <p:sp>
        <p:nvSpPr>
          <p:cNvPr id="7" name="Rectangle 6" descr="" title="">
            <a:extLst>
              <a:ext uri="{FF2B5EF4-FFF2-40B4-BE49-F238E27FC236}">
                <a16:creationId xmlns:a16="http://schemas.microsoft.com/office/drawing/2014/main" id="{A8FB11B3-5A9D-979C-4884-30F4BF451EAA}"/>
              </a:ext>
            </a:extLst>
          </p:cNvPr>
          <p:cNvSpPr/>
          <p:nvPr/>
        </p:nvSpPr>
        <p:spPr>
          <a:xfrm>
            <a:off x="2070677"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Distributing</a:t>
            </a:r>
          </a:p>
        </p:txBody>
      </p:sp>
      <p:sp>
        <p:nvSpPr>
          <p:cNvPr id="8" name="Rectangle 7" descr="" title="">
            <a:extLst>
              <a:ext uri="{FF2B5EF4-FFF2-40B4-BE49-F238E27FC236}">
                <a16:creationId xmlns:a16="http://schemas.microsoft.com/office/drawing/2014/main" id="{C45EE0FF-5B47-E31A-7C1A-4C4F4072091C}"/>
              </a:ext>
            </a:extLst>
          </p:cNvPr>
          <p:cNvSpPr/>
          <p:nvPr/>
        </p:nvSpPr>
        <p:spPr>
          <a:xfrm>
            <a:off x="2070677" y="4646844"/>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Controlled</a:t>
            </a:r>
          </a:p>
        </p:txBody>
      </p:sp>
      <p:cxnSp>
        <p:nvCxnSpPr>
          <p:cNvPr id="9" name="Straight Connector 8" descr="" title="">
            <a:extLst>
              <a:ext uri="{FF2B5EF4-FFF2-40B4-BE49-F238E27FC236}">
                <a16:creationId xmlns:a16="http://schemas.microsoft.com/office/drawing/2014/main" id="{9E2355C6-AA87-7E44-46BB-828785520F9E}"/>
              </a:ext>
            </a:extLst>
          </p:cNvPr>
          <p:cNvCxnSpPr>
            <a:stCxn id="6" idx="4"/>
            <a:endCxn id="7" idx="0"/>
          </p:cNvCxnSpPr>
          <p:nvPr/>
        </p:nvCxnSpPr>
        <p:spPr>
          <a:xfrm>
            <a:off x="2779923" y="3108889"/>
            <a:ext cx="0" cy="398181"/>
          </a:xfrm>
          <a:prstGeom prst="line">
            <a:avLst/>
          </a:prstGeom>
          <a:ln/>
        </p:spPr>
        <p:style>
          <a:lnRef idx="1">
            <a:schemeClr val="dk1"/>
          </a:lnRef>
          <a:fillRef idx="0">
            <a:schemeClr val="dk1"/>
          </a:fillRef>
          <a:effectRef idx="0">
            <a:schemeClr val="dk1"/>
          </a:effectRef>
          <a:fontRef idx="minor">
            <a:schemeClr val="tx1"/>
          </a:fontRef>
        </p:style>
      </p:cxnSp>
      <p:cxnSp>
        <p:nvCxnSpPr>
          <p:cNvPr id="10" name="Straight Connector 9" descr="" title="">
            <a:extLst>
              <a:ext uri="{FF2B5EF4-FFF2-40B4-BE49-F238E27FC236}">
                <a16:creationId xmlns:a16="http://schemas.microsoft.com/office/drawing/2014/main" id="{3BF5B870-D57D-B92D-4BF1-49C32A3BE287}"/>
              </a:ext>
            </a:extLst>
          </p:cNvPr>
          <p:cNvCxnSpPr>
            <a:cxnSpLocks/>
            <a:stCxn id="7" idx="2"/>
            <a:endCxn id="8" idx="0"/>
          </p:cNvCxnSpPr>
          <p:nvPr/>
        </p:nvCxnSpPr>
        <p:spPr>
          <a:xfrm>
            <a:off x="2779923" y="4245624"/>
            <a:ext cx="0" cy="401220"/>
          </a:xfrm>
          <a:prstGeom prst="line">
            <a:avLst/>
          </a:prstGeom>
          <a:ln>
            <a:prstDash val="dash"/>
          </a:ln>
        </p:spPr>
        <p:style>
          <a:lnRef idx="1">
            <a:schemeClr val="dk1"/>
          </a:lnRef>
          <a:fillRef idx="0">
            <a:schemeClr val="dk1"/>
          </a:fillRef>
          <a:effectRef idx="0">
            <a:schemeClr val="dk1"/>
          </a:effectRef>
          <a:fontRef idx="minor">
            <a:schemeClr val="tx1"/>
          </a:fontRef>
        </p:style>
      </p:cxnSp>
      <p:cxnSp>
        <p:nvCxnSpPr>
          <p:cNvPr id="11" name="Connector: Curved 10" descr="" title="">
            <a:extLst>
              <a:ext uri="{FF2B5EF4-FFF2-40B4-BE49-F238E27FC236}">
                <a16:creationId xmlns:a16="http://schemas.microsoft.com/office/drawing/2014/main" id="{259C9499-D33E-2E3C-70C8-E5D349CE1F54}"/>
              </a:ext>
            </a:extLst>
          </p:cNvPr>
          <p:cNvCxnSpPr>
            <a:cxnSpLocks/>
            <a:stCxn id="7" idx="3"/>
            <a:endCxn id="6" idx="6"/>
          </p:cNvCxnSpPr>
          <p:nvPr/>
        </p:nvCxnSpPr>
        <p:spPr>
          <a:xfrm flipV="1">
            <a:off x="3489169" y="2739612"/>
            <a:ext cx="12700" cy="1136735"/>
          </a:xfrm>
          <a:prstGeom prst="curvedConnector3">
            <a:avLst>
              <a:gd name="adj1" fmla="val 2647055"/>
            </a:avLst>
          </a:prstGeom>
          <a:ln w="19050" cmpd="sng">
            <a:headEnd type="none" w="lg" len="lg"/>
            <a:tailEnd type="triangle" w="lg" len="lg"/>
          </a:ln>
        </p:spPr>
        <p:style>
          <a:lnRef idx="1">
            <a:schemeClr val="accent1"/>
          </a:lnRef>
          <a:fillRef idx="0">
            <a:schemeClr val="accent1"/>
          </a:fillRef>
          <a:effectRef idx="0">
            <a:schemeClr val="accent1"/>
          </a:effectRef>
          <a:fontRef idx="minor">
            <a:schemeClr val="tx1"/>
          </a:fontRef>
        </p:style>
      </p:cxnSp>
      <p:sp>
        <p:nvSpPr>
          <p:cNvPr id="15" name="TextBox 14" descr="" title="">
            <a:extLst>
              <a:ext uri="{FF2B5EF4-FFF2-40B4-BE49-F238E27FC236}">
                <a16:creationId xmlns:a16="http://schemas.microsoft.com/office/drawing/2014/main" id="{281D388A-0AA0-CF63-0B0C-6FA6152D978A}"/>
              </a:ext>
            </a:extLst>
          </p:cNvPr>
          <p:cNvSpPr txBox="1"/>
          <p:nvPr/>
        </p:nvSpPr>
        <p:spPr>
          <a:xfrm>
            <a:off x="3452482" y="2427439"/>
            <a:ext cx="1191394" cy="461665"/>
          </a:xfrm>
          <a:prstGeom prst="rect">
            <a:avLst/>
          </a:prstGeom>
          <a:noFill/>
        </p:spPr>
        <p:txBody>
          <a:bodyPr wrap="square" rtlCol="0">
            <a:spAutoFit/>
          </a:bodyPr>
          <a:lstStyle/>
          <a:p>
            <a:pPr algn="ctr"/>
            <a:r>
              <a:rPr lang="en-US" sz="1200" b="1" dirty="0"/>
              <a:t>Controlled stock </a:t>
            </a:r>
          </a:p>
        </p:txBody>
      </p:sp>
      <p:sp>
        <p:nvSpPr>
          <p:cNvPr id="6" name="Oval 5" descr="" title="">
            <a:extLst>
              <a:ext uri="{FF2B5EF4-FFF2-40B4-BE49-F238E27FC236}">
                <a16:creationId xmlns:a16="http://schemas.microsoft.com/office/drawing/2014/main" id="{E8DB355E-2172-1CD6-ED55-8543E7BF5110}"/>
              </a:ext>
            </a:extLst>
          </p:cNvPr>
          <p:cNvSpPr/>
          <p:nvPr/>
        </p:nvSpPr>
        <p:spPr>
          <a:xfrm>
            <a:off x="2070677" y="2370335"/>
            <a:ext cx="1418492" cy="738554"/>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600" b="1" dirty="0"/>
          </a:p>
        </p:txBody>
      </p:sp>
      <p:sp>
        <p:nvSpPr>
          <p:cNvPr id="17" name="TextBox 16" descr="" title="">
            <a:extLst>
              <a:ext uri="{FF2B5EF4-FFF2-40B4-BE49-F238E27FC236}">
                <a16:creationId xmlns:a16="http://schemas.microsoft.com/office/drawing/2014/main" id="{372E1070-58D4-A9F9-0D2B-B802F7EF8EB6}"/>
              </a:ext>
            </a:extLst>
          </p:cNvPr>
          <p:cNvSpPr txBox="1"/>
          <p:nvPr/>
        </p:nvSpPr>
        <p:spPr>
          <a:xfrm>
            <a:off x="1760113" y="2582684"/>
            <a:ext cx="2036893" cy="307777"/>
          </a:xfrm>
          <a:prstGeom prst="rect">
            <a:avLst/>
          </a:prstGeom>
          <a:noFill/>
        </p:spPr>
        <p:txBody>
          <a:bodyPr wrap="square" rtlCol="0" anchor="ctr">
            <a:spAutoFit/>
          </a:bodyPr>
          <a:lstStyle/>
          <a:p>
            <a:pPr algn="ctr"/>
            <a:r>
              <a:rPr lang="en-US" sz="1400" b="1" dirty="0">
                <a:solidFill>
                  <a:schemeClr val="bg1"/>
                </a:solidFill>
              </a:rPr>
              <a:t>Shareholders</a:t>
            </a:r>
          </a:p>
        </p:txBody>
      </p:sp>
      <p:sp>
        <p:nvSpPr>
          <p:cNvPr id="58" name="Oval 57" descr="" title="">
            <a:extLst>
              <a:ext uri="{FF2B5EF4-FFF2-40B4-BE49-F238E27FC236}">
                <a16:creationId xmlns:a16="http://schemas.microsoft.com/office/drawing/2014/main" id="{56CFC2D6-FB9A-85D2-3FDF-318439379571}"/>
              </a:ext>
            </a:extLst>
          </p:cNvPr>
          <p:cNvSpPr/>
          <p:nvPr/>
        </p:nvSpPr>
        <p:spPr>
          <a:xfrm>
            <a:off x="3614928" y="3198400"/>
            <a:ext cx="203594" cy="181815"/>
          </a:xfrm>
          <a:prstGeom prst="ellipse">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4" name="Connector: Curved 63" descr="" title="">
            <a:extLst>
              <a:ext uri="{FF2B5EF4-FFF2-40B4-BE49-F238E27FC236}">
                <a16:creationId xmlns:a16="http://schemas.microsoft.com/office/drawing/2014/main" id="{0BD01B50-566C-BF04-2145-9041BDC56394}"/>
              </a:ext>
            </a:extLst>
          </p:cNvPr>
          <p:cNvCxnSpPr>
            <a:cxnSpLocks/>
          </p:cNvCxnSpPr>
          <p:nvPr/>
        </p:nvCxnSpPr>
        <p:spPr>
          <a:xfrm rot="10800000" flipV="1">
            <a:off x="2070677" y="3876347"/>
            <a:ext cx="12700" cy="1139774"/>
          </a:xfrm>
          <a:prstGeom prst="curvedConnector3">
            <a:avLst>
              <a:gd name="adj1" fmla="val 2948929"/>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65" name="Oval 64" descr="" title="">
            <a:extLst>
              <a:ext uri="{FF2B5EF4-FFF2-40B4-BE49-F238E27FC236}">
                <a16:creationId xmlns:a16="http://schemas.microsoft.com/office/drawing/2014/main" id="{B6C3BDC7-E364-D0B6-F289-58BDAFA0FE7C}"/>
              </a:ext>
            </a:extLst>
          </p:cNvPr>
          <p:cNvSpPr/>
          <p:nvPr/>
        </p:nvSpPr>
        <p:spPr>
          <a:xfrm>
            <a:off x="1238601" y="4184232"/>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66" name="Oval 65" descr="" title="">
            <a:extLst>
              <a:ext uri="{FF2B5EF4-FFF2-40B4-BE49-F238E27FC236}">
                <a16:creationId xmlns:a16="http://schemas.microsoft.com/office/drawing/2014/main" id="{5F2954CC-9898-E54D-290D-32C7184AE419}"/>
              </a:ext>
            </a:extLst>
          </p:cNvPr>
          <p:cNvSpPr/>
          <p:nvPr/>
        </p:nvSpPr>
        <p:spPr>
          <a:xfrm>
            <a:off x="3966277" y="3140564"/>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2</a:t>
            </a:r>
          </a:p>
        </p:txBody>
      </p:sp>
      <p:sp>
        <p:nvSpPr>
          <p:cNvPr id="67" name="TextBox 66" descr="" title="">
            <a:extLst>
              <a:ext uri="{FF2B5EF4-FFF2-40B4-BE49-F238E27FC236}">
                <a16:creationId xmlns:a16="http://schemas.microsoft.com/office/drawing/2014/main" id="{2E4E68E0-D0D5-5147-D382-7CEBCEFA2F4A}"/>
              </a:ext>
            </a:extLst>
          </p:cNvPr>
          <p:cNvSpPr txBox="1"/>
          <p:nvPr/>
        </p:nvSpPr>
        <p:spPr>
          <a:xfrm>
            <a:off x="741536" y="4801080"/>
            <a:ext cx="1257264" cy="830997"/>
          </a:xfrm>
          <a:prstGeom prst="rect">
            <a:avLst/>
          </a:prstGeom>
          <a:noFill/>
        </p:spPr>
        <p:txBody>
          <a:bodyPr wrap="square" rtlCol="0">
            <a:spAutoFit/>
          </a:bodyPr>
          <a:lstStyle/>
          <a:p>
            <a:pPr algn="ctr"/>
            <a:r>
              <a:rPr lang="en-US" sz="1200" b="1" dirty="0"/>
              <a:t>Cash and investment assets + </a:t>
            </a:r>
          </a:p>
          <a:p>
            <a:pPr algn="ctr"/>
            <a:r>
              <a:rPr lang="en-US" sz="1200" b="1" dirty="0"/>
              <a:t>small ATB </a:t>
            </a:r>
          </a:p>
        </p:txBody>
      </p:sp>
      <p:sp>
        <p:nvSpPr>
          <p:cNvPr id="2" name="Content Placeholder 2" descr="" title="">
            <a:extLst>
              <a:ext uri="{FF2B5EF4-FFF2-40B4-BE49-F238E27FC236}">
                <a16:creationId xmlns:a16="http://schemas.microsoft.com/office/drawing/2014/main" id="{CE505A00-C581-688D-62C1-C551F46B8D10}"/>
              </a:ext>
            </a:extLst>
          </p:cNvPr>
          <p:cNvSpPr txBox="1">
            <a:spLocks/>
          </p:cNvSpPr>
          <p:nvPr/>
        </p:nvSpPr>
        <p:spPr>
          <a:xfrm>
            <a:off x="4870974" y="2103120"/>
            <a:ext cx="6560263" cy="4401874"/>
          </a:xfrm>
          <a:prstGeom prst="rect">
            <a:avLst/>
          </a:prstGeom>
        </p:spPr>
        <p:txBody>
          <a:bodyPr vert="horz" lIns="45720" tIns="45720" rIns="45720" bIns="45720" rtlCol="0">
            <a:noAutofit/>
          </a:bodyPr>
          <a:lstStyle>
            <a:lvl1pPr marL="233363" indent="-233363" algn="l" defTabSz="914400" rtl="0" eaLnBrk="1" latinLnBrk="0" hangingPunct="1">
              <a:lnSpc>
                <a:spcPct val="100000"/>
              </a:lnSpc>
              <a:spcBef>
                <a:spcPts val="0"/>
              </a:spcBef>
              <a:spcAft>
                <a:spcPts val="600"/>
              </a:spcAft>
              <a:buClr>
                <a:schemeClr val="accent2"/>
              </a:buClr>
              <a:buSzPct val="100000"/>
              <a:buFont typeface="Wingdings" panose="05000000000000000000" pitchFamily="2" charset="2"/>
              <a:buChar char="§"/>
              <a:defRPr sz="1600" kern="1200">
                <a:solidFill>
                  <a:schemeClr val="tx1"/>
                </a:solidFill>
                <a:latin typeface="+mn-lt"/>
                <a:ea typeface="+mn-ea"/>
                <a:cs typeface="+mn-cs"/>
              </a:defRPr>
            </a:lvl1pPr>
            <a:lvl2pPr marL="4572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2pPr>
            <a:lvl3pPr marL="6905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600" kern="1200">
                <a:solidFill>
                  <a:schemeClr val="tx1"/>
                </a:solidFill>
                <a:latin typeface="+mn-lt"/>
                <a:ea typeface="+mn-ea"/>
                <a:cs typeface="+mn-cs"/>
              </a:defRPr>
            </a:lvl3pPr>
            <a:lvl4pPr marL="914400" indent="-223838"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4pPr>
            <a:lvl5pPr marL="1147763" indent="-233363" algn="l" defTabSz="914400" rtl="0" eaLnBrk="1" latinLnBrk="0" hangingPunct="1">
              <a:lnSpc>
                <a:spcPct val="100000"/>
              </a:lnSpc>
              <a:spcBef>
                <a:spcPts val="0"/>
              </a:spcBef>
              <a:spcAft>
                <a:spcPts val="600"/>
              </a:spcAft>
              <a:buClr>
                <a:schemeClr val="accent2"/>
              </a:buClr>
              <a:buFont typeface="Wingdings" panose="05000000000000000000" pitchFamily="2"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a:lstStyle>
          <a:p>
            <a:r>
              <a:rPr lang="en-US" sz="1200" dirty="0"/>
              <a:t>Publicly-traded Distributing (1) disproportionately contributes cash and investment assets equal to 67% of the total FMV of Controlled and an ATB worth 33% of the total FMV of Controlled to Controlled, and (2) distributes 100% of the stock of Controlled to its public shareholders pro rata.  It is expected that, over time, the shareholder bases for Distributing and Controlled will diverge through public trading of shares. </a:t>
            </a:r>
          </a:p>
          <a:p>
            <a:r>
              <a:rPr lang="en-US" sz="1200" dirty="0"/>
              <a:t>What role does device play here?</a:t>
            </a:r>
          </a:p>
          <a:p>
            <a:pPr lvl="1"/>
            <a:r>
              <a:rPr lang="en-US" sz="1200" dirty="0"/>
              <a:t>Reg. §1.355-2(d)(2)(ii) (pro rata distribution is evidence of device)</a:t>
            </a:r>
          </a:p>
          <a:p>
            <a:pPr lvl="1"/>
            <a:r>
              <a:rPr lang="en-US" sz="1200" dirty="0"/>
              <a:t>Reg. §1.355-2(d)(2)(iii) (a post-distribution sale or exchange of stock is evidence of device but not substantial evidence of device if not negotiated or agreed before the distribution)</a:t>
            </a:r>
          </a:p>
          <a:p>
            <a:pPr lvl="1"/>
            <a:r>
              <a:rPr lang="en-US" sz="1200" dirty="0"/>
              <a:t>Reg. §1.355-2(d)(2)(iv) (the existence of assets that are not used in a trade or business that satisfies the requirements of Section 355(b) is evidence of device)</a:t>
            </a:r>
          </a:p>
          <a:p>
            <a:pPr lvl="1"/>
            <a:r>
              <a:rPr lang="en-US" sz="1200" dirty="0"/>
              <a:t>Reg. §1.355-2(d)(3)(ii) (a strong corporate business purpose for the distribution is evidence of nondevice); assume, for example, that Distributing can establish that the distribution is undertaken because the capital markets are undervaluing the core ATB retained by Distributing due to the “noise” created by its ownership of a large portfolio of unrelated investment assets</a:t>
            </a:r>
          </a:p>
          <a:p>
            <a:pPr lvl="1"/>
            <a:r>
              <a:rPr lang="en-US" sz="1200" dirty="0"/>
              <a:t>Reg. §1.355-2(d)(3)(iii) (distributing corporation that is publicly traded and widely held is evidence of nondevice)</a:t>
            </a:r>
          </a:p>
          <a:p>
            <a:pPr lvl="1"/>
            <a:r>
              <a:rPr lang="en-US" sz="1200" dirty="0"/>
              <a:t>Contrast the result under the current regulations with the result under the 2016 proposed regulations (</a:t>
            </a:r>
            <a:r>
              <a:rPr lang="en-US" sz="1200" i="1" dirty="0"/>
              <a:t>see </a:t>
            </a:r>
            <a:r>
              <a:rPr lang="en-US" sz="1200" dirty="0"/>
              <a:t>Prop. Reg. §1.355-2(d)(5)(i), (iii) (</a:t>
            </a:r>
            <a:r>
              <a:rPr lang="en-US" sz="1200" i="1" dirty="0"/>
              <a:t>per se</a:t>
            </a:r>
            <a:r>
              <a:rPr lang="en-US" sz="1200" dirty="0"/>
              <a:t> device numerical thresholds include a Nonbusiness Asset Percentage of 66-2/3% or more)) or the new 80% business asset device representation</a:t>
            </a:r>
          </a:p>
          <a:p>
            <a:pPr lvl="1"/>
            <a:endParaRPr lang="en-US" sz="1200" dirty="0"/>
          </a:p>
          <a:p>
            <a:pPr lvl="1"/>
            <a:endParaRPr lang="en-US" sz="1200" dirty="0"/>
          </a:p>
        </p:txBody>
      </p:sp>
      <p:sp>
        <p:nvSpPr>
          <p:cNvPr id="12" name="Title 4" descr="" title="">
            <a:extLst>
              <a:ext uri="{FF2B5EF4-FFF2-40B4-BE49-F238E27FC236}">
                <a16:creationId xmlns:a16="http://schemas.microsoft.com/office/drawing/2014/main" id="{9006E45F-D83F-DEF8-054A-FC667B0F9C79}"/>
              </a:ext>
            </a:extLst>
          </p:cNvPr>
          <p:cNvSpPr txBox="1">
            <a:spLocks/>
          </p:cNvSpPr>
          <p:nvPr/>
        </p:nvSpPr>
        <p:spPr>
          <a:xfrm>
            <a:off x="1024127" y="826322"/>
            <a:ext cx="9003451" cy="914401"/>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a:lstStyle>
          <a:p>
            <a:r>
              <a:rPr lang="en-US" sz="3600" dirty="0">
                <a:solidFill>
                  <a:schemeClr val="tx1"/>
                </a:solidFill>
              </a:rPr>
              <a:t>Disproportionate allocation combined with pro rata spin-off to public shareholders</a:t>
            </a:r>
            <a:endParaRPr lang="en-US" sz="3600" i="1" dirty="0"/>
          </a:p>
        </p:txBody>
      </p:sp>
    </p:spTree>
    <p:extLst>
      <p:ext uri="{BB962C8B-B14F-4D97-AF65-F5344CB8AC3E}">
        <p14:creationId xmlns:p14="http://schemas.microsoft.com/office/powerpoint/2010/main" val="2080757069"/>
      </p:ext>
    </p:extLst>
  </p:cSld>
  <p:clrMapOvr>
    <a:masterClrMapping/>
  </p:clrMapOvr>
</p:sld>
</file>

<file path=ppt/slides/slide3.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5" name="Title 4" descr="" title="">
            <a:extLst>
              <a:ext uri="{FF2B5EF4-FFF2-40B4-BE49-F238E27FC236}">
                <a16:creationId xmlns:a16="http://schemas.microsoft.com/office/drawing/2014/main" id="{F1C082AC-19FF-9AEB-AA24-E9DDA2E09FA8}"/>
              </a:ext>
            </a:extLst>
          </p:cNvPr>
          <p:cNvSpPr>
            <a:spLocks noGrp="1"/>
          </p:cNvSpPr>
          <p:nvPr>
            <p:ph type="title"/>
          </p:nvPr>
        </p:nvSpPr>
        <p:spPr/>
        <p:txBody>
          <a:bodyPr>
            <a:noAutofit/>
          </a:bodyPr>
          <a:lstStyle/>
          <a:p>
            <a:pPr algn="ctr"/>
            <a:r>
              <a:rPr lang="en-US" sz="4000" dirty="0"/>
              <a:t>Level-Setting:  </a:t>
            </a:r>
            <a:br>
              <a:rPr lang="en-US" sz="4000" dirty="0"/>
            </a:br>
            <a:r>
              <a:rPr lang="en-US" sz="4000" dirty="0"/>
              <a:t>The Code and the Regulations</a:t>
            </a:r>
          </a:p>
        </p:txBody>
      </p:sp>
    </p:spTree>
    <p:extLst>
      <p:ext uri="{BB962C8B-B14F-4D97-AF65-F5344CB8AC3E}">
        <p14:creationId xmlns:p14="http://schemas.microsoft.com/office/powerpoint/2010/main" val="1659410259"/>
      </p:ext>
    </p:extLst>
  </p:cSld>
  <p:clrMapOvr>
    <a:masterClrMapping/>
  </p:clrMapOvr>
</p:sld>
</file>

<file path=ppt/slides/slide30.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5B865A66-3D90-D83E-7C03-A4A7434FA577}"/>
              </a:ext>
            </a:extLst>
          </p:cNvPr>
          <p:cNvSpPr>
            <a:spLocks noGrp="1"/>
          </p:cNvSpPr>
          <p:nvPr>
            <p:ph type="title"/>
          </p:nvPr>
        </p:nvSpPr>
        <p:spPr/>
        <p:txBody>
          <a:bodyPr>
            <a:normAutofit/>
          </a:bodyPr>
          <a:lstStyle/>
          <a:p>
            <a:pPr algn="ctr"/>
            <a:r>
              <a:rPr lang="en-US" sz="4000" dirty="0"/>
              <a:t>Integrated Regimes</a:t>
            </a:r>
          </a:p>
        </p:txBody>
      </p:sp>
      <p:sp>
        <p:nvSpPr>
          <p:cNvPr id="4" name="Slide Number Placeholder 3" descr="" title="">
            <a:extLst>
              <a:ext uri="{FF2B5EF4-FFF2-40B4-BE49-F238E27FC236}">
                <a16:creationId xmlns:a16="http://schemas.microsoft.com/office/drawing/2014/main" id="{FE5BE455-3CCF-7FEF-3CF7-F8DF7B0914D0}"/>
              </a:ext>
            </a:extLst>
          </p:cNvPr>
          <p:cNvSpPr>
            <a:spLocks noGrp="1"/>
          </p:cNvSpPr>
          <p:nvPr>
            <p:ph type="sldNum" sz="quarter" idx="4294967295"/>
          </p:nvPr>
        </p:nvSpPr>
        <p:spPr>
          <a:xfrm>
            <a:off x="10837334" y="6470704"/>
            <a:ext cx="973666" cy="274320"/>
          </a:xfrm>
        </p:spPr>
        <p:txBody>
          <a:bodyPr/>
          <a:lstStyle/>
          <a:p>
            <a:fld id="{8A7435D7-A3E0-4AF8-81FD-370DA36A6459}" type="slidenum">
              <a:rPr lang="en-US" smtClean="0"/>
              <a:t>30</a:t>
            </a:fld>
            <a:endParaRPr lang="en-US" dirty="0"/>
          </a:p>
        </p:txBody>
      </p:sp>
    </p:spTree>
    <p:extLst>
      <p:ext uri="{BB962C8B-B14F-4D97-AF65-F5344CB8AC3E}">
        <p14:creationId xmlns:p14="http://schemas.microsoft.com/office/powerpoint/2010/main" val="914819613"/>
      </p:ext>
    </p:extLst>
  </p:cSld>
  <p:clrMapOvr>
    <a:masterClrMapping/>
  </p:clrMapOvr>
</p:sld>
</file>

<file path=ppt/slides/slide31.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5" name="TextBox 24" descr="" title="">
            <a:extLst>
              <a:ext uri="{FF2B5EF4-FFF2-40B4-BE49-F238E27FC236}">
                <a16:creationId xmlns:a16="http://schemas.microsoft.com/office/drawing/2014/main" id="{7381E875-7A9E-06C6-C169-D7EA6269EDD0}"/>
              </a:ext>
            </a:extLst>
          </p:cNvPr>
          <p:cNvSpPr txBox="1"/>
          <p:nvPr/>
        </p:nvSpPr>
        <p:spPr>
          <a:xfrm>
            <a:off x="4387688" y="2977948"/>
            <a:ext cx="1418487" cy="461665"/>
          </a:xfrm>
          <a:prstGeom prst="rect">
            <a:avLst/>
          </a:prstGeom>
          <a:noFill/>
        </p:spPr>
        <p:txBody>
          <a:bodyPr wrap="square" rtlCol="0">
            <a:spAutoFit/>
          </a:bodyPr>
          <a:lstStyle/>
          <a:p>
            <a:pPr algn="ctr"/>
            <a:r>
              <a:rPr lang="en-US" sz="1200" b="1" dirty="0"/>
              <a:t>Portion of Controlled stock </a:t>
            </a:r>
          </a:p>
        </p:txBody>
      </p:sp>
      <p:sp>
        <p:nvSpPr>
          <p:cNvPr id="3" name="Content Placeholder 2" descr="" title="">
            <a:extLst>
              <a:ext uri="{FF2B5EF4-FFF2-40B4-BE49-F238E27FC236}">
                <a16:creationId xmlns:a16="http://schemas.microsoft.com/office/drawing/2014/main" id="{0072DF9A-B0D6-268D-5580-606F3D122A34}"/>
              </a:ext>
            </a:extLst>
          </p:cNvPr>
          <p:cNvSpPr>
            <a:spLocks noGrp="1"/>
          </p:cNvSpPr>
          <p:nvPr>
            <p:ph sz="half" idx="2"/>
          </p:nvPr>
        </p:nvSpPr>
        <p:spPr>
          <a:xfrm>
            <a:off x="6096000" y="2103120"/>
            <a:ext cx="5335237" cy="4401874"/>
          </a:xfrm>
        </p:spPr>
        <p:txBody>
          <a:bodyPr>
            <a:noAutofit/>
          </a:bodyPr>
          <a:lstStyle/>
          <a:p>
            <a:r>
              <a:rPr lang="en-US" sz="1200" dirty="0"/>
              <a:t>Distributing, a CFC, (1) contributes business assets to newly-formed Controlled, also a CFC, and (2) distributes 100% of the stock of Controlled to US Parent.  In the absence of Section 355, the distribution essentially would not result in tax to US Parent because (i) US Parent is entitled to a 100% DRD under Section 245A, or (ii) 100% of the distribution would be considered to be paid out of previously taxed E&amp;P of Distributing, or (iii) a combination of the two.  US Parent later sells a portion of the Controlled stock recognizing capital gain.  If Distributing had sold stock of Controlled, the sale would have generated subpart F income includible by US Parent as ordinary income.  If Distributing had sold the assets contributed to Controlled, the sale would have generated GILTI includible by US Parent as ordinary income.</a:t>
            </a:r>
          </a:p>
          <a:p>
            <a:r>
              <a:rPr lang="en-US" sz="1200" dirty="0"/>
              <a:t>What role does device play here?</a:t>
            </a:r>
          </a:p>
          <a:p>
            <a:pPr lvl="1"/>
            <a:r>
              <a:rPr lang="en-US" sz="1200" dirty="0"/>
              <a:t>Reg. §1.355-2(d)(2)(iii) (subsequent sale or exchange device factor)</a:t>
            </a:r>
          </a:p>
          <a:p>
            <a:pPr lvl="1"/>
            <a:r>
              <a:rPr lang="en-US" sz="1200" dirty="0"/>
              <a:t>Reg. §1.355-2(d)(3)(iv) (Section 243(a)(1) DRD nondevice factor)</a:t>
            </a:r>
          </a:p>
          <a:p>
            <a:pPr lvl="1"/>
            <a:r>
              <a:rPr lang="en-US" sz="1200" dirty="0"/>
              <a:t>Reg. §1.355-2(d)(5)(ii) (distribution is ordinarily considered not to have been used principally as a device in the absence of E&amp;P)</a:t>
            </a:r>
          </a:p>
          <a:p>
            <a:r>
              <a:rPr lang="en-US" sz="1200" dirty="0"/>
              <a:t>Is this really a </a:t>
            </a:r>
            <a:r>
              <a:rPr lang="en-US" sz="1200" i="1" dirty="0"/>
              <a:t>General Utilities</a:t>
            </a:r>
            <a:r>
              <a:rPr lang="en-US" sz="1200" dirty="0"/>
              <a:t> avoidance question (see discussion above)?  Does the integration of corporate and shareholder level taxation under the U.S. international tax rules change that analysis?</a:t>
            </a:r>
          </a:p>
          <a:p>
            <a:pPr lvl="1"/>
            <a:endParaRPr lang="en-US" sz="1200" dirty="0"/>
          </a:p>
          <a:p>
            <a:pPr lvl="1"/>
            <a:endParaRPr lang="en-US" sz="1200" dirty="0"/>
          </a:p>
        </p:txBody>
      </p:sp>
      <p:sp>
        <p:nvSpPr>
          <p:cNvPr id="4" name="Slide Number Placeholder 3" descr="" title="">
            <a:extLst>
              <a:ext uri="{FF2B5EF4-FFF2-40B4-BE49-F238E27FC236}">
                <a16:creationId xmlns:a16="http://schemas.microsoft.com/office/drawing/2014/main" id="{74F5600D-F59A-BFE9-F3A4-D7469CEAE37F}"/>
              </a:ext>
            </a:extLst>
          </p:cNvPr>
          <p:cNvSpPr>
            <a:spLocks noGrp="1"/>
          </p:cNvSpPr>
          <p:nvPr>
            <p:ph type="sldNum" sz="quarter" idx="12"/>
          </p:nvPr>
        </p:nvSpPr>
        <p:spPr/>
        <p:txBody>
          <a:bodyPr/>
          <a:lstStyle/>
          <a:p>
            <a:fld id="{8A7435D7-A3E0-4AF8-81FD-370DA36A6459}" type="slidenum">
              <a:rPr lang="en-US" smtClean="0"/>
              <a:t>31</a:t>
            </a:fld>
            <a:endParaRPr lang="en-US" dirty="0"/>
          </a:p>
        </p:txBody>
      </p:sp>
      <p:sp>
        <p:nvSpPr>
          <p:cNvPr id="7" name="Rectangle 6" descr="" title="">
            <a:extLst>
              <a:ext uri="{FF2B5EF4-FFF2-40B4-BE49-F238E27FC236}">
                <a16:creationId xmlns:a16="http://schemas.microsoft.com/office/drawing/2014/main" id="{A8FB11B3-5A9D-979C-4884-30F4BF451EAA}"/>
              </a:ext>
            </a:extLst>
          </p:cNvPr>
          <p:cNvSpPr/>
          <p:nvPr/>
        </p:nvSpPr>
        <p:spPr>
          <a:xfrm>
            <a:off x="1950712"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Distributing CFC</a:t>
            </a:r>
          </a:p>
        </p:txBody>
      </p:sp>
      <p:sp>
        <p:nvSpPr>
          <p:cNvPr id="8" name="Rectangle 7" descr="" title="">
            <a:extLst>
              <a:ext uri="{FF2B5EF4-FFF2-40B4-BE49-F238E27FC236}">
                <a16:creationId xmlns:a16="http://schemas.microsoft.com/office/drawing/2014/main" id="{C45EE0FF-5B47-E31A-7C1A-4C4F4072091C}"/>
              </a:ext>
            </a:extLst>
          </p:cNvPr>
          <p:cNvSpPr/>
          <p:nvPr/>
        </p:nvSpPr>
        <p:spPr>
          <a:xfrm>
            <a:off x="1950712" y="4646844"/>
            <a:ext cx="1418492" cy="738554"/>
          </a:xfrm>
          <a:prstGeom prst="rect">
            <a:avLst/>
          </a:prstGeom>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Controlled</a:t>
            </a:r>
          </a:p>
        </p:txBody>
      </p:sp>
      <p:cxnSp>
        <p:nvCxnSpPr>
          <p:cNvPr id="9" name="Straight Connector 8" descr="" title="">
            <a:extLst>
              <a:ext uri="{FF2B5EF4-FFF2-40B4-BE49-F238E27FC236}">
                <a16:creationId xmlns:a16="http://schemas.microsoft.com/office/drawing/2014/main" id="{9E2355C6-AA87-7E44-46BB-828785520F9E}"/>
              </a:ext>
            </a:extLst>
          </p:cNvPr>
          <p:cNvCxnSpPr>
            <a:cxnSpLocks/>
            <a:endCxn id="7" idx="0"/>
          </p:cNvCxnSpPr>
          <p:nvPr/>
        </p:nvCxnSpPr>
        <p:spPr>
          <a:xfrm>
            <a:off x="2659958" y="3105850"/>
            <a:ext cx="0" cy="401220"/>
          </a:xfrm>
          <a:prstGeom prst="line">
            <a:avLst/>
          </a:prstGeom>
          <a:ln/>
        </p:spPr>
        <p:style>
          <a:lnRef idx="1">
            <a:schemeClr val="dk1"/>
          </a:lnRef>
          <a:fillRef idx="0">
            <a:schemeClr val="dk1"/>
          </a:fillRef>
          <a:effectRef idx="0">
            <a:schemeClr val="dk1"/>
          </a:effectRef>
          <a:fontRef idx="minor">
            <a:schemeClr val="tx1"/>
          </a:fontRef>
        </p:style>
      </p:cxnSp>
      <p:cxnSp>
        <p:nvCxnSpPr>
          <p:cNvPr id="10" name="Straight Connector 9" descr="" title="">
            <a:extLst>
              <a:ext uri="{FF2B5EF4-FFF2-40B4-BE49-F238E27FC236}">
                <a16:creationId xmlns:a16="http://schemas.microsoft.com/office/drawing/2014/main" id="{3BF5B870-D57D-B92D-4BF1-49C32A3BE287}"/>
              </a:ext>
            </a:extLst>
          </p:cNvPr>
          <p:cNvCxnSpPr>
            <a:cxnSpLocks/>
            <a:stCxn id="7" idx="2"/>
            <a:endCxn id="8" idx="0"/>
          </p:cNvCxnSpPr>
          <p:nvPr/>
        </p:nvCxnSpPr>
        <p:spPr>
          <a:xfrm>
            <a:off x="2659958" y="4245624"/>
            <a:ext cx="0" cy="401220"/>
          </a:xfrm>
          <a:prstGeom prst="line">
            <a:avLst/>
          </a:prstGeom>
          <a:ln>
            <a:prstDash val="dash"/>
          </a:ln>
        </p:spPr>
        <p:style>
          <a:lnRef idx="1">
            <a:schemeClr val="dk1"/>
          </a:lnRef>
          <a:fillRef idx="0">
            <a:schemeClr val="dk1"/>
          </a:fillRef>
          <a:effectRef idx="0">
            <a:schemeClr val="dk1"/>
          </a:effectRef>
          <a:fontRef idx="minor">
            <a:schemeClr val="tx1"/>
          </a:fontRef>
        </p:style>
      </p:cxnSp>
      <p:sp>
        <p:nvSpPr>
          <p:cNvPr id="17" name="TextBox 16" descr="" title="">
            <a:extLst>
              <a:ext uri="{FF2B5EF4-FFF2-40B4-BE49-F238E27FC236}">
                <a16:creationId xmlns:a16="http://schemas.microsoft.com/office/drawing/2014/main" id="{372E1070-58D4-A9F9-0D2B-B802F7EF8EB6}"/>
              </a:ext>
            </a:extLst>
          </p:cNvPr>
          <p:cNvSpPr txBox="1"/>
          <p:nvPr/>
        </p:nvSpPr>
        <p:spPr>
          <a:xfrm>
            <a:off x="1632175" y="2582685"/>
            <a:ext cx="2036893" cy="307777"/>
          </a:xfrm>
          <a:prstGeom prst="rect">
            <a:avLst/>
          </a:prstGeom>
          <a:noFill/>
        </p:spPr>
        <p:txBody>
          <a:bodyPr wrap="square" rtlCol="0" anchor="ctr">
            <a:spAutoFit/>
          </a:bodyPr>
          <a:lstStyle/>
          <a:p>
            <a:pPr algn="ctr"/>
            <a:r>
              <a:rPr lang="en-US" sz="1400" b="1" dirty="0">
                <a:solidFill>
                  <a:schemeClr val="bg1"/>
                </a:solidFill>
              </a:rPr>
              <a:t>Non-US SH</a:t>
            </a:r>
          </a:p>
        </p:txBody>
      </p:sp>
      <p:sp>
        <p:nvSpPr>
          <p:cNvPr id="2" name="Rectangle 1" descr="" title="">
            <a:extLst>
              <a:ext uri="{FF2B5EF4-FFF2-40B4-BE49-F238E27FC236}">
                <a16:creationId xmlns:a16="http://schemas.microsoft.com/office/drawing/2014/main" id="{5860C012-61EA-8F13-69AF-EE50EF98044A}"/>
              </a:ext>
            </a:extLst>
          </p:cNvPr>
          <p:cNvSpPr/>
          <p:nvPr/>
        </p:nvSpPr>
        <p:spPr>
          <a:xfrm>
            <a:off x="1950712" y="2357331"/>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US Parent</a:t>
            </a:r>
          </a:p>
        </p:txBody>
      </p:sp>
      <p:cxnSp>
        <p:nvCxnSpPr>
          <p:cNvPr id="16" name="Connector: Curved 15" descr="" title="">
            <a:extLst>
              <a:ext uri="{FF2B5EF4-FFF2-40B4-BE49-F238E27FC236}">
                <a16:creationId xmlns:a16="http://schemas.microsoft.com/office/drawing/2014/main" id="{AB58088F-EF03-6A5D-BCBB-1FB61620EF22}"/>
              </a:ext>
            </a:extLst>
          </p:cNvPr>
          <p:cNvCxnSpPr>
            <a:cxnSpLocks/>
          </p:cNvCxnSpPr>
          <p:nvPr/>
        </p:nvCxnSpPr>
        <p:spPr>
          <a:xfrm rot="10800000" flipV="1">
            <a:off x="1950712" y="3876347"/>
            <a:ext cx="12700" cy="1139774"/>
          </a:xfrm>
          <a:prstGeom prst="curvedConnector3">
            <a:avLst>
              <a:gd name="adj1" fmla="val 2948929"/>
            </a:avLst>
          </a:prstGeom>
          <a:ln w="19050" cmpd="sng">
            <a:tailEnd type="triangle" w="lg" len="lg"/>
          </a:ln>
        </p:spPr>
        <p:style>
          <a:lnRef idx="1">
            <a:schemeClr val="accent1"/>
          </a:lnRef>
          <a:fillRef idx="0">
            <a:schemeClr val="accent1"/>
          </a:fillRef>
          <a:effectRef idx="0">
            <a:schemeClr val="accent1"/>
          </a:effectRef>
          <a:fontRef idx="minor">
            <a:schemeClr val="tx1"/>
          </a:fontRef>
        </p:style>
      </p:cxnSp>
      <p:sp>
        <p:nvSpPr>
          <p:cNvPr id="19" name="Oval 18" descr="" title="">
            <a:extLst>
              <a:ext uri="{FF2B5EF4-FFF2-40B4-BE49-F238E27FC236}">
                <a16:creationId xmlns:a16="http://schemas.microsoft.com/office/drawing/2014/main" id="{33D3CF94-3921-0DEA-E0B1-A466EBC247DF}"/>
              </a:ext>
            </a:extLst>
          </p:cNvPr>
          <p:cNvSpPr/>
          <p:nvPr/>
        </p:nvSpPr>
        <p:spPr>
          <a:xfrm>
            <a:off x="1118636" y="4184232"/>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1</a:t>
            </a:r>
          </a:p>
        </p:txBody>
      </p:sp>
      <p:sp>
        <p:nvSpPr>
          <p:cNvPr id="20" name="TextBox 19" descr="" title="">
            <a:extLst>
              <a:ext uri="{FF2B5EF4-FFF2-40B4-BE49-F238E27FC236}">
                <a16:creationId xmlns:a16="http://schemas.microsoft.com/office/drawing/2014/main" id="{BCA641E1-A5F4-7673-68BD-A36ABDD922E1}"/>
              </a:ext>
            </a:extLst>
          </p:cNvPr>
          <p:cNvSpPr txBox="1"/>
          <p:nvPr/>
        </p:nvSpPr>
        <p:spPr>
          <a:xfrm>
            <a:off x="778910" y="4785288"/>
            <a:ext cx="1026408" cy="461665"/>
          </a:xfrm>
          <a:prstGeom prst="rect">
            <a:avLst/>
          </a:prstGeom>
          <a:noFill/>
        </p:spPr>
        <p:txBody>
          <a:bodyPr wrap="square" rtlCol="0">
            <a:spAutoFit/>
          </a:bodyPr>
          <a:lstStyle/>
          <a:p>
            <a:pPr algn="ctr"/>
            <a:r>
              <a:rPr lang="en-US" sz="1200" b="1" dirty="0"/>
              <a:t>Business assets</a:t>
            </a:r>
          </a:p>
        </p:txBody>
      </p:sp>
      <p:cxnSp>
        <p:nvCxnSpPr>
          <p:cNvPr id="13" name="Connector: Curved 12" descr="" title="">
            <a:extLst>
              <a:ext uri="{FF2B5EF4-FFF2-40B4-BE49-F238E27FC236}">
                <a16:creationId xmlns:a16="http://schemas.microsoft.com/office/drawing/2014/main" id="{F9709054-50BE-8DAA-6254-9DE8F3D643CA}"/>
              </a:ext>
            </a:extLst>
          </p:cNvPr>
          <p:cNvCxnSpPr>
            <a:cxnSpLocks/>
          </p:cNvCxnSpPr>
          <p:nvPr/>
        </p:nvCxnSpPr>
        <p:spPr>
          <a:xfrm rot="10800000">
            <a:off x="1942240" y="2642628"/>
            <a:ext cx="12700" cy="1136735"/>
          </a:xfrm>
          <a:prstGeom prst="curvedConnector3">
            <a:avLst>
              <a:gd name="adj1" fmla="val 2890906"/>
            </a:avLst>
          </a:prstGeom>
          <a:ln w="19050" cmpd="sng">
            <a:headEnd type="none" w="lg" len="lg"/>
            <a:tailEnd type="triangle" w="lg" len="lg"/>
          </a:ln>
        </p:spPr>
        <p:style>
          <a:lnRef idx="1">
            <a:schemeClr val="accent1"/>
          </a:lnRef>
          <a:fillRef idx="0">
            <a:schemeClr val="accent1"/>
          </a:fillRef>
          <a:effectRef idx="0">
            <a:schemeClr val="accent1"/>
          </a:effectRef>
          <a:fontRef idx="minor">
            <a:schemeClr val="tx1"/>
          </a:fontRef>
        </p:style>
      </p:cxnSp>
      <p:sp>
        <p:nvSpPr>
          <p:cNvPr id="14" name="TextBox 13" descr="" title="">
            <a:extLst>
              <a:ext uri="{FF2B5EF4-FFF2-40B4-BE49-F238E27FC236}">
                <a16:creationId xmlns:a16="http://schemas.microsoft.com/office/drawing/2014/main" id="{0BC0D646-8C18-9921-870A-4B5211833A3F}"/>
              </a:ext>
            </a:extLst>
          </p:cNvPr>
          <p:cNvSpPr txBox="1"/>
          <p:nvPr/>
        </p:nvSpPr>
        <p:spPr>
          <a:xfrm>
            <a:off x="893066" y="2351852"/>
            <a:ext cx="1026408" cy="461665"/>
          </a:xfrm>
          <a:prstGeom prst="rect">
            <a:avLst/>
          </a:prstGeom>
          <a:noFill/>
        </p:spPr>
        <p:txBody>
          <a:bodyPr wrap="square" rtlCol="0">
            <a:spAutoFit/>
          </a:bodyPr>
          <a:lstStyle/>
          <a:p>
            <a:pPr algn="ctr"/>
            <a:r>
              <a:rPr lang="en-US" sz="1200" b="1" dirty="0"/>
              <a:t>Controlled stock </a:t>
            </a:r>
          </a:p>
        </p:txBody>
      </p:sp>
      <p:sp>
        <p:nvSpPr>
          <p:cNvPr id="22" name="Oval 21" descr="" title="">
            <a:extLst>
              <a:ext uri="{FF2B5EF4-FFF2-40B4-BE49-F238E27FC236}">
                <a16:creationId xmlns:a16="http://schemas.microsoft.com/office/drawing/2014/main" id="{E9D662CA-864A-0605-87CB-DAEB78D071AF}"/>
              </a:ext>
            </a:extLst>
          </p:cNvPr>
          <p:cNvSpPr/>
          <p:nvPr/>
        </p:nvSpPr>
        <p:spPr>
          <a:xfrm>
            <a:off x="1108458" y="3042077"/>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2</a:t>
            </a:r>
          </a:p>
        </p:txBody>
      </p:sp>
      <p:sp>
        <p:nvSpPr>
          <p:cNvPr id="23" name="Rectangle 22" descr="" title="">
            <a:extLst>
              <a:ext uri="{FF2B5EF4-FFF2-40B4-BE49-F238E27FC236}">
                <a16:creationId xmlns:a16="http://schemas.microsoft.com/office/drawing/2014/main" id="{1F04E27F-8292-3A71-BB2E-B209D880C1DA}"/>
              </a:ext>
            </a:extLst>
          </p:cNvPr>
          <p:cNvSpPr/>
          <p:nvPr/>
        </p:nvSpPr>
        <p:spPr>
          <a:xfrm>
            <a:off x="4024107" y="3507070"/>
            <a:ext cx="1418492" cy="738554"/>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400" b="1" dirty="0"/>
              <a:t>Buyer</a:t>
            </a:r>
          </a:p>
        </p:txBody>
      </p:sp>
      <p:cxnSp>
        <p:nvCxnSpPr>
          <p:cNvPr id="24" name="Straight Arrow Connector 23" descr="" title="">
            <a:extLst>
              <a:ext uri="{FF2B5EF4-FFF2-40B4-BE49-F238E27FC236}">
                <a16:creationId xmlns:a16="http://schemas.microsoft.com/office/drawing/2014/main" id="{B8354388-E2F0-90E7-C911-E9A86558693D}"/>
              </a:ext>
            </a:extLst>
          </p:cNvPr>
          <p:cNvCxnSpPr>
            <a:cxnSpLocks/>
          </p:cNvCxnSpPr>
          <p:nvPr/>
        </p:nvCxnSpPr>
        <p:spPr>
          <a:xfrm>
            <a:off x="3457243" y="2774345"/>
            <a:ext cx="1052276" cy="642623"/>
          </a:xfrm>
          <a:prstGeom prst="straightConnector1">
            <a:avLst/>
          </a:prstGeom>
          <a:ln>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6" name="Oval 25" descr="" title="">
            <a:extLst>
              <a:ext uri="{FF2B5EF4-FFF2-40B4-BE49-F238E27FC236}">
                <a16:creationId xmlns:a16="http://schemas.microsoft.com/office/drawing/2014/main" id="{3A472932-C114-D493-59AD-F5440312BDEF}"/>
              </a:ext>
            </a:extLst>
          </p:cNvPr>
          <p:cNvSpPr/>
          <p:nvPr/>
        </p:nvSpPr>
        <p:spPr>
          <a:xfrm>
            <a:off x="3808356" y="2924686"/>
            <a:ext cx="323673" cy="334829"/>
          </a:xfrm>
          <a:prstGeom prst="ellipse">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1200" b="1" dirty="0">
                <a:solidFill>
                  <a:schemeClr val="tx1"/>
                </a:solidFill>
                <a:latin typeface="+mj-lt"/>
              </a:rPr>
              <a:t>3</a:t>
            </a:r>
          </a:p>
        </p:txBody>
      </p:sp>
      <p:sp>
        <p:nvSpPr>
          <p:cNvPr id="28" name="TextBox 27" descr="" title="">
            <a:extLst>
              <a:ext uri="{FF2B5EF4-FFF2-40B4-BE49-F238E27FC236}">
                <a16:creationId xmlns:a16="http://schemas.microsoft.com/office/drawing/2014/main" id="{5470ECBD-F969-B1FC-2119-8E2E3F9BCF09}"/>
              </a:ext>
            </a:extLst>
          </p:cNvPr>
          <p:cNvSpPr txBox="1"/>
          <p:nvPr/>
        </p:nvSpPr>
        <p:spPr>
          <a:xfrm>
            <a:off x="3086500" y="2447067"/>
            <a:ext cx="1257264" cy="276999"/>
          </a:xfrm>
          <a:prstGeom prst="rect">
            <a:avLst/>
          </a:prstGeom>
          <a:noFill/>
        </p:spPr>
        <p:txBody>
          <a:bodyPr wrap="square" rtlCol="0">
            <a:spAutoFit/>
          </a:bodyPr>
          <a:lstStyle/>
          <a:p>
            <a:pPr algn="ctr"/>
            <a:r>
              <a:rPr lang="en-US" sz="1200" b="1" dirty="0"/>
              <a:t>Cash </a:t>
            </a:r>
          </a:p>
        </p:txBody>
      </p:sp>
      <p:sp>
        <p:nvSpPr>
          <p:cNvPr id="12" name="Oval 11" descr="" title="">
            <a:extLst>
              <a:ext uri="{FF2B5EF4-FFF2-40B4-BE49-F238E27FC236}">
                <a16:creationId xmlns:a16="http://schemas.microsoft.com/office/drawing/2014/main" id="{06C4482A-2E3E-862D-2E9D-D74FC8BAFFB4}"/>
              </a:ext>
            </a:extLst>
          </p:cNvPr>
          <p:cNvSpPr/>
          <p:nvPr/>
        </p:nvSpPr>
        <p:spPr>
          <a:xfrm>
            <a:off x="1590707" y="3124645"/>
            <a:ext cx="203594" cy="181815"/>
          </a:xfrm>
          <a:prstGeom prst="ellipse">
            <a:avLst/>
          </a:prstGeom>
          <a:noFill/>
          <a:ln w="19050">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itle 4" descr="" title="">
            <a:extLst>
              <a:ext uri="{FF2B5EF4-FFF2-40B4-BE49-F238E27FC236}">
                <a16:creationId xmlns:a16="http://schemas.microsoft.com/office/drawing/2014/main" id="{D5ED7C95-37EC-88D9-72D4-76BF81FF6D1B}"/>
              </a:ext>
            </a:extLst>
          </p:cNvPr>
          <p:cNvSpPr txBox="1">
            <a:spLocks/>
          </p:cNvSpPr>
          <p:nvPr/>
        </p:nvSpPr>
        <p:spPr>
          <a:xfrm>
            <a:off x="1024127" y="826322"/>
            <a:ext cx="9003451" cy="914401"/>
          </a:xfrm>
          <a:prstGeom prst="rect">
            <a:avLst/>
          </a:prstGeom>
        </p:spPr>
        <p:txBody>
          <a:bodyPr vert="horz" lIns="91440" tIns="45720" rIns="91440" bIns="45720" rtlCol="0" anchor="ctr">
            <a:noAutofit/>
          </a:bodyPr>
          <a:lstStyle>
            <a:lvl1pPr algn="l" defTabSz="914400" rtl="0" eaLnBrk="1" latinLnBrk="0" hangingPunct="1">
              <a:lnSpc>
                <a:spcPct val="80000"/>
              </a:lnSpc>
              <a:spcBef>
                <a:spcPct val="0"/>
              </a:spcBef>
              <a:buNone/>
              <a:defRPr sz="4000" kern="1200" cap="none" spc="100" baseline="0">
                <a:solidFill>
                  <a:schemeClr val="tx1">
                    <a:lumMod val="90000"/>
                    <a:lumOff val="10000"/>
                  </a:schemeClr>
                </a:solidFill>
                <a:latin typeface="+mj-lt"/>
                <a:ea typeface="+mj-ea"/>
                <a:cs typeface="+mj-cs"/>
              </a:defRPr>
            </a:lvl1pPr>
          </a:lstStyle>
          <a:p>
            <a:r>
              <a:rPr lang="en-US" sz="3600" dirty="0">
                <a:solidFill>
                  <a:schemeClr val="tx1"/>
                </a:solidFill>
              </a:rPr>
              <a:t>CFC distributing corporation post-TCJA: potential character conversion</a:t>
            </a:r>
            <a:endParaRPr lang="en-US" sz="3600" i="1" dirty="0"/>
          </a:p>
        </p:txBody>
      </p:sp>
    </p:spTree>
    <p:extLst>
      <p:ext uri="{BB962C8B-B14F-4D97-AF65-F5344CB8AC3E}">
        <p14:creationId xmlns:p14="http://schemas.microsoft.com/office/powerpoint/2010/main" val="4220246260"/>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8ECABE45-467D-0DB7-3C33-EE8BF1CC404E}"/>
              </a:ext>
            </a:extLst>
          </p:cNvPr>
          <p:cNvSpPr>
            <a:spLocks noGrp="1"/>
          </p:cNvSpPr>
          <p:nvPr>
            <p:ph type="title"/>
          </p:nvPr>
        </p:nvSpPr>
        <p:spPr/>
        <p:txBody>
          <a:bodyPr>
            <a:noAutofit/>
          </a:bodyPr>
          <a:lstStyle/>
          <a:p>
            <a:r>
              <a:rPr lang="en-US" sz="3600" dirty="0">
                <a:solidFill>
                  <a:schemeClr val="tx1"/>
                </a:solidFill>
              </a:rPr>
              <a:t>What does the statute say?</a:t>
            </a:r>
          </a:p>
        </p:txBody>
      </p:sp>
      <p:sp>
        <p:nvSpPr>
          <p:cNvPr id="3" name="Content Placeholder 2" descr="" title="">
            <a:extLst>
              <a:ext uri="{FF2B5EF4-FFF2-40B4-BE49-F238E27FC236}">
                <a16:creationId xmlns:a16="http://schemas.microsoft.com/office/drawing/2014/main" id="{BECAE258-FFC9-57C5-16F4-DA7A3C2B077F}"/>
              </a:ext>
            </a:extLst>
          </p:cNvPr>
          <p:cNvSpPr>
            <a:spLocks noGrp="1"/>
          </p:cNvSpPr>
          <p:nvPr>
            <p:ph idx="1"/>
          </p:nvPr>
        </p:nvSpPr>
        <p:spPr/>
        <p:txBody>
          <a:bodyPr>
            <a:noAutofit/>
          </a:bodyPr>
          <a:lstStyle/>
          <a:p>
            <a:pPr marL="0" indent="0">
              <a:buNone/>
            </a:pPr>
            <a:r>
              <a:rPr lang="en-US" b="1" dirty="0"/>
              <a:t>Section 355(a)(1)(B)</a:t>
            </a:r>
          </a:p>
          <a:p>
            <a:pPr lvl="1"/>
            <a:r>
              <a:rPr lang="en-US" dirty="0"/>
              <a:t>Requires that the transaction was not used principally as a device for the distribution of the earnings and profits of the distributing corporation or the controlled corporation or both.</a:t>
            </a:r>
          </a:p>
          <a:p>
            <a:pPr lvl="1"/>
            <a:r>
              <a:rPr lang="en-US" dirty="0"/>
              <a:t>Also provides that the mere fact that subsequent to the distribution stock or securities in one or more of such corporations are sold or exchanged by all or some of the distributees (other than pursuant to an arrangement negotiated or agreed upon prior to such distribution) shall not be construed to mean that the transaction was used principally as such a device.</a:t>
            </a:r>
          </a:p>
        </p:txBody>
      </p:sp>
      <p:sp>
        <p:nvSpPr>
          <p:cNvPr id="4" name="Slide Number Placeholder 3" descr="" title="">
            <a:extLst>
              <a:ext uri="{FF2B5EF4-FFF2-40B4-BE49-F238E27FC236}">
                <a16:creationId xmlns:a16="http://schemas.microsoft.com/office/drawing/2014/main" id="{201B5032-0BEF-052B-3340-A9201303B649}"/>
              </a:ext>
            </a:extLst>
          </p:cNvPr>
          <p:cNvSpPr>
            <a:spLocks noGrp="1"/>
          </p:cNvSpPr>
          <p:nvPr>
            <p:ph type="sldNum" sz="quarter" idx="12"/>
          </p:nvPr>
        </p:nvSpPr>
        <p:spPr/>
        <p:txBody>
          <a:bodyPr/>
          <a:lstStyle/>
          <a:p>
            <a:fld id="{8A7435D7-A3E0-4AF8-81FD-370DA36A6459}" type="slidenum">
              <a:rPr lang="en-US" smtClean="0">
                <a:solidFill>
                  <a:schemeClr val="tx1"/>
                </a:solidFill>
              </a:rPr>
              <a:t>4</a:t>
            </a:fld>
            <a:endParaRPr lang="en-US" dirty="0">
              <a:solidFill>
                <a:schemeClr val="tx1"/>
              </a:solidFill>
            </a:endParaRPr>
          </a:p>
        </p:txBody>
      </p:sp>
    </p:spTree>
    <p:extLst>
      <p:ext uri="{BB962C8B-B14F-4D97-AF65-F5344CB8AC3E}">
        <p14:creationId xmlns:p14="http://schemas.microsoft.com/office/powerpoint/2010/main" val="2393914413"/>
      </p:ext>
    </p:extLst>
  </p:cSld>
  <p:clrMapOvr>
    <a:masterClrMapping/>
  </p:clrMapOvr>
</p:sld>
</file>

<file path=ppt/slides/slide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CA059F0-948A-B4A5-0F53-BE41A77D0DA8}"/>
              </a:ext>
            </a:extLst>
          </p:cNvPr>
          <p:cNvSpPr>
            <a:spLocks noGrp="1"/>
          </p:cNvSpPr>
          <p:nvPr>
            <p:ph type="title"/>
          </p:nvPr>
        </p:nvSpPr>
        <p:spPr/>
        <p:txBody>
          <a:bodyPr>
            <a:noAutofit/>
          </a:bodyPr>
          <a:lstStyle/>
          <a:p>
            <a:r>
              <a:rPr lang="en-US" sz="3600" dirty="0">
                <a:solidFill>
                  <a:schemeClr val="tx1"/>
                </a:solidFill>
              </a:rPr>
              <a:t>Weighing of device factors</a:t>
            </a:r>
          </a:p>
        </p:txBody>
      </p:sp>
      <p:sp>
        <p:nvSpPr>
          <p:cNvPr id="3" name="Content Placeholder 2" descr="" title="">
            <a:extLst>
              <a:ext uri="{FF2B5EF4-FFF2-40B4-BE49-F238E27FC236}">
                <a16:creationId xmlns:a16="http://schemas.microsoft.com/office/drawing/2014/main" id="{CA5B1D85-3589-DF48-3C78-10F06774A2EF}"/>
              </a:ext>
            </a:extLst>
          </p:cNvPr>
          <p:cNvSpPr>
            <a:spLocks noGrp="1"/>
          </p:cNvSpPr>
          <p:nvPr>
            <p:ph idx="1"/>
          </p:nvPr>
        </p:nvSpPr>
        <p:spPr/>
        <p:txBody>
          <a:bodyPr>
            <a:noAutofit/>
          </a:bodyPr>
          <a:lstStyle/>
          <a:p>
            <a:pPr marL="0" indent="0">
              <a:buNone/>
            </a:pPr>
            <a:r>
              <a:rPr lang="en-US" b="1" dirty="0"/>
              <a:t>Reg. §1.355-2(d)(1)</a:t>
            </a:r>
          </a:p>
          <a:p>
            <a:r>
              <a:rPr lang="en-US" dirty="0"/>
              <a:t>Generally, the determination of whether a transaction was used principally as a device will be made from all of the facts and circumstances, including, but not limited to, the presence of the device factors specified in Reg. §1.355-2(d)(2) (“evidence of device”), and the presence of the nondevice factors specified in Reg. §1.355-2(d)(3) (“evidence of nondevice”). </a:t>
            </a:r>
          </a:p>
          <a:p>
            <a:pPr marL="0" indent="0">
              <a:buNone/>
            </a:pPr>
            <a:endParaRPr lang="en-US" dirty="0"/>
          </a:p>
          <a:p>
            <a:pPr marL="0" indent="0">
              <a:buNone/>
            </a:pPr>
            <a:r>
              <a:rPr lang="en-US" b="1" dirty="0"/>
              <a:t>Reg. §1.355-2(d)(5)</a:t>
            </a:r>
          </a:p>
          <a:p>
            <a:r>
              <a:rPr lang="en-US" dirty="0"/>
              <a:t>Distributions specified in Reg. §1.355-2(d)(5) are ordinarily not considered to have been used principally as a device, notwithstanding the presence of any of the device factors specified in Reg. §1.355-2(d)(2), because the specified distributions do not present the potential for tax avoidance of the nature addressed by the nondevice requirement.</a:t>
            </a:r>
          </a:p>
          <a:p>
            <a:pPr lvl="1"/>
            <a:r>
              <a:rPr lang="en-US" dirty="0"/>
              <a:t>For instance, a distribution is ordinarily considered not to have been used principally as a device if, in the absence of Section 355, with respect to each shareholder distributee, the distribution would be a redemption to which Section 302(a) applied.</a:t>
            </a:r>
          </a:p>
          <a:p>
            <a:pPr lvl="1"/>
            <a:r>
              <a:rPr lang="en-US" dirty="0"/>
              <a:t>In contrast, a pro rata distribution is evidence of device under Reg. §1.355-2(d)(2)(ii).</a:t>
            </a:r>
          </a:p>
          <a:p>
            <a:pPr marL="0" indent="0">
              <a:buNone/>
            </a:pPr>
            <a:endParaRPr lang="en-US" dirty="0"/>
          </a:p>
        </p:txBody>
      </p:sp>
      <p:sp>
        <p:nvSpPr>
          <p:cNvPr id="4" name="Slide Number Placeholder 3" descr="" title="">
            <a:extLst>
              <a:ext uri="{FF2B5EF4-FFF2-40B4-BE49-F238E27FC236}">
                <a16:creationId xmlns:a16="http://schemas.microsoft.com/office/drawing/2014/main" id="{B348A76D-18DE-92FA-2369-F16EC1B433A5}"/>
              </a:ext>
            </a:extLst>
          </p:cNvPr>
          <p:cNvSpPr>
            <a:spLocks noGrp="1"/>
          </p:cNvSpPr>
          <p:nvPr>
            <p:ph type="sldNum" sz="quarter" idx="12"/>
          </p:nvPr>
        </p:nvSpPr>
        <p:spPr/>
        <p:txBody>
          <a:bodyPr/>
          <a:lstStyle/>
          <a:p>
            <a:fld id="{8A7435D7-A3E0-4AF8-81FD-370DA36A6459}" type="slidenum">
              <a:rPr lang="en-US" smtClean="0">
                <a:solidFill>
                  <a:schemeClr val="tx1"/>
                </a:solidFill>
              </a:rPr>
              <a:t>5</a:t>
            </a:fld>
            <a:endParaRPr lang="en-US" dirty="0">
              <a:solidFill>
                <a:schemeClr val="tx1"/>
              </a:solidFill>
            </a:endParaRPr>
          </a:p>
        </p:txBody>
      </p:sp>
    </p:spTree>
    <p:extLst>
      <p:ext uri="{BB962C8B-B14F-4D97-AF65-F5344CB8AC3E}">
        <p14:creationId xmlns:p14="http://schemas.microsoft.com/office/powerpoint/2010/main" val="2918990127"/>
      </p:ext>
    </p:extLst>
  </p:cSld>
  <p:clrMapOvr>
    <a:masterClrMapping/>
  </p:clrMapOvr>
</p:sld>
</file>

<file path=ppt/slides/slide6.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CA059F0-948A-B4A5-0F53-BE41A77D0DA8}"/>
              </a:ext>
            </a:extLst>
          </p:cNvPr>
          <p:cNvSpPr>
            <a:spLocks noGrp="1"/>
          </p:cNvSpPr>
          <p:nvPr>
            <p:ph type="title"/>
          </p:nvPr>
        </p:nvSpPr>
        <p:spPr>
          <a:xfrm>
            <a:off x="1024128" y="826322"/>
            <a:ext cx="10164332" cy="914401"/>
          </a:xfrm>
        </p:spPr>
        <p:txBody>
          <a:bodyPr>
            <a:noAutofit/>
          </a:bodyPr>
          <a:lstStyle/>
          <a:p>
            <a:r>
              <a:rPr lang="en-US" sz="3600" dirty="0">
                <a:solidFill>
                  <a:schemeClr val="tx1"/>
                </a:solidFill>
              </a:rPr>
              <a:t>Key device factor: subsequent sale or exchange of stock</a:t>
            </a:r>
          </a:p>
        </p:txBody>
      </p:sp>
      <p:sp>
        <p:nvSpPr>
          <p:cNvPr id="3" name="Content Placeholder 2" descr="" title="">
            <a:extLst>
              <a:ext uri="{FF2B5EF4-FFF2-40B4-BE49-F238E27FC236}">
                <a16:creationId xmlns:a16="http://schemas.microsoft.com/office/drawing/2014/main" id="{CA5B1D85-3589-DF48-3C78-10F06774A2EF}"/>
              </a:ext>
            </a:extLst>
          </p:cNvPr>
          <p:cNvSpPr>
            <a:spLocks noGrp="1"/>
          </p:cNvSpPr>
          <p:nvPr>
            <p:ph idx="1"/>
          </p:nvPr>
        </p:nvSpPr>
        <p:spPr/>
        <p:txBody>
          <a:bodyPr>
            <a:noAutofit/>
          </a:bodyPr>
          <a:lstStyle/>
          <a:p>
            <a:pPr marL="0" indent="0">
              <a:buNone/>
            </a:pPr>
            <a:r>
              <a:rPr lang="en-US" b="1" dirty="0"/>
              <a:t>Reg. §1.355-2(d)(2)(iii)</a:t>
            </a:r>
          </a:p>
          <a:p>
            <a:r>
              <a:rPr lang="en-US" dirty="0"/>
              <a:t>A subsequent sale or exchange of stock of distributing or controlled is evidence of device. The greater the percentage of the stock sold or exchanged after the distribution, the stronger the evidence of device.  Similarly, the shorter the period between the distribution and the sale, the stronger the evidence of device.</a:t>
            </a:r>
          </a:p>
          <a:p>
            <a:r>
              <a:rPr lang="en-US" kern="0" dirty="0"/>
              <a:t>A subsequent sale or exchange pursuant to an arrangement negotiated or agreed upon before the distribution is </a:t>
            </a:r>
            <a:r>
              <a:rPr lang="en-US" i="1" kern="0" dirty="0"/>
              <a:t>substantial</a:t>
            </a:r>
            <a:r>
              <a:rPr lang="en-US" kern="0" dirty="0"/>
              <a:t> evidence of device.  A subsequent sale or exchange is either </a:t>
            </a:r>
            <a:r>
              <a:rPr lang="en-US" i="1" kern="0" dirty="0"/>
              <a:t>always </a:t>
            </a:r>
            <a:r>
              <a:rPr lang="en-US" kern="0" dirty="0"/>
              <a:t>or </a:t>
            </a:r>
            <a:r>
              <a:rPr lang="en-US" i="1" kern="0" dirty="0"/>
              <a:t>ordinarily</a:t>
            </a:r>
            <a:r>
              <a:rPr lang="en-US" kern="0" dirty="0"/>
              <a:t> considered to be pursuant to an arrangement negotiated or agreed upon before the distribution, as follows:</a:t>
            </a:r>
          </a:p>
          <a:p>
            <a:pPr lvl="2">
              <a:spcAft>
                <a:spcPts val="600"/>
              </a:spcAft>
            </a:pPr>
            <a:r>
              <a:rPr lang="en-US" i="1" kern="0" dirty="0"/>
              <a:t>Always considered pursuant to such arrangement</a:t>
            </a:r>
            <a:r>
              <a:rPr lang="en-US" kern="0" dirty="0"/>
              <a:t>: if enforceable rights to buy or sell existed before the distribution</a:t>
            </a:r>
          </a:p>
          <a:p>
            <a:pPr lvl="2">
              <a:spcAft>
                <a:spcPts val="600"/>
              </a:spcAft>
            </a:pPr>
            <a:r>
              <a:rPr lang="en-US" i="1" kern="0" dirty="0"/>
              <a:t>Ordinarily considered pursuant to such arrangement</a:t>
            </a:r>
            <a:r>
              <a:rPr lang="en-US" kern="0" dirty="0"/>
              <a:t>: if both parties to a subsequent sale or exchange discussed the sale or exchange prior to the distribution and both parties reasonable anticipated such sale or exchange prior to the distribution</a:t>
            </a:r>
            <a:endParaRPr lang="en-US" dirty="0"/>
          </a:p>
          <a:p>
            <a:pPr lvl="1">
              <a:spcAft>
                <a:spcPts val="600"/>
              </a:spcAft>
            </a:pPr>
            <a:r>
              <a:rPr lang="en-US" dirty="0"/>
              <a:t>If stock is exchanged for stock pursuant to a tax-free reorganization or exchange, and no gain or loss (or only an insubstantial amount of gain) is recognized in the exchange, then the exchange is not treated as a subsequent sale or exchange for purposes of the device prohibition.</a:t>
            </a:r>
          </a:p>
          <a:p>
            <a:pPr marL="0" indent="0">
              <a:buNone/>
            </a:pPr>
            <a:endParaRPr lang="en-US" dirty="0"/>
          </a:p>
        </p:txBody>
      </p:sp>
      <p:sp>
        <p:nvSpPr>
          <p:cNvPr id="4" name="Slide Number Placeholder 3" descr="" title="">
            <a:extLst>
              <a:ext uri="{FF2B5EF4-FFF2-40B4-BE49-F238E27FC236}">
                <a16:creationId xmlns:a16="http://schemas.microsoft.com/office/drawing/2014/main" id="{B348A76D-18DE-92FA-2369-F16EC1B433A5}"/>
              </a:ext>
            </a:extLst>
          </p:cNvPr>
          <p:cNvSpPr>
            <a:spLocks noGrp="1"/>
          </p:cNvSpPr>
          <p:nvPr>
            <p:ph type="sldNum" sz="quarter" idx="12"/>
          </p:nvPr>
        </p:nvSpPr>
        <p:spPr/>
        <p:txBody>
          <a:bodyPr/>
          <a:lstStyle/>
          <a:p>
            <a:fld id="{8A7435D7-A3E0-4AF8-81FD-370DA36A6459}" type="slidenum">
              <a:rPr lang="en-US" smtClean="0">
                <a:solidFill>
                  <a:schemeClr val="tx1"/>
                </a:solidFill>
              </a:rPr>
              <a:t>6</a:t>
            </a:fld>
            <a:endParaRPr lang="en-US" dirty="0">
              <a:solidFill>
                <a:schemeClr val="tx1"/>
              </a:solidFill>
            </a:endParaRPr>
          </a:p>
        </p:txBody>
      </p:sp>
    </p:spTree>
    <p:extLst>
      <p:ext uri="{BB962C8B-B14F-4D97-AF65-F5344CB8AC3E}">
        <p14:creationId xmlns:p14="http://schemas.microsoft.com/office/powerpoint/2010/main" val="402032446"/>
      </p:ext>
    </p:extLst>
  </p:cSld>
  <p:clrMapOvr>
    <a:masterClrMapping/>
  </p:clrMapOvr>
</p:sld>
</file>

<file path=ppt/slides/slide7.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CA059F0-948A-B4A5-0F53-BE41A77D0DA8}"/>
              </a:ext>
            </a:extLst>
          </p:cNvPr>
          <p:cNvSpPr>
            <a:spLocks noGrp="1"/>
          </p:cNvSpPr>
          <p:nvPr>
            <p:ph type="title"/>
          </p:nvPr>
        </p:nvSpPr>
        <p:spPr/>
        <p:txBody>
          <a:bodyPr>
            <a:noAutofit/>
          </a:bodyPr>
          <a:lstStyle/>
          <a:p>
            <a:r>
              <a:rPr lang="en-US" sz="3600" dirty="0">
                <a:solidFill>
                  <a:schemeClr val="tx1"/>
                </a:solidFill>
              </a:rPr>
              <a:t>Key device factor: nature and use of assets</a:t>
            </a:r>
          </a:p>
        </p:txBody>
      </p:sp>
      <p:sp>
        <p:nvSpPr>
          <p:cNvPr id="3" name="Content Placeholder 2" descr="" title="">
            <a:extLst>
              <a:ext uri="{FF2B5EF4-FFF2-40B4-BE49-F238E27FC236}">
                <a16:creationId xmlns:a16="http://schemas.microsoft.com/office/drawing/2014/main" id="{CA5B1D85-3589-DF48-3C78-10F06774A2EF}"/>
              </a:ext>
            </a:extLst>
          </p:cNvPr>
          <p:cNvSpPr>
            <a:spLocks noGrp="1"/>
          </p:cNvSpPr>
          <p:nvPr>
            <p:ph idx="1"/>
          </p:nvPr>
        </p:nvSpPr>
        <p:spPr/>
        <p:txBody>
          <a:bodyPr>
            <a:noAutofit/>
          </a:bodyPr>
          <a:lstStyle/>
          <a:p>
            <a:pPr marL="0" indent="0">
              <a:buNone/>
            </a:pPr>
            <a:r>
              <a:rPr lang="en-US" b="1" dirty="0"/>
              <a:t>Reg. §1.355-2(d)(2)(iv)</a:t>
            </a:r>
          </a:p>
          <a:p>
            <a:r>
              <a:rPr lang="en-US" dirty="0"/>
              <a:t>The existence of assets that are not used in a trade or business that satisfies the requirements of Section 355(b) is evidence of device. </a:t>
            </a:r>
          </a:p>
          <a:p>
            <a:r>
              <a:rPr lang="en-US" dirty="0"/>
              <a:t>For this purpose, assets that are not used in a trade or business that satisfies the requirements of Section 355(b) include, but are not limited to, cash and other liquid assets that are not related to the reasonable needs of a business satisfying such section. </a:t>
            </a:r>
          </a:p>
          <a:p>
            <a:pPr marL="0" indent="0">
              <a:buNone/>
            </a:pPr>
            <a:endParaRPr lang="en-US" dirty="0"/>
          </a:p>
          <a:p>
            <a:pPr marL="0" indent="0">
              <a:buNone/>
            </a:pPr>
            <a:r>
              <a:rPr lang="en-US" b="1" dirty="0"/>
              <a:t>Reg. §1.355-2(d)(3)(ii)</a:t>
            </a:r>
          </a:p>
          <a:p>
            <a:r>
              <a:rPr lang="en-US" dirty="0"/>
              <a:t>Evidence of device presented by the transfer or retention of assets not used in a trade or business that satisfies the requirements of Section 355(b) can be outweighed by the existence of a corporate business purpose for those transfers or retentions. </a:t>
            </a:r>
          </a:p>
        </p:txBody>
      </p:sp>
      <p:sp>
        <p:nvSpPr>
          <p:cNvPr id="4" name="Slide Number Placeholder 3" descr="" title="">
            <a:extLst>
              <a:ext uri="{FF2B5EF4-FFF2-40B4-BE49-F238E27FC236}">
                <a16:creationId xmlns:a16="http://schemas.microsoft.com/office/drawing/2014/main" id="{B348A76D-18DE-92FA-2369-F16EC1B433A5}"/>
              </a:ext>
            </a:extLst>
          </p:cNvPr>
          <p:cNvSpPr>
            <a:spLocks noGrp="1"/>
          </p:cNvSpPr>
          <p:nvPr>
            <p:ph type="sldNum" sz="quarter" idx="12"/>
          </p:nvPr>
        </p:nvSpPr>
        <p:spPr/>
        <p:txBody>
          <a:bodyPr/>
          <a:lstStyle/>
          <a:p>
            <a:fld id="{8A7435D7-A3E0-4AF8-81FD-370DA36A6459}" type="slidenum">
              <a:rPr lang="en-US" smtClean="0">
                <a:solidFill>
                  <a:schemeClr val="tx1"/>
                </a:solidFill>
              </a:rPr>
              <a:t>7</a:t>
            </a:fld>
            <a:endParaRPr lang="en-US" dirty="0">
              <a:solidFill>
                <a:schemeClr val="tx1"/>
              </a:solidFill>
            </a:endParaRPr>
          </a:p>
        </p:txBody>
      </p:sp>
    </p:spTree>
    <p:extLst>
      <p:ext uri="{BB962C8B-B14F-4D97-AF65-F5344CB8AC3E}">
        <p14:creationId xmlns:p14="http://schemas.microsoft.com/office/powerpoint/2010/main" val="2060965091"/>
      </p:ext>
    </p:extLst>
  </p:cSld>
  <p:clrMapOvr>
    <a:masterClrMapping/>
  </p:clrMapOvr>
</p:sld>
</file>

<file path=ppt/slides/slide8.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CA059F0-948A-B4A5-0F53-BE41A77D0DA8}"/>
              </a:ext>
            </a:extLst>
          </p:cNvPr>
          <p:cNvSpPr>
            <a:spLocks noGrp="1"/>
          </p:cNvSpPr>
          <p:nvPr>
            <p:ph type="title"/>
          </p:nvPr>
        </p:nvSpPr>
        <p:spPr/>
        <p:txBody>
          <a:bodyPr>
            <a:noAutofit/>
          </a:bodyPr>
          <a:lstStyle/>
          <a:p>
            <a:r>
              <a:rPr lang="en-US" sz="3600" dirty="0">
                <a:solidFill>
                  <a:schemeClr val="tx1"/>
                </a:solidFill>
              </a:rPr>
              <a:t>Key nondevice factor: corporate business purpose</a:t>
            </a:r>
          </a:p>
        </p:txBody>
      </p:sp>
      <p:sp>
        <p:nvSpPr>
          <p:cNvPr id="3" name="Content Placeholder 2" descr="" title="">
            <a:extLst>
              <a:ext uri="{FF2B5EF4-FFF2-40B4-BE49-F238E27FC236}">
                <a16:creationId xmlns:a16="http://schemas.microsoft.com/office/drawing/2014/main" id="{CA5B1D85-3589-DF48-3C78-10F06774A2EF}"/>
              </a:ext>
            </a:extLst>
          </p:cNvPr>
          <p:cNvSpPr>
            <a:spLocks noGrp="1"/>
          </p:cNvSpPr>
          <p:nvPr>
            <p:ph idx="1"/>
          </p:nvPr>
        </p:nvSpPr>
        <p:spPr/>
        <p:txBody>
          <a:bodyPr>
            <a:noAutofit/>
          </a:bodyPr>
          <a:lstStyle/>
          <a:p>
            <a:pPr marL="0" indent="0">
              <a:buNone/>
            </a:pPr>
            <a:r>
              <a:rPr lang="en-US" b="1" dirty="0"/>
              <a:t>Reg. §1.355-2(d)(3)(ii)</a:t>
            </a:r>
          </a:p>
          <a:p>
            <a:r>
              <a:rPr lang="en-US" dirty="0"/>
              <a:t>The corporate business purpose for the transaction is evidence of nondevice.  The stronger the evidence of device, the stronger the corporate business purpose required to refute that the transaction was used principally as a device.</a:t>
            </a:r>
          </a:p>
          <a:p>
            <a:r>
              <a:rPr lang="en-US" dirty="0"/>
              <a:t>The assessment of the strength of a corporate business purpose is based on all of the facts and circumstances, including, but not limited to, the following factors: </a:t>
            </a:r>
          </a:p>
          <a:p>
            <a:pPr lvl="1"/>
            <a:r>
              <a:rPr lang="en-US" dirty="0"/>
              <a:t>the importance of achieving the purpose to the success of the business; </a:t>
            </a:r>
          </a:p>
          <a:p>
            <a:pPr lvl="1"/>
            <a:r>
              <a:rPr lang="en-US" dirty="0"/>
              <a:t>the extent to which the transaction is prompted by a person not having a proprietary interest in either corporation, or by other outside factors beyond the control of the distributing corporation; and </a:t>
            </a:r>
          </a:p>
          <a:p>
            <a:pPr lvl="1"/>
            <a:r>
              <a:rPr lang="en-US" dirty="0"/>
              <a:t>the immediacy of the conditions prompting the transaction.</a:t>
            </a:r>
          </a:p>
          <a:p>
            <a:pPr marL="0" indent="0">
              <a:buNone/>
            </a:pPr>
            <a:endParaRPr lang="en-US" dirty="0"/>
          </a:p>
        </p:txBody>
      </p:sp>
      <p:sp>
        <p:nvSpPr>
          <p:cNvPr id="4" name="Slide Number Placeholder 3" descr="" title="">
            <a:extLst>
              <a:ext uri="{FF2B5EF4-FFF2-40B4-BE49-F238E27FC236}">
                <a16:creationId xmlns:a16="http://schemas.microsoft.com/office/drawing/2014/main" id="{B348A76D-18DE-92FA-2369-F16EC1B433A5}"/>
              </a:ext>
            </a:extLst>
          </p:cNvPr>
          <p:cNvSpPr>
            <a:spLocks noGrp="1"/>
          </p:cNvSpPr>
          <p:nvPr>
            <p:ph type="sldNum" sz="quarter" idx="12"/>
          </p:nvPr>
        </p:nvSpPr>
        <p:spPr/>
        <p:txBody>
          <a:bodyPr/>
          <a:lstStyle/>
          <a:p>
            <a:fld id="{8A7435D7-A3E0-4AF8-81FD-370DA36A6459}" type="slidenum">
              <a:rPr lang="en-US" smtClean="0">
                <a:solidFill>
                  <a:schemeClr val="tx1"/>
                </a:solidFill>
              </a:rPr>
              <a:t>8</a:t>
            </a:fld>
            <a:endParaRPr lang="en-US" dirty="0">
              <a:solidFill>
                <a:schemeClr val="tx1"/>
              </a:solidFill>
            </a:endParaRPr>
          </a:p>
        </p:txBody>
      </p:sp>
    </p:spTree>
    <p:extLst>
      <p:ext uri="{BB962C8B-B14F-4D97-AF65-F5344CB8AC3E}">
        <p14:creationId xmlns:p14="http://schemas.microsoft.com/office/powerpoint/2010/main" val="2940118534"/>
      </p:ext>
    </p:extLst>
  </p:cSld>
  <p:clrMapOvr>
    <a:masterClrMapping/>
  </p:clrMapOvr>
</p:sld>
</file>

<file path=ppt/slides/slide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descr="" title=""/>
        <p:cNvGrpSpPr/>
        <p:nvPr/>
      </p:nvGrpSpPr>
      <p:grpSpPr>
        <a:xfrm>
          <a:off x="0" y="0"/>
          <a:ext cx="0" cy="0"/>
          <a:chOff x="0" y="0"/>
          <a:chExt cx="0" cy="0"/>
        </a:xfrm>
      </p:grpSpPr>
      <p:sp>
        <p:nvSpPr>
          <p:cNvPr id="2" name="Title 1" descr="" title="">
            <a:extLst>
              <a:ext uri="{FF2B5EF4-FFF2-40B4-BE49-F238E27FC236}">
                <a16:creationId xmlns:a16="http://schemas.microsoft.com/office/drawing/2014/main" id="{1CA059F0-948A-B4A5-0F53-BE41A77D0DA8}"/>
              </a:ext>
            </a:extLst>
          </p:cNvPr>
          <p:cNvSpPr>
            <a:spLocks noGrp="1"/>
          </p:cNvSpPr>
          <p:nvPr>
            <p:ph type="title"/>
          </p:nvPr>
        </p:nvSpPr>
        <p:spPr/>
        <p:txBody>
          <a:bodyPr>
            <a:noAutofit/>
          </a:bodyPr>
          <a:lstStyle/>
          <a:p>
            <a:r>
              <a:rPr lang="en-US" sz="3600" dirty="0">
                <a:solidFill>
                  <a:schemeClr val="tx1"/>
                </a:solidFill>
              </a:rPr>
              <a:t>Key nondevice factor: publicly-traded and widely-held distributing corporation</a:t>
            </a:r>
          </a:p>
        </p:txBody>
      </p:sp>
      <p:sp>
        <p:nvSpPr>
          <p:cNvPr id="3" name="Content Placeholder 2" descr="" title="">
            <a:extLst>
              <a:ext uri="{FF2B5EF4-FFF2-40B4-BE49-F238E27FC236}">
                <a16:creationId xmlns:a16="http://schemas.microsoft.com/office/drawing/2014/main" id="{CA5B1D85-3589-DF48-3C78-10F06774A2EF}"/>
              </a:ext>
            </a:extLst>
          </p:cNvPr>
          <p:cNvSpPr>
            <a:spLocks noGrp="1"/>
          </p:cNvSpPr>
          <p:nvPr>
            <p:ph idx="1"/>
          </p:nvPr>
        </p:nvSpPr>
        <p:spPr/>
        <p:txBody>
          <a:bodyPr>
            <a:noAutofit/>
          </a:bodyPr>
          <a:lstStyle/>
          <a:p>
            <a:pPr marL="0" indent="0">
              <a:buNone/>
            </a:pPr>
            <a:r>
              <a:rPr lang="en-US" b="1" dirty="0"/>
              <a:t>Reg. §1.355-2(d)(3)(iii)</a:t>
            </a:r>
          </a:p>
          <a:p>
            <a:r>
              <a:rPr lang="en-US" dirty="0"/>
              <a:t>The fact that the distributing corporation is publicly traded and has no shareholder who is directly or indirectly the beneficial owner of more than 5% of any class of stock is evidence of nondevice.</a:t>
            </a:r>
          </a:p>
          <a:p>
            <a:pPr marL="0" indent="0">
              <a:buNone/>
            </a:pPr>
            <a:endParaRPr lang="en-US" dirty="0"/>
          </a:p>
          <a:p>
            <a:pPr marL="0" indent="0">
              <a:buNone/>
            </a:pPr>
            <a:endParaRPr lang="en-US" b="1" dirty="0"/>
          </a:p>
          <a:p>
            <a:endParaRPr lang="en-US" dirty="0"/>
          </a:p>
        </p:txBody>
      </p:sp>
      <p:sp>
        <p:nvSpPr>
          <p:cNvPr id="4" name="Slide Number Placeholder 3" descr="" title="">
            <a:extLst>
              <a:ext uri="{FF2B5EF4-FFF2-40B4-BE49-F238E27FC236}">
                <a16:creationId xmlns:a16="http://schemas.microsoft.com/office/drawing/2014/main" id="{B348A76D-18DE-92FA-2369-F16EC1B433A5}"/>
              </a:ext>
            </a:extLst>
          </p:cNvPr>
          <p:cNvSpPr>
            <a:spLocks noGrp="1"/>
          </p:cNvSpPr>
          <p:nvPr>
            <p:ph type="sldNum" sz="quarter" idx="12"/>
          </p:nvPr>
        </p:nvSpPr>
        <p:spPr/>
        <p:txBody>
          <a:bodyPr/>
          <a:lstStyle/>
          <a:p>
            <a:fld id="{8A7435D7-A3E0-4AF8-81FD-370DA36A6459}" type="slidenum">
              <a:rPr lang="en-US" smtClean="0">
                <a:solidFill>
                  <a:schemeClr val="tx1"/>
                </a:solidFill>
              </a:rPr>
              <a:t>9</a:t>
            </a:fld>
            <a:endParaRPr lang="en-US" dirty="0">
              <a:solidFill>
                <a:schemeClr val="tx1"/>
              </a:solidFill>
            </a:endParaRPr>
          </a:p>
        </p:txBody>
      </p:sp>
    </p:spTree>
    <p:extLst>
      <p:ext uri="{BB962C8B-B14F-4D97-AF65-F5344CB8AC3E}">
        <p14:creationId xmlns:p14="http://schemas.microsoft.com/office/powerpoint/2010/main" val="1375626553"/>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8">
      <a:dk1>
        <a:sysClr val="windowText" lastClr="000000"/>
      </a:dk1>
      <a:lt1>
        <a:sysClr val="window" lastClr="FFFFFF"/>
      </a:lt1>
      <a:dk2>
        <a:srgbClr val="373545"/>
      </a:dk2>
      <a:lt2>
        <a:srgbClr val="DCD8DC"/>
      </a:lt2>
      <a:accent1>
        <a:srgbClr val="A7B3B5"/>
      </a:accent1>
      <a:accent2>
        <a:srgbClr val="A7B3B5"/>
      </a:accent2>
      <a:accent3>
        <a:srgbClr val="BDC6D7"/>
      </a:accent3>
      <a:accent4>
        <a:srgbClr val="BDC6D7"/>
      </a:accent4>
      <a:accent5>
        <a:srgbClr val="BDC6D7"/>
      </a:accent5>
      <a:accent6>
        <a:srgbClr val="6F8183"/>
      </a:accent6>
      <a:hlink>
        <a:srgbClr val="69A020"/>
      </a:hlink>
      <a:folHlink>
        <a:srgbClr val="8C8C8C"/>
      </a:folHlink>
    </a:clrScheme>
    <a:fontScheme name="Custom 5">
      <a:majorFont>
        <a:latin typeface="Garamond"/>
        <a:ea typeface=""/>
        <a:cs typeface=""/>
      </a:majorFont>
      <a:minorFont>
        <a:latin typeface="Arial Nova Light"/>
        <a:ea typeface=""/>
        <a:cs typeface=""/>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ap:Properties xmlns:vt="http://schemas.openxmlformats.org/officeDocument/2006/docPropsVTypes" xmlns:ap="http://schemas.openxmlformats.org/officeDocument/2006/extended-properties"/>
</file>

<file path=docProps/core.xml><?xml version="1.0" encoding="utf-8"?>
<coreProperties xmlns:dc="http://purl.org/dc/elements/1.1/" xmlns:dcterms="http://purl.org/dc/terms/" xmlns:xsi="http://www.w3.org/2001/XMLSchema-instance" xmlns="http://schemas.openxmlformats.org/package/2006/metadata/core-properties">
  <lastPrinted>1899-12-31T23:00:00.0000000Z</lastPrinted>
  <dcterms:created xsi:type="dcterms:W3CDTF">1899-12-31T23:00:00.0000000Z</dcterms:created>
  <dcterms:modified xsi:type="dcterms:W3CDTF">2024-10-29T18:57:48.0000000Z</dcterms:modified>
</coreProperties>
</file>

<file path=docProps/custom.xml><?xml version="1.0" encoding="utf-8"?>
<op:Properties xmlns:vt="http://schemas.openxmlformats.org/officeDocument/2006/docPropsVTypes" xmlns:op="http://schemas.openxmlformats.org/officeDocument/2006/custom-properties"/>
</file>