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8" r:id="rId3"/>
    <p:sldId id="329" r:id="rId4"/>
    <p:sldId id="267" r:id="rId5"/>
    <p:sldId id="352" r:id="rId6"/>
    <p:sldId id="263" r:id="rId7"/>
    <p:sldId id="344" r:id="rId8"/>
    <p:sldId id="370" r:id="rId9"/>
    <p:sldId id="330" r:id="rId10"/>
    <p:sldId id="332" r:id="rId11"/>
    <p:sldId id="333" r:id="rId12"/>
    <p:sldId id="334" r:id="rId13"/>
    <p:sldId id="353" r:id="rId14"/>
    <p:sldId id="347" r:id="rId15"/>
    <p:sldId id="355" r:id="rId16"/>
    <p:sldId id="356" r:id="rId17"/>
    <p:sldId id="397" r:id="rId18"/>
    <p:sldId id="373" r:id="rId19"/>
    <p:sldId id="398" r:id="rId20"/>
    <p:sldId id="399" r:id="rId21"/>
    <p:sldId id="400" r:id="rId22"/>
    <p:sldId id="401" r:id="rId23"/>
    <p:sldId id="358" r:id="rId24"/>
    <p:sldId id="343" r:id="rId25"/>
    <p:sldId id="345" r:id="rId26"/>
    <p:sldId id="351" r:id="rId27"/>
    <p:sldId id="350" r:id="rId28"/>
    <p:sldId id="357" r:id="rId29"/>
    <p:sldId id="264" r:id="rId30"/>
    <p:sldId id="403" r:id="rId31"/>
    <p:sldId id="360" r:id="rId32"/>
    <p:sldId id="371" r:id="rId33"/>
    <p:sldId id="362" r:id="rId34"/>
    <p:sldId id="363" r:id="rId35"/>
    <p:sldId id="368" r:id="rId36"/>
    <p:sldId id="367" r:id="rId37"/>
    <p:sldId id="372" r:id="rId38"/>
    <p:sldId id="374" r:id="rId39"/>
    <p:sldId id="378" r:id="rId40"/>
    <p:sldId id="364" r:id="rId41"/>
    <p:sldId id="404" r:id="rId42"/>
    <p:sldId id="405" r:id="rId43"/>
    <p:sldId id="354" r:id="rId44"/>
    <p:sldId id="359" r:id="rId45"/>
    <p:sldId id="361" r:id="rId46"/>
    <p:sldId id="406" r:id="rId47"/>
    <p:sldId id="328" r:id="rId48"/>
  </p:sldIdLst>
  <p:sldSz cx="9144000" cy="5143500" type="screen16x9"/>
  <p:notesSz cx="6858000" cy="91440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p15:clr>
            <a:srgbClr val="A4A3A4"/>
          </p15:clr>
        </p15:guide>
        <p15:guide id="2" orient="horz" pos="248">
          <p15:clr>
            <a:srgbClr val="A4A3A4"/>
          </p15:clr>
        </p15:guide>
        <p15:guide id="3" orient="horz" pos="3149">
          <p15:clr>
            <a:srgbClr val="A4A3A4"/>
          </p15:clr>
        </p15:guide>
        <p15:guide id="4" orient="horz" pos="2869">
          <p15:clr>
            <a:srgbClr val="A4A3A4"/>
          </p15:clr>
        </p15:guide>
        <p15:guide id="5" orient="horz" pos="1700">
          <p15:clr>
            <a:srgbClr val="A4A3A4"/>
          </p15:clr>
        </p15:guide>
        <p15:guide id="6" orient="horz" pos="442">
          <p15:clr>
            <a:srgbClr val="A4A3A4"/>
          </p15:clr>
        </p15:guide>
        <p15:guide id="7" orient="horz" pos="598">
          <p15:clr>
            <a:srgbClr val="A4A3A4"/>
          </p15:clr>
        </p15:guide>
        <p15:guide id="8" orient="horz" pos="1823">
          <p15:clr>
            <a:srgbClr val="A4A3A4"/>
          </p15:clr>
        </p15:guide>
        <p15:guide id="9" orient="horz" pos="1916">
          <p15:clr>
            <a:srgbClr val="A4A3A4"/>
          </p15:clr>
        </p15:guide>
        <p15:guide id="10" orient="horz" pos="2150">
          <p15:clr>
            <a:srgbClr val="A4A3A4"/>
          </p15:clr>
        </p15:guide>
        <p15:guide id="11" orient="horz" pos="1611">
          <p15:clr>
            <a:srgbClr val="A4A3A4"/>
          </p15:clr>
        </p15:guide>
        <p15:guide id="12" orient="horz" pos="524">
          <p15:clr>
            <a:srgbClr val="A4A3A4"/>
          </p15:clr>
        </p15:guide>
        <p15:guide id="13" orient="horz" pos="734">
          <p15:clr>
            <a:srgbClr val="A4A3A4"/>
          </p15:clr>
        </p15:guide>
        <p15:guide id="14" orient="horz" pos="2822">
          <p15:clr>
            <a:srgbClr val="A4A3A4"/>
          </p15:clr>
        </p15:guide>
        <p15:guide id="15" pos="2880">
          <p15:clr>
            <a:srgbClr val="A4A3A4"/>
          </p15:clr>
        </p15:guide>
        <p15:guide id="16" pos="5392">
          <p15:clr>
            <a:srgbClr val="A4A3A4"/>
          </p15:clr>
        </p15:guide>
        <p15:guide id="17" pos="144">
          <p15:clr>
            <a:srgbClr val="A4A3A4"/>
          </p15:clr>
        </p15:guide>
        <p15:guide id="18" pos="5654">
          <p15:clr>
            <a:srgbClr val="A4A3A4"/>
          </p15:clr>
        </p15:guide>
        <p15:guide id="19" pos="4413">
          <p15:clr>
            <a:srgbClr val="A4A3A4"/>
          </p15:clr>
        </p15:guide>
        <p15:guide id="20" pos="4460">
          <p15:clr>
            <a:srgbClr val="A4A3A4"/>
          </p15:clr>
        </p15:guide>
        <p15:guide id="21" pos="2207">
          <p15:clr>
            <a:srgbClr val="A4A3A4"/>
          </p15:clr>
        </p15:guide>
        <p15:guide id="22" pos="401">
          <p15:clr>
            <a:srgbClr val="A4A3A4"/>
          </p15:clr>
        </p15:guide>
        <p15:guide id="23" pos="158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D2D21B-F106-210F-46EF-58B43FFFFE4B}" name="Neil Kelliher" initials="NK" userId="Neil Kelliher" providerId="None"/>
  <p188:author id="{2AF19738-589A-9CAD-ECC8-1092E8A4E8BF}" name="Nathan Wacker" initials="NW" userId="Nathan Wacker" providerId="None"/>
  <p188:author id="{CA75CD9D-4342-C570-B26A-9D3B3B08A548}" name="Garrett L. Brodeur" initials="GLB" userId="Garrett L. Brodeu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56F"/>
    <a:srgbClr val="B6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autoAdjust="0"/>
    <p:restoredTop sz="95007" autoAdjust="0"/>
  </p:normalViewPr>
  <p:slideViewPr>
    <p:cSldViewPr snapToGrid="0">
      <p:cViewPr varScale="1">
        <p:scale>
          <a:sx n="129" d="100"/>
          <a:sy n="129" d="100"/>
        </p:scale>
        <p:origin x="126" y="210"/>
      </p:cViewPr>
      <p:guideLst>
        <p:guide orient="horz" pos="1255"/>
        <p:guide orient="horz" pos="248"/>
        <p:guide orient="horz" pos="3149"/>
        <p:guide orient="horz" pos="2869"/>
        <p:guide orient="horz" pos="1700"/>
        <p:guide orient="horz" pos="442"/>
        <p:guide orient="horz" pos="598"/>
        <p:guide orient="horz" pos="1823"/>
        <p:guide orient="horz" pos="1916"/>
        <p:guide orient="horz" pos="2150"/>
        <p:guide orient="horz" pos="1611"/>
        <p:guide orient="horz" pos="524"/>
        <p:guide orient="horz" pos="734"/>
        <p:guide orient="horz" pos="2822"/>
        <p:guide pos="2880"/>
        <p:guide pos="5392"/>
        <p:guide pos="144"/>
        <p:guide pos="5654"/>
        <p:guide pos="4413"/>
        <p:guide pos="4460"/>
        <p:guide pos="2207"/>
        <p:guide pos="401"/>
        <p:guide pos="1582"/>
      </p:guideLst>
    </p:cSldViewPr>
  </p:slideViewPr>
  <p:notesTextViewPr>
    <p:cViewPr>
      <p:scale>
        <a:sx n="1" d="1"/>
        <a:sy n="1" d="1"/>
      </p:scale>
      <p:origin x="0" y="0"/>
    </p:cViewPr>
  </p:notesTextViewPr>
  <p:sorterViewPr>
    <p:cViewPr>
      <p:scale>
        <a:sx n="100" d="100"/>
        <a:sy n="100" d="100"/>
      </p:scale>
      <p:origin x="0" y="1176"/>
    </p:cViewPr>
  </p:sorterViewPr>
  <p:notesViewPr>
    <p:cSldViewPr snapToGrid="0">
      <p:cViewPr varScale="1">
        <p:scale>
          <a:sx n="80" d="100"/>
          <a:sy n="80" d="100"/>
        </p:scale>
        <p:origin x="978" y="9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handoutMaster" Target="handoutMasters/handoutMaster1.xml" Id="rId50" /><Relationship Type="http://schemas.openxmlformats.org/officeDocument/2006/relationships/tableStyles" Target="tableStyles.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viewProps" Target="viewProps.xml" Id="rId53" /><Relationship Type="http://schemas.openxmlformats.org/officeDocument/2006/relationships/slide" Target="slides/slide4.xml" Id="rId5"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presProps" Target="presProps.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microsoft.com/office/2018/10/relationships/authors" Target="authors.xml" Id="rId56"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theme" Target="theme/theme1.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notesMaster" Target="notesMasters/notesMaster1.xml" Id="rId49"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1374E-E08E-4802-A7C2-6ACED4DCDC9F}" type="datetimeFigureOut">
              <a:rPr lang="en-US" smtClean="0"/>
              <a:t>10/28/2024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1745A0-1C58-41D2-A56B-F3898CD2FC30}" type="slidenum">
              <a:rPr lang="en-US" smtClean="0"/>
              <a:t>‹#›</a:t>
            </a:fld>
            <a:endParaRPr lang="en-US"/>
          </a:p>
        </p:txBody>
      </p:sp>
    </p:spTree>
    <p:extLst>
      <p:ext uri="{BB962C8B-B14F-4D97-AF65-F5344CB8AC3E}">
        <p14:creationId xmlns:p14="http://schemas.microsoft.com/office/powerpoint/2010/main" val="399801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C2063-F8AD-4F28-8FB8-3BF15702ED26}" type="datetimeFigureOut">
              <a:rPr lang="en-US" smtClean="0"/>
              <a:t>10/28/2024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59651-5ABB-420F-AFDF-9F672E5122CE}" type="slidenum">
              <a:rPr lang="en-US" smtClean="0"/>
              <a:t>‹#›</a:t>
            </a:fld>
            <a:endParaRPr lang="en-US"/>
          </a:p>
        </p:txBody>
      </p:sp>
    </p:spTree>
    <p:extLst>
      <p:ext uri="{BB962C8B-B14F-4D97-AF65-F5344CB8AC3E}">
        <p14:creationId xmlns:p14="http://schemas.microsoft.com/office/powerpoint/2010/main" val="87001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4</a:t>
            </a:fld>
            <a:endParaRPr lang="en-US"/>
          </a:p>
        </p:txBody>
      </p:sp>
    </p:spTree>
    <p:extLst>
      <p:ext uri="{BB962C8B-B14F-4D97-AF65-F5344CB8AC3E}">
        <p14:creationId xmlns:p14="http://schemas.microsoft.com/office/powerpoint/2010/main" val="2349426379"/>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15</a:t>
            </a:fld>
            <a:endParaRPr lang="en-US"/>
          </a:p>
        </p:txBody>
      </p:sp>
    </p:spTree>
    <p:extLst>
      <p:ext uri="{BB962C8B-B14F-4D97-AF65-F5344CB8AC3E}">
        <p14:creationId xmlns:p14="http://schemas.microsoft.com/office/powerpoint/2010/main" val="147034217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16</a:t>
            </a:fld>
            <a:endParaRPr lang="en-US"/>
          </a:p>
        </p:txBody>
      </p:sp>
    </p:spTree>
    <p:extLst>
      <p:ext uri="{BB962C8B-B14F-4D97-AF65-F5344CB8AC3E}">
        <p14:creationId xmlns:p14="http://schemas.microsoft.com/office/powerpoint/2010/main" val="1470342175"/>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17</a:t>
            </a:fld>
            <a:endParaRPr lang="en-US"/>
          </a:p>
        </p:txBody>
      </p:sp>
    </p:spTree>
    <p:extLst>
      <p:ext uri="{BB962C8B-B14F-4D97-AF65-F5344CB8AC3E}">
        <p14:creationId xmlns:p14="http://schemas.microsoft.com/office/powerpoint/2010/main" val="2387501729"/>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18</a:t>
            </a:fld>
            <a:endParaRPr lang="en-US"/>
          </a:p>
        </p:txBody>
      </p:sp>
    </p:spTree>
    <p:extLst>
      <p:ext uri="{BB962C8B-B14F-4D97-AF65-F5344CB8AC3E}">
        <p14:creationId xmlns:p14="http://schemas.microsoft.com/office/powerpoint/2010/main" val="395378551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23</a:t>
            </a:fld>
            <a:endParaRPr lang="en-US"/>
          </a:p>
        </p:txBody>
      </p:sp>
    </p:spTree>
    <p:extLst>
      <p:ext uri="{BB962C8B-B14F-4D97-AF65-F5344CB8AC3E}">
        <p14:creationId xmlns:p14="http://schemas.microsoft.com/office/powerpoint/2010/main" val="1134004025"/>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25</a:t>
            </a:fld>
            <a:endParaRPr lang="en-US"/>
          </a:p>
        </p:txBody>
      </p:sp>
    </p:spTree>
    <p:extLst>
      <p:ext uri="{BB962C8B-B14F-4D97-AF65-F5344CB8AC3E}">
        <p14:creationId xmlns:p14="http://schemas.microsoft.com/office/powerpoint/2010/main" val="719237286"/>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26</a:t>
            </a:fld>
            <a:endParaRPr lang="en-US"/>
          </a:p>
        </p:txBody>
      </p:sp>
    </p:spTree>
    <p:extLst>
      <p:ext uri="{BB962C8B-B14F-4D97-AF65-F5344CB8AC3E}">
        <p14:creationId xmlns:p14="http://schemas.microsoft.com/office/powerpoint/2010/main" val="3489462001"/>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27</a:t>
            </a:fld>
            <a:endParaRPr lang="en-US"/>
          </a:p>
        </p:txBody>
      </p:sp>
    </p:spTree>
    <p:extLst>
      <p:ext uri="{BB962C8B-B14F-4D97-AF65-F5344CB8AC3E}">
        <p14:creationId xmlns:p14="http://schemas.microsoft.com/office/powerpoint/2010/main" val="3108414107"/>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28</a:t>
            </a:fld>
            <a:endParaRPr lang="en-US"/>
          </a:p>
        </p:txBody>
      </p:sp>
    </p:spTree>
    <p:extLst>
      <p:ext uri="{BB962C8B-B14F-4D97-AF65-F5344CB8AC3E}">
        <p14:creationId xmlns:p14="http://schemas.microsoft.com/office/powerpoint/2010/main" val="3108414107"/>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31</a:t>
            </a:fld>
            <a:endParaRPr lang="en-US"/>
          </a:p>
        </p:txBody>
      </p:sp>
    </p:spTree>
    <p:extLst>
      <p:ext uri="{BB962C8B-B14F-4D97-AF65-F5344CB8AC3E}">
        <p14:creationId xmlns:p14="http://schemas.microsoft.com/office/powerpoint/2010/main" val="48729466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7</a:t>
            </a:fld>
            <a:endParaRPr lang="en-US"/>
          </a:p>
        </p:txBody>
      </p:sp>
    </p:spTree>
    <p:extLst>
      <p:ext uri="{BB962C8B-B14F-4D97-AF65-F5344CB8AC3E}">
        <p14:creationId xmlns:p14="http://schemas.microsoft.com/office/powerpoint/2010/main" val="21882853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32</a:t>
            </a:fld>
            <a:endParaRPr lang="en-US"/>
          </a:p>
        </p:txBody>
      </p:sp>
    </p:spTree>
    <p:extLst>
      <p:ext uri="{BB962C8B-B14F-4D97-AF65-F5344CB8AC3E}">
        <p14:creationId xmlns:p14="http://schemas.microsoft.com/office/powerpoint/2010/main" val="1722189031"/>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33</a:t>
            </a:fld>
            <a:endParaRPr lang="en-US"/>
          </a:p>
        </p:txBody>
      </p:sp>
    </p:spTree>
    <p:extLst>
      <p:ext uri="{BB962C8B-B14F-4D97-AF65-F5344CB8AC3E}">
        <p14:creationId xmlns:p14="http://schemas.microsoft.com/office/powerpoint/2010/main" val="3802708972"/>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34</a:t>
            </a:fld>
            <a:endParaRPr lang="en-US"/>
          </a:p>
        </p:txBody>
      </p:sp>
    </p:spTree>
    <p:extLst>
      <p:ext uri="{BB962C8B-B14F-4D97-AF65-F5344CB8AC3E}">
        <p14:creationId xmlns:p14="http://schemas.microsoft.com/office/powerpoint/2010/main" val="2637667603"/>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35</a:t>
            </a:fld>
            <a:endParaRPr lang="en-US"/>
          </a:p>
        </p:txBody>
      </p:sp>
    </p:spTree>
    <p:extLst>
      <p:ext uri="{BB962C8B-B14F-4D97-AF65-F5344CB8AC3E}">
        <p14:creationId xmlns:p14="http://schemas.microsoft.com/office/powerpoint/2010/main" val="3768485234"/>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36</a:t>
            </a:fld>
            <a:endParaRPr lang="en-US"/>
          </a:p>
        </p:txBody>
      </p:sp>
    </p:spTree>
    <p:extLst>
      <p:ext uri="{BB962C8B-B14F-4D97-AF65-F5344CB8AC3E}">
        <p14:creationId xmlns:p14="http://schemas.microsoft.com/office/powerpoint/2010/main" val="3283511897"/>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37</a:t>
            </a:fld>
            <a:endParaRPr lang="en-US"/>
          </a:p>
        </p:txBody>
      </p:sp>
    </p:spTree>
    <p:extLst>
      <p:ext uri="{BB962C8B-B14F-4D97-AF65-F5344CB8AC3E}">
        <p14:creationId xmlns:p14="http://schemas.microsoft.com/office/powerpoint/2010/main" val="479197684"/>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38</a:t>
            </a:fld>
            <a:endParaRPr lang="en-US"/>
          </a:p>
        </p:txBody>
      </p:sp>
    </p:spTree>
    <p:extLst>
      <p:ext uri="{BB962C8B-B14F-4D97-AF65-F5344CB8AC3E}">
        <p14:creationId xmlns:p14="http://schemas.microsoft.com/office/powerpoint/2010/main" val="2155407724"/>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39</a:t>
            </a:fld>
            <a:endParaRPr lang="en-US"/>
          </a:p>
        </p:txBody>
      </p:sp>
    </p:spTree>
    <p:extLst>
      <p:ext uri="{BB962C8B-B14F-4D97-AF65-F5344CB8AC3E}">
        <p14:creationId xmlns:p14="http://schemas.microsoft.com/office/powerpoint/2010/main" val="3179317162"/>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40</a:t>
            </a:fld>
            <a:endParaRPr lang="en-US"/>
          </a:p>
        </p:txBody>
      </p:sp>
    </p:spTree>
    <p:extLst>
      <p:ext uri="{BB962C8B-B14F-4D97-AF65-F5344CB8AC3E}">
        <p14:creationId xmlns:p14="http://schemas.microsoft.com/office/powerpoint/2010/main" val="1720385752"/>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43</a:t>
            </a:fld>
            <a:endParaRPr lang="en-US"/>
          </a:p>
        </p:txBody>
      </p:sp>
    </p:spTree>
    <p:extLst>
      <p:ext uri="{BB962C8B-B14F-4D97-AF65-F5344CB8AC3E}">
        <p14:creationId xmlns:p14="http://schemas.microsoft.com/office/powerpoint/2010/main" val="1836374041"/>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8</a:t>
            </a:fld>
            <a:endParaRPr lang="en-US"/>
          </a:p>
        </p:txBody>
      </p:sp>
    </p:spTree>
    <p:extLst>
      <p:ext uri="{BB962C8B-B14F-4D97-AF65-F5344CB8AC3E}">
        <p14:creationId xmlns:p14="http://schemas.microsoft.com/office/powerpoint/2010/main" val="1442216962"/>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44</a:t>
            </a:fld>
            <a:endParaRPr lang="en-US"/>
          </a:p>
        </p:txBody>
      </p:sp>
    </p:spTree>
    <p:extLst>
      <p:ext uri="{BB962C8B-B14F-4D97-AF65-F5344CB8AC3E}">
        <p14:creationId xmlns:p14="http://schemas.microsoft.com/office/powerpoint/2010/main" val="2589331417"/>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45</a:t>
            </a:fld>
            <a:endParaRPr lang="en-US"/>
          </a:p>
        </p:txBody>
      </p:sp>
    </p:spTree>
    <p:extLst>
      <p:ext uri="{BB962C8B-B14F-4D97-AF65-F5344CB8AC3E}">
        <p14:creationId xmlns:p14="http://schemas.microsoft.com/office/powerpoint/2010/main" val="3871061530"/>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9</a:t>
            </a:fld>
            <a:endParaRPr lang="en-US"/>
          </a:p>
        </p:txBody>
      </p:sp>
    </p:spTree>
    <p:extLst>
      <p:ext uri="{BB962C8B-B14F-4D97-AF65-F5344CB8AC3E}">
        <p14:creationId xmlns:p14="http://schemas.microsoft.com/office/powerpoint/2010/main" val="901495849"/>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10</a:t>
            </a:fld>
            <a:endParaRPr lang="en-US"/>
          </a:p>
        </p:txBody>
      </p:sp>
    </p:spTree>
    <p:extLst>
      <p:ext uri="{BB962C8B-B14F-4D97-AF65-F5344CB8AC3E}">
        <p14:creationId xmlns:p14="http://schemas.microsoft.com/office/powerpoint/2010/main" val="1505003624"/>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11</a:t>
            </a:fld>
            <a:endParaRPr lang="en-US"/>
          </a:p>
        </p:txBody>
      </p:sp>
    </p:spTree>
    <p:extLst>
      <p:ext uri="{BB962C8B-B14F-4D97-AF65-F5344CB8AC3E}">
        <p14:creationId xmlns:p14="http://schemas.microsoft.com/office/powerpoint/2010/main" val="149371530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12</a:t>
            </a:fld>
            <a:endParaRPr lang="en-US"/>
          </a:p>
        </p:txBody>
      </p:sp>
    </p:spTree>
    <p:extLst>
      <p:ext uri="{BB962C8B-B14F-4D97-AF65-F5344CB8AC3E}">
        <p14:creationId xmlns:p14="http://schemas.microsoft.com/office/powerpoint/2010/main" val="3354071789"/>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13</a:t>
            </a:fld>
            <a:endParaRPr lang="en-US"/>
          </a:p>
        </p:txBody>
      </p:sp>
    </p:spTree>
    <p:extLst>
      <p:ext uri="{BB962C8B-B14F-4D97-AF65-F5344CB8AC3E}">
        <p14:creationId xmlns:p14="http://schemas.microsoft.com/office/powerpoint/2010/main" val="460595925"/>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BD59651-5ABB-420F-AFDF-9F672E5122CE}" type="slidenum">
              <a:rPr lang="en-US" smtClean="0"/>
              <a:t>14</a:t>
            </a:fld>
            <a:endParaRPr lang="en-US"/>
          </a:p>
        </p:txBody>
      </p:sp>
    </p:spTree>
    <p:extLst>
      <p:ext uri="{BB962C8B-B14F-4D97-AF65-F5344CB8AC3E}">
        <p14:creationId xmlns:p14="http://schemas.microsoft.com/office/powerpoint/2010/main" val="1470342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Cover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041" y="228125"/>
            <a:ext cx="7586662" cy="563564"/>
          </a:xfrm>
        </p:spPr>
        <p:txBody>
          <a:bodyPr/>
          <a:lstStyle>
            <a:lvl1pPr>
              <a:defRPr sz="3600" baseline="0"/>
            </a:lvl1pPr>
          </a:lstStyle>
          <a:p>
            <a:r>
              <a:rPr lang="en-US" dirty="0"/>
              <a:t>Title of Presentation</a:t>
            </a:r>
          </a:p>
        </p:txBody>
      </p:sp>
      <p:sp>
        <p:nvSpPr>
          <p:cNvPr id="3" name="Subtitle 2"/>
          <p:cNvSpPr>
            <a:spLocks noGrp="1"/>
          </p:cNvSpPr>
          <p:nvPr>
            <p:ph type="subTitle" idx="1" hasCustomPrompt="1"/>
          </p:nvPr>
        </p:nvSpPr>
        <p:spPr>
          <a:xfrm>
            <a:off x="300040" y="801770"/>
            <a:ext cx="8529638" cy="328614"/>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4" name="Date Placeholder 3"/>
          <p:cNvSpPr>
            <a:spLocks noGrp="1"/>
          </p:cNvSpPr>
          <p:nvPr>
            <p:ph type="dt" sz="half" idx="10"/>
          </p:nvPr>
        </p:nvSpPr>
        <p:spPr>
          <a:xfrm>
            <a:off x="314327" y="1223115"/>
            <a:ext cx="1285876" cy="204787"/>
          </a:xfrm>
          <a:prstGeom prst="rect">
            <a:avLst/>
          </a:prstGeom>
        </p:spPr>
        <p:txBody>
          <a:bodyPr lIns="0" tIns="0" rIns="0" bIns="0"/>
          <a:lstStyle>
            <a:lvl1pPr>
              <a:defRPr sz="1200">
                <a:solidFill>
                  <a:schemeClr val="accent6"/>
                </a:solidFill>
              </a:defRPr>
            </a:lvl1pPr>
          </a:lstStyle>
          <a:p>
            <a:fld id="{C9A6BA91-FB87-4962-988D-A9F7423AF958}" type="datetime1">
              <a:rPr lang="en-US" smtClean="0"/>
              <a:t>10/28/2024</a:t>
            </a:fld>
            <a:endParaRPr lang="en-US" dirty="0"/>
          </a:p>
        </p:txBody>
      </p:sp>
      <p:sp>
        <p:nvSpPr>
          <p:cNvPr id="24" name="Text Placeholder 23"/>
          <p:cNvSpPr>
            <a:spLocks noGrp="1"/>
          </p:cNvSpPr>
          <p:nvPr>
            <p:ph type="body" sz="quarter" idx="11" hasCustomPrompt="1"/>
          </p:nvPr>
        </p:nvSpPr>
        <p:spPr>
          <a:xfrm>
            <a:off x="314327" y="1419492"/>
            <a:ext cx="8572500" cy="221049"/>
          </a:xfrm>
        </p:spPr>
        <p:txBody>
          <a:bodyPr/>
          <a:lstStyle>
            <a:lvl1pPr>
              <a:buFontTx/>
              <a:buNone/>
              <a:defRPr sz="1200"/>
            </a:lvl1pPr>
          </a:lstStyle>
          <a:p>
            <a:pPr lvl="0"/>
            <a:r>
              <a:rPr lang="en-US" dirty="0"/>
              <a:t>Presented by Names</a:t>
            </a:r>
          </a:p>
        </p:txBody>
      </p:sp>
      <p:sp>
        <p:nvSpPr>
          <p:cNvPr id="25" name="Rectangle 24"/>
          <p:cNvSpPr/>
          <p:nvPr userDrawn="1"/>
        </p:nvSpPr>
        <p:spPr>
          <a:xfrm>
            <a:off x="7558481" y="0"/>
            <a:ext cx="1585519" cy="57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7120" y="297437"/>
            <a:ext cx="825623" cy="283464"/>
          </a:xfrm>
          <a:prstGeom prst="rect">
            <a:avLst/>
          </a:prstGeom>
        </p:spPr>
      </p:pic>
      <p:sp>
        <p:nvSpPr>
          <p:cNvPr id="31" name="Rectangle 30"/>
          <p:cNvSpPr/>
          <p:nvPr userDrawn="1"/>
        </p:nvSpPr>
        <p:spPr>
          <a:xfrm>
            <a:off x="0" y="4790054"/>
            <a:ext cx="9026554" cy="310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userDrawn="1"/>
        </p:nvCxnSpPr>
        <p:spPr>
          <a:xfrm>
            <a:off x="307601" y="4822813"/>
            <a:ext cx="8531352"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307601" y="1685878"/>
            <a:ext cx="8531352"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589767" y="4863807"/>
            <a:ext cx="335869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a:solidFill>
                  <a:schemeClr val="accent6"/>
                </a:solidFill>
                <a:latin typeface="Arial" pitchFamily="34" charset="0"/>
                <a:ea typeface="+mn-ea"/>
                <a:cs typeface="Arial" pitchFamily="34" charset="0"/>
              </a:rPr>
              <a:t>© Skadden, Arps, Slate, Meagher &amp; </a:t>
            </a:r>
            <a:r>
              <a:rPr lang="en-US" sz="700" b="0" i="0" u="none" strike="noStrike" kern="1200" baseline="0" dirty="0" err="1">
                <a:solidFill>
                  <a:schemeClr val="accent6"/>
                </a:solidFill>
                <a:latin typeface="Arial" pitchFamily="34" charset="0"/>
                <a:ea typeface="+mn-ea"/>
                <a:cs typeface="Arial" pitchFamily="34" charset="0"/>
              </a:rPr>
              <a:t>Flom</a:t>
            </a:r>
            <a:r>
              <a:rPr lang="en-US" sz="700" b="0" i="0" u="none" strike="noStrike" kern="1200" baseline="0" dirty="0">
                <a:solidFill>
                  <a:schemeClr val="accent6"/>
                </a:solidFill>
                <a:latin typeface="Arial" pitchFamily="34" charset="0"/>
                <a:ea typeface="+mn-ea"/>
                <a:cs typeface="Arial" pitchFamily="34" charset="0"/>
              </a:rPr>
              <a:t> LLP and Affiliates. All rights reserved.</a:t>
            </a:r>
          </a:p>
        </p:txBody>
      </p:sp>
      <p:pic>
        <p:nvPicPr>
          <p:cNvPr id="16" name="Picture 15">
            <a:extLst>
              <a:ext uri="{FF2B5EF4-FFF2-40B4-BE49-F238E27FC236}">
                <a16:creationId xmlns:a16="http://schemas.microsoft.com/office/drawing/2014/main" id="{CDFD9A7C-FD56-4F27-AF80-1AC5F7276F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582" y="1754830"/>
            <a:ext cx="8540142" cy="3017516"/>
          </a:xfrm>
          <a:prstGeom prst="rect">
            <a:avLst/>
          </a:prstGeom>
        </p:spPr>
      </p:pic>
      <p:sp>
        <p:nvSpPr>
          <p:cNvPr id="17" name="TextBox 16">
            <a:extLst>
              <a:ext uri="{FF2B5EF4-FFF2-40B4-BE49-F238E27FC236}">
                <a16:creationId xmlns:a16="http://schemas.microsoft.com/office/drawing/2014/main" id="{E4560108-EA23-4CD6-95F8-8ACCE5E29264}"/>
              </a:ext>
            </a:extLst>
          </p:cNvPr>
          <p:cNvSpPr txBox="1">
            <a:spLocks noChangeAspect="1"/>
          </p:cNvSpPr>
          <p:nvPr userDrawn="1"/>
        </p:nvSpPr>
        <p:spPr>
          <a:xfrm>
            <a:off x="2965798" y="4464197"/>
            <a:ext cx="5707551" cy="269239"/>
          </a:xfrm>
          <a:prstGeom prst="rect">
            <a:avLst/>
          </a:prstGeom>
          <a:noFill/>
        </p:spPr>
        <p:txBody>
          <a:bodyPr wrap="square" lIns="0" tIns="0" rIns="0" bIns="0" numCol="1" rtlCol="0">
            <a:noAutofit/>
          </a:bodyPr>
          <a:lstStyle/>
          <a:p>
            <a:pPr algn="l">
              <a:lnSpc>
                <a:spcPct val="100000"/>
              </a:lnSpc>
            </a:pPr>
            <a:r>
              <a:rPr lang="en-US" sz="800" dirty="0">
                <a:solidFill>
                  <a:srgbClr val="979798"/>
                </a:solidFill>
                <a:latin typeface="Arial" pitchFamily="34" charset="0"/>
                <a:cs typeface="Arial" pitchFamily="34" charset="0"/>
              </a:rPr>
              <a:t>Beijing / Boston / Brussels / Chicago / Frankfurt / Hong Kong / Houston / London / Los Angeles / Munich / New York</a:t>
            </a:r>
            <a:r>
              <a:rPr lang="en-US" sz="800" spc="20" baseline="0" dirty="0">
                <a:solidFill>
                  <a:srgbClr val="979798"/>
                </a:solidFill>
                <a:latin typeface="Arial" pitchFamily="34" charset="0"/>
                <a:cs typeface="Arial" pitchFamily="34" charset="0"/>
              </a:rPr>
              <a:t> </a:t>
            </a:r>
            <a:br>
              <a:rPr lang="en-US" sz="800" spc="20" baseline="0" dirty="0">
                <a:solidFill>
                  <a:srgbClr val="979798"/>
                </a:solidFill>
                <a:latin typeface="Arial" pitchFamily="34" charset="0"/>
                <a:cs typeface="Arial" pitchFamily="34" charset="0"/>
              </a:rPr>
            </a:br>
            <a:r>
              <a:rPr lang="en-US" sz="800" spc="20" baseline="0" dirty="0">
                <a:solidFill>
                  <a:srgbClr val="979798"/>
                </a:solidFill>
                <a:latin typeface="Arial" pitchFamily="34" charset="0"/>
                <a:cs typeface="Arial" pitchFamily="34" charset="0"/>
              </a:rPr>
              <a:t>Palo Alto / Paris / São Paulo / Seoul</a:t>
            </a:r>
            <a:r>
              <a:rPr lang="en-US" sz="800" dirty="0">
                <a:solidFill>
                  <a:srgbClr val="979798"/>
                </a:solidFill>
                <a:latin typeface="Arial" pitchFamily="34" charset="0"/>
                <a:cs typeface="Arial" pitchFamily="34" charset="0"/>
              </a:rPr>
              <a:t> / </a:t>
            </a:r>
            <a:r>
              <a:rPr lang="en-US" sz="800" spc="20" baseline="0" dirty="0">
                <a:solidFill>
                  <a:srgbClr val="979798"/>
                </a:solidFill>
                <a:latin typeface="Arial" pitchFamily="34" charset="0"/>
                <a:cs typeface="Arial" pitchFamily="34" charset="0"/>
              </a:rPr>
              <a:t>Shanghai / Singapore / Tokyo / Toronto / Washington, D.C. / Wilmington</a:t>
            </a:r>
          </a:p>
        </p:txBody>
      </p:sp>
    </p:spTree>
    <p:extLst>
      <p:ext uri="{BB962C8B-B14F-4D97-AF65-F5344CB8AC3E}">
        <p14:creationId xmlns:p14="http://schemas.microsoft.com/office/powerpoint/2010/main" val="400076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Divider Slide Color 2 - Red">
    <p:spTree>
      <p:nvGrpSpPr>
        <p:cNvPr id="1" name=""/>
        <p:cNvGrpSpPr/>
        <p:nvPr/>
      </p:nvGrpSpPr>
      <p:grpSpPr>
        <a:xfrm>
          <a:off x="0" y="0"/>
          <a:ext cx="0" cy="0"/>
          <a:chOff x="0" y="0"/>
          <a:chExt cx="0" cy="0"/>
        </a:xfrm>
      </p:grpSpPr>
      <p:sp>
        <p:nvSpPr>
          <p:cNvPr id="26" name="Rectangle 25"/>
          <p:cNvSpPr/>
          <p:nvPr userDrawn="1"/>
        </p:nvSpPr>
        <p:spPr>
          <a:xfrm>
            <a:off x="224960" y="701675"/>
            <a:ext cx="8750765" cy="39644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37" hasCustomPrompt="1"/>
          </p:nvPr>
        </p:nvSpPr>
        <p:spPr>
          <a:xfrm>
            <a:off x="1156656" y="1216948"/>
            <a:ext cx="7153622" cy="2958353"/>
          </a:xfrm>
        </p:spPr>
        <p:txBody>
          <a:bodyPr lIns="0" tIns="0" rIns="0" bIns="0" anchor="ctr" anchorCtr="0">
            <a:noAutofit/>
          </a:bodyPr>
          <a:lstStyle>
            <a:lvl1pPr marL="0" marR="0" indent="0" algn="l" defTabSz="914400" rtl="0" eaLnBrk="1" fontAlgn="auto" latinLnBrk="0" hangingPunct="1">
              <a:lnSpc>
                <a:spcPct val="100000"/>
              </a:lnSpc>
              <a:spcBef>
                <a:spcPts val="300"/>
              </a:spcBef>
              <a:spcAft>
                <a:spcPts val="600"/>
              </a:spcAft>
              <a:buClr>
                <a:schemeClr val="accent4"/>
              </a:buClr>
              <a:buSzTx/>
              <a:buFontTx/>
              <a:buNone/>
              <a:tabLst/>
              <a:defRPr sz="4800" b="0"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a:t>
            </a:r>
          </a:p>
        </p:txBody>
      </p:sp>
      <p:sp>
        <p:nvSpPr>
          <p:cNvPr id="23" name="Text Placeholder 3"/>
          <p:cNvSpPr>
            <a:spLocks noGrp="1"/>
          </p:cNvSpPr>
          <p:nvPr>
            <p:ph type="body" sz="quarter" idx="38" hasCustomPrompt="1"/>
          </p:nvPr>
        </p:nvSpPr>
        <p:spPr>
          <a:xfrm>
            <a:off x="341862" y="2390223"/>
            <a:ext cx="693557" cy="605117"/>
          </a:xfrm>
          <a:prstGeom prst="rect">
            <a:avLst/>
          </a:prstGeom>
        </p:spPr>
        <p:txBody>
          <a:bodyPr anchor="ctr" anchorCtr="0"/>
          <a:lstStyle>
            <a:lvl1pPr algn="r">
              <a:buFontTx/>
              <a:buNone/>
              <a:defRPr sz="4800" b="1">
                <a:solidFill>
                  <a:schemeClr val="accent1">
                    <a:lumMod val="75000"/>
                  </a:schemeClr>
                </a:solidFill>
              </a:defRPr>
            </a:lvl1pPr>
          </a:lstStyle>
          <a:p>
            <a:pPr lvl="0"/>
            <a:r>
              <a:rPr lang="en-US" dirty="0"/>
              <a:t>#</a:t>
            </a:r>
          </a:p>
        </p:txBody>
      </p:sp>
    </p:spTree>
    <p:extLst>
      <p:ext uri="{BB962C8B-B14F-4D97-AF65-F5344CB8AC3E}">
        <p14:creationId xmlns:p14="http://schemas.microsoft.com/office/powerpoint/2010/main" val="12723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1.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Divider Slide Color 2 - Brown">
    <p:spTree>
      <p:nvGrpSpPr>
        <p:cNvPr id="1" name=""/>
        <p:cNvGrpSpPr/>
        <p:nvPr/>
      </p:nvGrpSpPr>
      <p:grpSpPr>
        <a:xfrm>
          <a:off x="0" y="0"/>
          <a:ext cx="0" cy="0"/>
          <a:chOff x="0" y="0"/>
          <a:chExt cx="0" cy="0"/>
        </a:xfrm>
      </p:grpSpPr>
      <p:sp>
        <p:nvSpPr>
          <p:cNvPr id="26" name="Rectangle 25"/>
          <p:cNvSpPr/>
          <p:nvPr userDrawn="1"/>
        </p:nvSpPr>
        <p:spPr>
          <a:xfrm>
            <a:off x="224960" y="701675"/>
            <a:ext cx="8750765" cy="39644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37" hasCustomPrompt="1"/>
          </p:nvPr>
        </p:nvSpPr>
        <p:spPr>
          <a:xfrm>
            <a:off x="1156656" y="1216948"/>
            <a:ext cx="7153622" cy="2958353"/>
          </a:xfrm>
        </p:spPr>
        <p:txBody>
          <a:bodyPr lIns="0" tIns="0" rIns="0" bIns="0" anchor="ctr" anchorCtr="0">
            <a:noAutofit/>
          </a:bodyPr>
          <a:lstStyle>
            <a:lvl1pPr marL="0" marR="0" indent="0" algn="l" defTabSz="914400" rtl="0" eaLnBrk="1" fontAlgn="auto" latinLnBrk="0" hangingPunct="1">
              <a:lnSpc>
                <a:spcPct val="100000"/>
              </a:lnSpc>
              <a:spcBef>
                <a:spcPts val="300"/>
              </a:spcBef>
              <a:spcAft>
                <a:spcPts val="600"/>
              </a:spcAft>
              <a:buClr>
                <a:schemeClr val="accent4"/>
              </a:buClr>
              <a:buSzTx/>
              <a:buFontTx/>
              <a:buNone/>
              <a:tabLst/>
              <a:defRPr sz="4800" b="0"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a:t>
            </a:r>
          </a:p>
        </p:txBody>
      </p:sp>
      <p:sp>
        <p:nvSpPr>
          <p:cNvPr id="23" name="Text Placeholder 3"/>
          <p:cNvSpPr>
            <a:spLocks noGrp="1"/>
          </p:cNvSpPr>
          <p:nvPr>
            <p:ph type="body" sz="quarter" idx="38" hasCustomPrompt="1"/>
          </p:nvPr>
        </p:nvSpPr>
        <p:spPr>
          <a:xfrm>
            <a:off x="341862" y="2390223"/>
            <a:ext cx="693557" cy="605117"/>
          </a:xfrm>
          <a:prstGeom prst="rect">
            <a:avLst/>
          </a:prstGeom>
        </p:spPr>
        <p:txBody>
          <a:bodyPr anchor="ctr" anchorCtr="0"/>
          <a:lstStyle>
            <a:lvl1pPr algn="r">
              <a:buFontTx/>
              <a:buNone/>
              <a:defRPr sz="4800" b="1">
                <a:solidFill>
                  <a:schemeClr val="accent6">
                    <a:lumMod val="60000"/>
                    <a:lumOff val="40000"/>
                  </a:schemeClr>
                </a:solidFill>
              </a:defRPr>
            </a:lvl1pPr>
          </a:lstStyle>
          <a:p>
            <a:pPr lvl="0"/>
            <a:r>
              <a:rPr lang="en-US" dirty="0"/>
              <a:t>#</a:t>
            </a:r>
          </a:p>
        </p:txBody>
      </p:sp>
    </p:spTree>
    <p:extLst>
      <p:ext uri="{BB962C8B-B14F-4D97-AF65-F5344CB8AC3E}">
        <p14:creationId xmlns:p14="http://schemas.microsoft.com/office/powerpoint/2010/main" val="11995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2.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Divider Slide Color 2 - Dark Brown">
    <p:spTree>
      <p:nvGrpSpPr>
        <p:cNvPr id="1" name=""/>
        <p:cNvGrpSpPr/>
        <p:nvPr/>
      </p:nvGrpSpPr>
      <p:grpSpPr>
        <a:xfrm>
          <a:off x="0" y="0"/>
          <a:ext cx="0" cy="0"/>
          <a:chOff x="0" y="0"/>
          <a:chExt cx="0" cy="0"/>
        </a:xfrm>
      </p:grpSpPr>
      <p:sp>
        <p:nvSpPr>
          <p:cNvPr id="26" name="Rectangle 25"/>
          <p:cNvSpPr/>
          <p:nvPr userDrawn="1"/>
        </p:nvSpPr>
        <p:spPr>
          <a:xfrm>
            <a:off x="224960" y="701675"/>
            <a:ext cx="8750765" cy="3964455"/>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37" hasCustomPrompt="1"/>
          </p:nvPr>
        </p:nvSpPr>
        <p:spPr>
          <a:xfrm>
            <a:off x="1156656" y="1216948"/>
            <a:ext cx="7153622" cy="2958353"/>
          </a:xfrm>
        </p:spPr>
        <p:txBody>
          <a:bodyPr lIns="0" tIns="0" rIns="0" bIns="0" anchor="ctr" anchorCtr="0">
            <a:noAutofit/>
          </a:bodyPr>
          <a:lstStyle>
            <a:lvl1pPr marL="0" marR="0" indent="0" algn="l" defTabSz="914400" rtl="0" eaLnBrk="1" fontAlgn="auto" latinLnBrk="0" hangingPunct="1">
              <a:lnSpc>
                <a:spcPct val="100000"/>
              </a:lnSpc>
              <a:spcBef>
                <a:spcPts val="300"/>
              </a:spcBef>
              <a:spcAft>
                <a:spcPts val="600"/>
              </a:spcAft>
              <a:buClr>
                <a:schemeClr val="accent4"/>
              </a:buClr>
              <a:buSzTx/>
              <a:buFontTx/>
              <a:buNone/>
              <a:tabLst/>
              <a:defRPr sz="4800" b="0"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a:t>
            </a:r>
          </a:p>
        </p:txBody>
      </p:sp>
      <p:sp>
        <p:nvSpPr>
          <p:cNvPr id="23" name="Text Placeholder 3"/>
          <p:cNvSpPr>
            <a:spLocks noGrp="1"/>
          </p:cNvSpPr>
          <p:nvPr>
            <p:ph type="body" sz="quarter" idx="38" hasCustomPrompt="1"/>
          </p:nvPr>
        </p:nvSpPr>
        <p:spPr>
          <a:xfrm>
            <a:off x="341862" y="2390223"/>
            <a:ext cx="693557" cy="605117"/>
          </a:xfrm>
          <a:prstGeom prst="rect">
            <a:avLst/>
          </a:prstGeom>
        </p:spPr>
        <p:txBody>
          <a:bodyPr anchor="ctr" anchorCtr="0"/>
          <a:lstStyle>
            <a:lvl1pPr algn="r">
              <a:buFontTx/>
              <a:buNone/>
              <a:defRPr sz="4800" b="1">
                <a:solidFill>
                  <a:schemeClr val="accent6">
                    <a:lumMod val="60000"/>
                    <a:lumOff val="40000"/>
                  </a:schemeClr>
                </a:solidFill>
              </a:defRPr>
            </a:lvl1pPr>
          </a:lstStyle>
          <a:p>
            <a:pPr lvl="0"/>
            <a:r>
              <a:rPr lang="en-US" dirty="0"/>
              <a:t>#</a:t>
            </a:r>
          </a:p>
        </p:txBody>
      </p:sp>
    </p:spTree>
    <p:extLst>
      <p:ext uri="{BB962C8B-B14F-4D97-AF65-F5344CB8AC3E}">
        <p14:creationId xmlns:p14="http://schemas.microsoft.com/office/powerpoint/2010/main" val="39073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General Slide − 1 Column</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166871" y="699247"/>
            <a:ext cx="8755062" cy="4007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020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General Slide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301" y="125290"/>
            <a:ext cx="7753910" cy="748769"/>
          </a:xfrm>
        </p:spPr>
        <p:txBody>
          <a:bodyPr/>
          <a:lstStyle>
            <a:lvl1pPr>
              <a:defRPr/>
            </a:lvl1pPr>
          </a:lstStyle>
          <a:p>
            <a:r>
              <a:rPr lang="en-US" dirty="0"/>
              <a:t>General Slide − 1 Column</a:t>
            </a:r>
            <a:br>
              <a:rPr lang="en-US" dirty="0"/>
            </a:br>
            <a:r>
              <a:rPr lang="en-US" dirty="0"/>
              <a:t>(2-line Title)</a:t>
            </a:r>
          </a:p>
        </p:txBody>
      </p:sp>
      <p:cxnSp>
        <p:nvCxnSpPr>
          <p:cNvPr id="7" name="Straight Connector 6"/>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166871" y="1089212"/>
            <a:ext cx="8755062" cy="3617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42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Left Column Call-Out - Gray">
    <p:spTree>
      <p:nvGrpSpPr>
        <p:cNvPr id="1" name=""/>
        <p:cNvGrpSpPr/>
        <p:nvPr/>
      </p:nvGrpSpPr>
      <p:grpSpPr>
        <a:xfrm>
          <a:off x="0" y="0"/>
          <a:ext cx="0" cy="0"/>
          <a:chOff x="0" y="0"/>
          <a:chExt cx="0" cy="0"/>
        </a:xfrm>
      </p:grpSpPr>
      <p:sp>
        <p:nvSpPr>
          <p:cNvPr id="8" name="Rectangle 7"/>
          <p:cNvSpPr/>
          <p:nvPr userDrawn="1"/>
        </p:nvSpPr>
        <p:spPr>
          <a:xfrm>
            <a:off x="224960" y="701675"/>
            <a:ext cx="2141722" cy="3964455"/>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General </a:t>
            </a:r>
            <a:r>
              <a:rPr lang="en-US" dirty="0">
                <a:solidFill>
                  <a:schemeClr val="tx1"/>
                </a:solidFill>
              </a:rPr>
              <a:t>Slide </a:t>
            </a:r>
            <a:r>
              <a:rPr lang="en-US" dirty="0">
                <a:solidFill>
                  <a:schemeClr val="tx1"/>
                </a:solidFill>
                <a:cs typeface="Arial"/>
              </a:rPr>
              <a:t>− 1 Column With Call-Out (Gray)</a:t>
            </a:r>
            <a:endParaRPr lang="en-US" dirty="0"/>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514600" y="625281"/>
            <a:ext cx="6332538" cy="3919818"/>
          </a:xfrm>
        </p:spPr>
        <p:txBody>
          <a:bodyPr/>
          <a:lstStyle>
            <a:lvl1pPr>
              <a:buClr>
                <a:schemeClr val="bg1"/>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1" hasCustomPrompt="1"/>
          </p:nvPr>
        </p:nvSpPr>
        <p:spPr>
          <a:xfrm>
            <a:off x="319645" y="787208"/>
            <a:ext cx="1959631" cy="3784791"/>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call-out text</a:t>
            </a:r>
          </a:p>
        </p:txBody>
      </p:sp>
    </p:spTree>
    <p:extLst>
      <p:ext uri="{BB962C8B-B14F-4D97-AF65-F5344CB8AC3E}">
        <p14:creationId xmlns:p14="http://schemas.microsoft.com/office/powerpoint/2010/main" val="50924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Left Column Call-Out (2-Line Title) - Gr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301" y="125290"/>
            <a:ext cx="7753910" cy="748769"/>
          </a:xfrm>
        </p:spPr>
        <p:txBody>
          <a:bodyPr/>
          <a:lstStyle>
            <a:lvl1pPr>
              <a:defRPr baseline="0"/>
            </a:lvl1pPr>
          </a:lstStyle>
          <a:p>
            <a:r>
              <a:rPr lang="en-US" dirty="0"/>
              <a:t>Content with Left Column Call-Out </a:t>
            </a:r>
            <a:br>
              <a:rPr lang="en-US" dirty="0"/>
            </a:br>
            <a:r>
              <a:rPr lang="en-US" dirty="0"/>
              <a:t>(2-Line Title) (Gray)</a:t>
            </a:r>
          </a:p>
        </p:txBody>
      </p:sp>
      <p:cxnSp>
        <p:nvCxnSpPr>
          <p:cNvPr id="7" name="Straight Connector 6"/>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480982" y="1021973"/>
            <a:ext cx="6366156" cy="3563469"/>
          </a:xfrm>
        </p:spPr>
        <p:txBody>
          <a:bodyPr/>
          <a:lstStyle>
            <a:lvl1pPr>
              <a:buClr>
                <a:schemeClr val="bg2"/>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224960" y="1089212"/>
            <a:ext cx="2141722" cy="3576918"/>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0"/>
          <p:cNvSpPr>
            <a:spLocks noGrp="1"/>
          </p:cNvSpPr>
          <p:nvPr>
            <p:ph type="body" sz="quarter" idx="11" hasCustomPrompt="1"/>
          </p:nvPr>
        </p:nvSpPr>
        <p:spPr>
          <a:xfrm>
            <a:off x="312921" y="1163167"/>
            <a:ext cx="1966355" cy="3429004"/>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call-out text</a:t>
            </a:r>
          </a:p>
        </p:txBody>
      </p:sp>
    </p:spTree>
    <p:extLst>
      <p:ext uri="{BB962C8B-B14F-4D97-AF65-F5344CB8AC3E}">
        <p14:creationId xmlns:p14="http://schemas.microsoft.com/office/powerpoint/2010/main" val="45526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Left Column Call-Out - Blue">
    <p:spTree>
      <p:nvGrpSpPr>
        <p:cNvPr id="1" name=""/>
        <p:cNvGrpSpPr/>
        <p:nvPr/>
      </p:nvGrpSpPr>
      <p:grpSpPr>
        <a:xfrm>
          <a:off x="0" y="0"/>
          <a:ext cx="0" cy="0"/>
          <a:chOff x="0" y="0"/>
          <a:chExt cx="0" cy="0"/>
        </a:xfrm>
      </p:grpSpPr>
      <p:sp>
        <p:nvSpPr>
          <p:cNvPr id="8" name="Rectangle 7"/>
          <p:cNvSpPr/>
          <p:nvPr userDrawn="1"/>
        </p:nvSpPr>
        <p:spPr>
          <a:xfrm>
            <a:off x="224960" y="701675"/>
            <a:ext cx="2141722" cy="3964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General </a:t>
            </a:r>
            <a:r>
              <a:rPr lang="en-US" dirty="0">
                <a:solidFill>
                  <a:schemeClr val="tx1"/>
                </a:solidFill>
              </a:rPr>
              <a:t>Slide </a:t>
            </a:r>
            <a:r>
              <a:rPr lang="en-US" dirty="0">
                <a:solidFill>
                  <a:schemeClr val="tx1"/>
                </a:solidFill>
                <a:cs typeface="Arial"/>
              </a:rPr>
              <a:t>− 1 Column With Call-Out (Blue)</a:t>
            </a:r>
            <a:endParaRPr lang="en-US" dirty="0"/>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514600" y="632005"/>
            <a:ext cx="6332538" cy="3919818"/>
          </a:xfrm>
        </p:spPr>
        <p:txBody>
          <a:bodyPr/>
          <a:lstStyle>
            <a:lvl1pPr>
              <a:buClr>
                <a:schemeClr val="bg1"/>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1" hasCustomPrompt="1"/>
          </p:nvPr>
        </p:nvSpPr>
        <p:spPr>
          <a:xfrm>
            <a:off x="319645" y="787208"/>
            <a:ext cx="1959631" cy="3784791"/>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call-out text</a:t>
            </a:r>
          </a:p>
        </p:txBody>
      </p:sp>
    </p:spTree>
    <p:extLst>
      <p:ext uri="{BB962C8B-B14F-4D97-AF65-F5344CB8AC3E}">
        <p14:creationId xmlns:p14="http://schemas.microsoft.com/office/powerpoint/2010/main" val="22865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Left Column Call-Out (2-Line Title)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301" y="125290"/>
            <a:ext cx="7753910" cy="748769"/>
          </a:xfrm>
        </p:spPr>
        <p:txBody>
          <a:bodyPr/>
          <a:lstStyle>
            <a:lvl1pPr>
              <a:defRPr/>
            </a:lvl1pPr>
          </a:lstStyle>
          <a:p>
            <a:r>
              <a:rPr lang="en-US" dirty="0"/>
              <a:t>Content with Left Column Call-Out </a:t>
            </a:r>
            <a:br>
              <a:rPr lang="en-US" dirty="0"/>
            </a:br>
            <a:r>
              <a:rPr lang="en-US" dirty="0"/>
              <a:t>(2-Line Title) (Blue)</a:t>
            </a:r>
          </a:p>
        </p:txBody>
      </p:sp>
      <p:cxnSp>
        <p:nvCxnSpPr>
          <p:cNvPr id="7" name="Straight Connector 6"/>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480982" y="1021973"/>
            <a:ext cx="6366156" cy="3563469"/>
          </a:xfrm>
        </p:spPr>
        <p:txBody>
          <a:bodyPr/>
          <a:lstStyle>
            <a:lvl1pPr>
              <a:buClr>
                <a:schemeClr val="bg2"/>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224960" y="1089212"/>
            <a:ext cx="2141722" cy="35769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0"/>
          <p:cNvSpPr>
            <a:spLocks noGrp="1"/>
          </p:cNvSpPr>
          <p:nvPr>
            <p:ph type="body" sz="quarter" idx="11" hasCustomPrompt="1"/>
          </p:nvPr>
        </p:nvSpPr>
        <p:spPr>
          <a:xfrm>
            <a:off x="312921" y="1163167"/>
            <a:ext cx="1966355" cy="3429004"/>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call-out text</a:t>
            </a:r>
          </a:p>
        </p:txBody>
      </p:sp>
    </p:spTree>
    <p:extLst>
      <p:ext uri="{BB962C8B-B14F-4D97-AF65-F5344CB8AC3E}">
        <p14:creationId xmlns:p14="http://schemas.microsoft.com/office/powerpoint/2010/main" val="239364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9.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Left Column Call-Out - Brown">
    <p:spTree>
      <p:nvGrpSpPr>
        <p:cNvPr id="1" name=""/>
        <p:cNvGrpSpPr/>
        <p:nvPr/>
      </p:nvGrpSpPr>
      <p:grpSpPr>
        <a:xfrm>
          <a:off x="0" y="0"/>
          <a:ext cx="0" cy="0"/>
          <a:chOff x="0" y="0"/>
          <a:chExt cx="0" cy="0"/>
        </a:xfrm>
      </p:grpSpPr>
      <p:sp>
        <p:nvSpPr>
          <p:cNvPr id="8" name="Rectangle 7"/>
          <p:cNvSpPr/>
          <p:nvPr userDrawn="1"/>
        </p:nvSpPr>
        <p:spPr>
          <a:xfrm>
            <a:off x="224960" y="701675"/>
            <a:ext cx="2141722" cy="3964455"/>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General </a:t>
            </a:r>
            <a:r>
              <a:rPr lang="en-US" dirty="0">
                <a:solidFill>
                  <a:schemeClr val="tx1"/>
                </a:solidFill>
              </a:rPr>
              <a:t>Slide </a:t>
            </a:r>
            <a:r>
              <a:rPr lang="en-US" dirty="0">
                <a:solidFill>
                  <a:schemeClr val="tx1"/>
                </a:solidFill>
                <a:cs typeface="Arial"/>
              </a:rPr>
              <a:t>− 1 Column With Call-Out (Brown)</a:t>
            </a:r>
            <a:endParaRPr lang="en-US" dirty="0"/>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514600" y="625281"/>
            <a:ext cx="6332538" cy="3919818"/>
          </a:xfrm>
        </p:spPr>
        <p:txBody>
          <a:bodyPr/>
          <a:lstStyle>
            <a:lvl1pPr>
              <a:buClr>
                <a:schemeClr val="bg1"/>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p:cNvSpPr>
            <a:spLocks noGrp="1"/>
          </p:cNvSpPr>
          <p:nvPr>
            <p:ph type="body" sz="quarter" idx="11" hasCustomPrompt="1"/>
          </p:nvPr>
        </p:nvSpPr>
        <p:spPr>
          <a:xfrm>
            <a:off x="319645" y="787208"/>
            <a:ext cx="1959631" cy="3784791"/>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call-out text</a:t>
            </a:r>
          </a:p>
        </p:txBody>
      </p:sp>
    </p:spTree>
    <p:extLst>
      <p:ext uri="{BB962C8B-B14F-4D97-AF65-F5344CB8AC3E}">
        <p14:creationId xmlns:p14="http://schemas.microsoft.com/office/powerpoint/2010/main" val="3924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Practice/Client Cover">
    <p:spTree>
      <p:nvGrpSpPr>
        <p:cNvPr id="1" name=""/>
        <p:cNvGrpSpPr/>
        <p:nvPr/>
      </p:nvGrpSpPr>
      <p:grpSpPr>
        <a:xfrm>
          <a:off x="0" y="0"/>
          <a:ext cx="0" cy="0"/>
          <a:chOff x="0" y="0"/>
          <a:chExt cx="0" cy="0"/>
        </a:xfrm>
      </p:grpSpPr>
      <p:sp>
        <p:nvSpPr>
          <p:cNvPr id="14" name="Rectangle 13"/>
          <p:cNvSpPr/>
          <p:nvPr userDrawn="1"/>
        </p:nvSpPr>
        <p:spPr>
          <a:xfrm>
            <a:off x="0" y="4790054"/>
            <a:ext cx="9026554" cy="310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2"/>
          </p:nvPr>
        </p:nvSpPr>
        <p:spPr>
          <a:xfrm>
            <a:off x="314325" y="1761600"/>
            <a:ext cx="8532813" cy="2554754"/>
          </a:xfrm>
        </p:spPr>
        <p:txBody>
          <a:bodyPr/>
          <a:lstStyle/>
          <a:p>
            <a:r>
              <a:rPr lang="en-US"/>
              <a:t>Click icon to add picture</a:t>
            </a:r>
          </a:p>
        </p:txBody>
      </p:sp>
      <p:sp>
        <p:nvSpPr>
          <p:cNvPr id="2" name="Title 1"/>
          <p:cNvSpPr>
            <a:spLocks noGrp="1"/>
          </p:cNvSpPr>
          <p:nvPr>
            <p:ph type="ctrTitle" hasCustomPrompt="1"/>
          </p:nvPr>
        </p:nvSpPr>
        <p:spPr>
          <a:xfrm>
            <a:off x="300041" y="228125"/>
            <a:ext cx="7586662" cy="563564"/>
          </a:xfrm>
        </p:spPr>
        <p:txBody>
          <a:bodyPr/>
          <a:lstStyle>
            <a:lvl1pPr>
              <a:defRPr sz="3600" baseline="0"/>
            </a:lvl1pPr>
          </a:lstStyle>
          <a:p>
            <a:r>
              <a:rPr lang="en-US" dirty="0"/>
              <a:t>Title of Presentation</a:t>
            </a:r>
          </a:p>
        </p:txBody>
      </p:sp>
      <p:sp>
        <p:nvSpPr>
          <p:cNvPr id="3" name="Subtitle 2"/>
          <p:cNvSpPr>
            <a:spLocks noGrp="1"/>
          </p:cNvSpPr>
          <p:nvPr>
            <p:ph type="subTitle" idx="1" hasCustomPrompt="1"/>
          </p:nvPr>
        </p:nvSpPr>
        <p:spPr>
          <a:xfrm>
            <a:off x="300040" y="801770"/>
            <a:ext cx="8529638" cy="328614"/>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4" name="Date Placeholder 3"/>
          <p:cNvSpPr>
            <a:spLocks noGrp="1"/>
          </p:cNvSpPr>
          <p:nvPr>
            <p:ph type="dt" sz="half" idx="10"/>
          </p:nvPr>
        </p:nvSpPr>
        <p:spPr>
          <a:xfrm>
            <a:off x="314327" y="1223115"/>
            <a:ext cx="1285876" cy="204787"/>
          </a:xfrm>
          <a:prstGeom prst="rect">
            <a:avLst/>
          </a:prstGeom>
        </p:spPr>
        <p:txBody>
          <a:bodyPr lIns="0" tIns="0" rIns="0" bIns="0"/>
          <a:lstStyle>
            <a:lvl1pPr>
              <a:defRPr sz="1200">
                <a:solidFill>
                  <a:schemeClr val="accent6"/>
                </a:solidFill>
              </a:defRPr>
            </a:lvl1pPr>
          </a:lstStyle>
          <a:p>
            <a:fld id="{6117F46D-027C-4836-BDAE-EFDA4335B3E0}" type="datetime1">
              <a:rPr lang="en-US" smtClean="0"/>
              <a:t>10/28/2024</a:t>
            </a:fld>
            <a:endParaRPr lang="en-US" dirty="0"/>
          </a:p>
        </p:txBody>
      </p:sp>
      <p:sp>
        <p:nvSpPr>
          <p:cNvPr id="24" name="Text Placeholder 23"/>
          <p:cNvSpPr>
            <a:spLocks noGrp="1"/>
          </p:cNvSpPr>
          <p:nvPr>
            <p:ph type="body" sz="quarter" idx="11" hasCustomPrompt="1"/>
          </p:nvPr>
        </p:nvSpPr>
        <p:spPr>
          <a:xfrm>
            <a:off x="314327" y="1419492"/>
            <a:ext cx="8572500" cy="221049"/>
          </a:xfrm>
        </p:spPr>
        <p:txBody>
          <a:bodyPr/>
          <a:lstStyle>
            <a:lvl1pPr>
              <a:buFontTx/>
              <a:buNone/>
              <a:defRPr sz="1200"/>
            </a:lvl1pPr>
          </a:lstStyle>
          <a:p>
            <a:pPr lvl="0"/>
            <a:r>
              <a:rPr lang="en-US" dirty="0"/>
              <a:t>Presented by Names</a:t>
            </a:r>
          </a:p>
        </p:txBody>
      </p:sp>
      <p:sp>
        <p:nvSpPr>
          <p:cNvPr id="25" name="Rectangle 24"/>
          <p:cNvSpPr/>
          <p:nvPr userDrawn="1"/>
        </p:nvSpPr>
        <p:spPr>
          <a:xfrm>
            <a:off x="7558481" y="0"/>
            <a:ext cx="1585519" cy="57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7120" y="297437"/>
            <a:ext cx="825623" cy="283464"/>
          </a:xfrm>
          <a:prstGeom prst="rect">
            <a:avLst/>
          </a:prstGeom>
        </p:spPr>
      </p:pic>
      <p:cxnSp>
        <p:nvCxnSpPr>
          <p:cNvPr id="30" name="Straight Connector 29"/>
          <p:cNvCxnSpPr/>
          <p:nvPr userDrawn="1"/>
        </p:nvCxnSpPr>
        <p:spPr>
          <a:xfrm>
            <a:off x="307601" y="4822813"/>
            <a:ext cx="8531352"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313848" y="4302907"/>
            <a:ext cx="8533290" cy="4622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423580" y="4316727"/>
            <a:ext cx="8268906" cy="434975"/>
          </a:xfrm>
        </p:spPr>
        <p:txBody>
          <a:bodyPr anchor="ctr"/>
          <a:lstStyle>
            <a:lvl1pPr algn="r">
              <a:buFontTx/>
              <a:buNone/>
              <a:defRPr>
                <a:solidFill>
                  <a:schemeClr val="bg2"/>
                </a:solidFill>
              </a:defRPr>
            </a:lvl1pPr>
          </a:lstStyle>
          <a:p>
            <a:pPr lvl="0"/>
            <a:r>
              <a:rPr lang="en-US" dirty="0"/>
              <a:t>Practice Area/Client Name Goes Here</a:t>
            </a:r>
          </a:p>
        </p:txBody>
      </p:sp>
      <p:cxnSp>
        <p:nvCxnSpPr>
          <p:cNvPr id="16" name="Straight Connector 15"/>
          <p:cNvCxnSpPr/>
          <p:nvPr userDrawn="1"/>
        </p:nvCxnSpPr>
        <p:spPr>
          <a:xfrm>
            <a:off x="307601" y="1685878"/>
            <a:ext cx="8531352"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589767" y="4863807"/>
            <a:ext cx="3358694"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a:solidFill>
                  <a:schemeClr val="accent6"/>
                </a:solidFill>
                <a:latin typeface="Arial" pitchFamily="34" charset="0"/>
                <a:ea typeface="+mn-ea"/>
                <a:cs typeface="Arial" pitchFamily="34" charset="0"/>
              </a:rPr>
              <a:t>© Skadden, Arps, Slate, Meagher &amp; </a:t>
            </a:r>
            <a:r>
              <a:rPr lang="en-US" sz="700" b="0" i="0" u="none" strike="noStrike" kern="1200" baseline="0" dirty="0" err="1">
                <a:solidFill>
                  <a:schemeClr val="accent6"/>
                </a:solidFill>
                <a:latin typeface="Arial" pitchFamily="34" charset="0"/>
                <a:ea typeface="+mn-ea"/>
                <a:cs typeface="Arial" pitchFamily="34" charset="0"/>
              </a:rPr>
              <a:t>Flom</a:t>
            </a:r>
            <a:r>
              <a:rPr lang="en-US" sz="700" b="0" i="0" u="none" strike="noStrike" kern="1200" baseline="0" dirty="0">
                <a:solidFill>
                  <a:schemeClr val="accent6"/>
                </a:solidFill>
                <a:latin typeface="Arial" pitchFamily="34" charset="0"/>
                <a:ea typeface="+mn-ea"/>
                <a:cs typeface="Arial" pitchFamily="34" charset="0"/>
              </a:rPr>
              <a:t> LLP and Affiliates. All rights reserved.</a:t>
            </a:r>
          </a:p>
        </p:txBody>
      </p:sp>
    </p:spTree>
    <p:extLst>
      <p:ext uri="{BB962C8B-B14F-4D97-AF65-F5344CB8AC3E}">
        <p14:creationId xmlns:p14="http://schemas.microsoft.com/office/powerpoint/2010/main" val="58386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ontent with Left Column Call-Out (2-Line Title) - Brow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301" y="125290"/>
            <a:ext cx="7753910" cy="748769"/>
          </a:xfrm>
        </p:spPr>
        <p:txBody>
          <a:bodyPr/>
          <a:lstStyle>
            <a:lvl1pPr>
              <a:defRPr baseline="0"/>
            </a:lvl1pPr>
          </a:lstStyle>
          <a:p>
            <a:r>
              <a:rPr lang="en-US" dirty="0"/>
              <a:t>Content with Left Column Call-Out </a:t>
            </a:r>
            <a:br>
              <a:rPr lang="en-US" dirty="0"/>
            </a:br>
            <a:r>
              <a:rPr lang="en-US" dirty="0"/>
              <a:t>(2-Line Title) (Brown)</a:t>
            </a:r>
          </a:p>
        </p:txBody>
      </p:sp>
      <p:cxnSp>
        <p:nvCxnSpPr>
          <p:cNvPr id="7" name="Straight Connector 6"/>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480982" y="1021973"/>
            <a:ext cx="6366156" cy="3563469"/>
          </a:xfrm>
        </p:spPr>
        <p:txBody>
          <a:bodyPr/>
          <a:lstStyle>
            <a:lvl1pPr>
              <a:buClr>
                <a:schemeClr val="bg2"/>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224960" y="1089212"/>
            <a:ext cx="2141722" cy="3576918"/>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0"/>
          <p:cNvSpPr>
            <a:spLocks noGrp="1"/>
          </p:cNvSpPr>
          <p:nvPr>
            <p:ph type="body" sz="quarter" idx="11" hasCustomPrompt="1"/>
          </p:nvPr>
        </p:nvSpPr>
        <p:spPr>
          <a:xfrm>
            <a:off x="312921" y="1163167"/>
            <a:ext cx="1966355" cy="3429004"/>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call-out text</a:t>
            </a:r>
          </a:p>
        </p:txBody>
      </p:sp>
    </p:spTree>
    <p:extLst>
      <p:ext uri="{BB962C8B-B14F-4D97-AF65-F5344CB8AC3E}">
        <p14:creationId xmlns:p14="http://schemas.microsoft.com/office/powerpoint/2010/main" val="312451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1.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General Slide − 2 Columns</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0" hasCustomPrompt="1"/>
          </p:nvPr>
        </p:nvSpPr>
        <p:spPr>
          <a:xfrm>
            <a:off x="185188" y="701675"/>
            <a:ext cx="4324935" cy="4044949"/>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696001"/>
            <a:ext cx="4192588" cy="405062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700919"/>
            <a:ext cx="0" cy="40690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2.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2-Line Title)">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185188" y="1103660"/>
            <a:ext cx="4324935" cy="364296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1098549"/>
            <a:ext cx="4192588" cy="3648075"/>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1066606"/>
            <a:ext cx="0" cy="37033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93301" y="125290"/>
            <a:ext cx="7753910" cy="748769"/>
          </a:xfrm>
        </p:spPr>
        <p:txBody>
          <a:bodyPr/>
          <a:lstStyle>
            <a:lvl1pPr>
              <a:defRPr baseline="0"/>
            </a:lvl1pPr>
          </a:lstStyle>
          <a:p>
            <a:r>
              <a:rPr lang="en-US" dirty="0"/>
              <a:t>General Slide − 2 Columns</a:t>
            </a:r>
            <a:br>
              <a:rPr lang="en-US" dirty="0"/>
            </a:br>
            <a:r>
              <a:rPr lang="en-US" dirty="0"/>
              <a:t>(2-Line Title)</a:t>
            </a:r>
          </a:p>
        </p:txBody>
      </p:sp>
      <p:cxnSp>
        <p:nvCxnSpPr>
          <p:cNvPr id="9" name="Straight Connector 8"/>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7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Intro Paragraph - Gray">
    <p:spTree>
      <p:nvGrpSpPr>
        <p:cNvPr id="1" name=""/>
        <p:cNvGrpSpPr/>
        <p:nvPr/>
      </p:nvGrpSpPr>
      <p:grpSpPr>
        <a:xfrm>
          <a:off x="0" y="0"/>
          <a:ext cx="0" cy="0"/>
          <a:chOff x="0" y="0"/>
          <a:chExt cx="0" cy="0"/>
        </a:xfrm>
      </p:grpSpPr>
      <p:sp>
        <p:nvSpPr>
          <p:cNvPr id="8" name="Rectangle 7"/>
          <p:cNvSpPr/>
          <p:nvPr userDrawn="1"/>
        </p:nvSpPr>
        <p:spPr>
          <a:xfrm>
            <a:off x="206375" y="645019"/>
            <a:ext cx="8780463" cy="961905"/>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General Slide − 2 Columns With Intro Paragraph (Gray)</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0" hasCustomPrompt="1"/>
          </p:nvPr>
        </p:nvSpPr>
        <p:spPr>
          <a:xfrm>
            <a:off x="185188" y="1705270"/>
            <a:ext cx="4324935" cy="300773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1701051"/>
            <a:ext cx="4192588" cy="301195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1689282"/>
            <a:ext cx="0" cy="30175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2" hasCustomPrompt="1"/>
          </p:nvPr>
        </p:nvSpPr>
        <p:spPr>
          <a:xfrm>
            <a:off x="292749" y="732863"/>
            <a:ext cx="8622651" cy="779932"/>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87252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Intro Paragraph (2-Line Title) - Gray">
    <p:spTree>
      <p:nvGrpSpPr>
        <p:cNvPr id="1" name=""/>
        <p:cNvGrpSpPr/>
        <p:nvPr/>
      </p:nvGrpSpPr>
      <p:grpSpPr>
        <a:xfrm>
          <a:off x="0" y="0"/>
          <a:ext cx="0" cy="0"/>
          <a:chOff x="0" y="0"/>
          <a:chExt cx="0" cy="0"/>
        </a:xfrm>
      </p:grpSpPr>
      <p:sp>
        <p:nvSpPr>
          <p:cNvPr id="8" name="Rectangle 7"/>
          <p:cNvSpPr/>
          <p:nvPr userDrawn="1"/>
        </p:nvSpPr>
        <p:spPr>
          <a:xfrm>
            <a:off x="206375" y="1017430"/>
            <a:ext cx="8780463" cy="961905"/>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93301" y="125290"/>
            <a:ext cx="7753910" cy="681534"/>
          </a:xfrm>
        </p:spPr>
        <p:txBody>
          <a:bodyPr/>
          <a:lstStyle>
            <a:lvl1pPr>
              <a:spcBef>
                <a:spcPts val="0"/>
              </a:spcBef>
              <a:spcAft>
                <a:spcPts val="0"/>
              </a:spcAft>
              <a:defRPr/>
            </a:lvl1pPr>
          </a:lstStyle>
          <a:p>
            <a:r>
              <a:rPr lang="en-US" dirty="0"/>
              <a:t>General Slide − 2 Columns With Intro</a:t>
            </a:r>
            <a:br>
              <a:rPr lang="en-US" dirty="0"/>
            </a:br>
            <a:r>
              <a:rPr lang="en-US" dirty="0"/>
              <a:t>(2-line Title) (Gray)</a:t>
            </a:r>
          </a:p>
        </p:txBody>
      </p:sp>
      <p:sp>
        <p:nvSpPr>
          <p:cNvPr id="11" name="Text Placeholder 4"/>
          <p:cNvSpPr>
            <a:spLocks noGrp="1"/>
          </p:cNvSpPr>
          <p:nvPr>
            <p:ph type="body" sz="quarter" idx="10" hasCustomPrompt="1"/>
          </p:nvPr>
        </p:nvSpPr>
        <p:spPr>
          <a:xfrm>
            <a:off x="185188" y="2067880"/>
            <a:ext cx="4324935" cy="2678743"/>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2064123"/>
            <a:ext cx="4192588" cy="2682501"/>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2059102"/>
            <a:ext cx="0" cy="26974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2" hasCustomPrompt="1"/>
          </p:nvPr>
        </p:nvSpPr>
        <p:spPr>
          <a:xfrm>
            <a:off x="292749" y="1105274"/>
            <a:ext cx="8622651" cy="779932"/>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text</a:t>
            </a:r>
          </a:p>
        </p:txBody>
      </p:sp>
      <p:cxnSp>
        <p:nvCxnSpPr>
          <p:cNvPr id="14" name="Straight Connector 13"/>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2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Intro Paragraph - Blue">
    <p:spTree>
      <p:nvGrpSpPr>
        <p:cNvPr id="1" name=""/>
        <p:cNvGrpSpPr/>
        <p:nvPr/>
      </p:nvGrpSpPr>
      <p:grpSpPr>
        <a:xfrm>
          <a:off x="0" y="0"/>
          <a:ext cx="0" cy="0"/>
          <a:chOff x="0" y="0"/>
          <a:chExt cx="0" cy="0"/>
        </a:xfrm>
      </p:grpSpPr>
      <p:sp>
        <p:nvSpPr>
          <p:cNvPr id="8" name="Rectangle 7"/>
          <p:cNvSpPr/>
          <p:nvPr userDrawn="1"/>
        </p:nvSpPr>
        <p:spPr>
          <a:xfrm>
            <a:off x="206375" y="645019"/>
            <a:ext cx="8780463" cy="961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General Slide − 2 Columns With Intro Paragraph (Blue)</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0" hasCustomPrompt="1"/>
          </p:nvPr>
        </p:nvSpPr>
        <p:spPr>
          <a:xfrm>
            <a:off x="185188" y="1705270"/>
            <a:ext cx="4324935" cy="300773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1701051"/>
            <a:ext cx="4192588" cy="301195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1689282"/>
            <a:ext cx="0" cy="30175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2" hasCustomPrompt="1"/>
          </p:nvPr>
        </p:nvSpPr>
        <p:spPr>
          <a:xfrm>
            <a:off x="292749" y="732863"/>
            <a:ext cx="8622651" cy="779932"/>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3068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Intro Paragraph (2-Line Title) - Blue">
    <p:spTree>
      <p:nvGrpSpPr>
        <p:cNvPr id="1" name=""/>
        <p:cNvGrpSpPr/>
        <p:nvPr/>
      </p:nvGrpSpPr>
      <p:grpSpPr>
        <a:xfrm>
          <a:off x="0" y="0"/>
          <a:ext cx="0" cy="0"/>
          <a:chOff x="0" y="0"/>
          <a:chExt cx="0" cy="0"/>
        </a:xfrm>
      </p:grpSpPr>
      <p:sp>
        <p:nvSpPr>
          <p:cNvPr id="8" name="Rectangle 7"/>
          <p:cNvSpPr/>
          <p:nvPr userDrawn="1"/>
        </p:nvSpPr>
        <p:spPr>
          <a:xfrm>
            <a:off x="206375" y="1017430"/>
            <a:ext cx="8780463" cy="961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93301" y="125290"/>
            <a:ext cx="7753910" cy="681534"/>
          </a:xfrm>
        </p:spPr>
        <p:txBody>
          <a:bodyPr/>
          <a:lstStyle>
            <a:lvl1pPr>
              <a:spcBef>
                <a:spcPts val="0"/>
              </a:spcBef>
              <a:spcAft>
                <a:spcPts val="0"/>
              </a:spcAft>
              <a:defRPr/>
            </a:lvl1pPr>
          </a:lstStyle>
          <a:p>
            <a:r>
              <a:rPr lang="en-US" dirty="0"/>
              <a:t>General Slide − 2 Columns With Intro</a:t>
            </a:r>
            <a:br>
              <a:rPr lang="en-US" dirty="0"/>
            </a:br>
            <a:r>
              <a:rPr lang="en-US" dirty="0"/>
              <a:t>(2-line Title) (Blue)</a:t>
            </a:r>
          </a:p>
        </p:txBody>
      </p:sp>
      <p:sp>
        <p:nvSpPr>
          <p:cNvPr id="11" name="Text Placeholder 4"/>
          <p:cNvSpPr>
            <a:spLocks noGrp="1"/>
          </p:cNvSpPr>
          <p:nvPr>
            <p:ph type="body" sz="quarter" idx="10" hasCustomPrompt="1"/>
          </p:nvPr>
        </p:nvSpPr>
        <p:spPr>
          <a:xfrm>
            <a:off x="185188" y="2067880"/>
            <a:ext cx="4324935" cy="2678743"/>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2064123"/>
            <a:ext cx="4192588" cy="2682501"/>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2059102"/>
            <a:ext cx="0" cy="26974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2" hasCustomPrompt="1"/>
          </p:nvPr>
        </p:nvSpPr>
        <p:spPr>
          <a:xfrm>
            <a:off x="292749" y="1105274"/>
            <a:ext cx="8622651" cy="779932"/>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text</a:t>
            </a:r>
          </a:p>
        </p:txBody>
      </p:sp>
      <p:cxnSp>
        <p:nvCxnSpPr>
          <p:cNvPr id="14" name="Straight Connector 13"/>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5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Intro Paragraph - Brown">
    <p:spTree>
      <p:nvGrpSpPr>
        <p:cNvPr id="1" name=""/>
        <p:cNvGrpSpPr/>
        <p:nvPr/>
      </p:nvGrpSpPr>
      <p:grpSpPr>
        <a:xfrm>
          <a:off x="0" y="0"/>
          <a:ext cx="0" cy="0"/>
          <a:chOff x="0" y="0"/>
          <a:chExt cx="0" cy="0"/>
        </a:xfrm>
      </p:grpSpPr>
      <p:sp>
        <p:nvSpPr>
          <p:cNvPr id="8" name="Rectangle 7"/>
          <p:cNvSpPr/>
          <p:nvPr userDrawn="1"/>
        </p:nvSpPr>
        <p:spPr>
          <a:xfrm>
            <a:off x="206375" y="645019"/>
            <a:ext cx="8780463" cy="961905"/>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General Slide − 2 Columns With Intro Paragraph (Brown)</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0" hasCustomPrompt="1"/>
          </p:nvPr>
        </p:nvSpPr>
        <p:spPr>
          <a:xfrm>
            <a:off x="185188" y="1705270"/>
            <a:ext cx="4324935" cy="300773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1701051"/>
            <a:ext cx="4192588" cy="3011954"/>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1689282"/>
            <a:ext cx="0" cy="30175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2" hasCustomPrompt="1"/>
          </p:nvPr>
        </p:nvSpPr>
        <p:spPr>
          <a:xfrm>
            <a:off x="292749" y="732863"/>
            <a:ext cx="8622651" cy="779932"/>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40737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Intro Paragraph (2-Line Title) - Brown">
    <p:spTree>
      <p:nvGrpSpPr>
        <p:cNvPr id="1" name=""/>
        <p:cNvGrpSpPr/>
        <p:nvPr/>
      </p:nvGrpSpPr>
      <p:grpSpPr>
        <a:xfrm>
          <a:off x="0" y="0"/>
          <a:ext cx="0" cy="0"/>
          <a:chOff x="0" y="0"/>
          <a:chExt cx="0" cy="0"/>
        </a:xfrm>
      </p:grpSpPr>
      <p:sp>
        <p:nvSpPr>
          <p:cNvPr id="8" name="Rectangle 7"/>
          <p:cNvSpPr/>
          <p:nvPr userDrawn="1"/>
        </p:nvSpPr>
        <p:spPr>
          <a:xfrm>
            <a:off x="206375" y="1017430"/>
            <a:ext cx="8780463" cy="961905"/>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93301" y="125290"/>
            <a:ext cx="7753910" cy="681534"/>
          </a:xfrm>
        </p:spPr>
        <p:txBody>
          <a:bodyPr/>
          <a:lstStyle>
            <a:lvl1pPr>
              <a:spcBef>
                <a:spcPts val="0"/>
              </a:spcBef>
              <a:spcAft>
                <a:spcPts val="0"/>
              </a:spcAft>
              <a:defRPr/>
            </a:lvl1pPr>
          </a:lstStyle>
          <a:p>
            <a:r>
              <a:rPr lang="en-US" dirty="0"/>
              <a:t>General Slide − 2 Columns With Intro</a:t>
            </a:r>
            <a:br>
              <a:rPr lang="en-US" dirty="0"/>
            </a:br>
            <a:r>
              <a:rPr lang="en-US" dirty="0"/>
              <a:t>(2-line Title) (Brown)</a:t>
            </a:r>
          </a:p>
        </p:txBody>
      </p:sp>
      <p:sp>
        <p:nvSpPr>
          <p:cNvPr id="11" name="Text Placeholder 4"/>
          <p:cNvSpPr>
            <a:spLocks noGrp="1"/>
          </p:cNvSpPr>
          <p:nvPr>
            <p:ph type="body" sz="quarter" idx="10" hasCustomPrompt="1"/>
          </p:nvPr>
        </p:nvSpPr>
        <p:spPr>
          <a:xfrm>
            <a:off x="185188" y="2067880"/>
            <a:ext cx="4324935" cy="2678743"/>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2064123"/>
            <a:ext cx="4192588" cy="2682501"/>
          </a:xfrm>
        </p:spPr>
        <p:txBody>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2059102"/>
            <a:ext cx="0" cy="26974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2" hasCustomPrompt="1"/>
          </p:nvPr>
        </p:nvSpPr>
        <p:spPr>
          <a:xfrm>
            <a:off x="292749" y="1105274"/>
            <a:ext cx="8622651" cy="779932"/>
          </a:xfrm>
        </p:spPr>
        <p:txBody>
          <a:bodyPr/>
          <a:lstStyle>
            <a:lvl1pPr>
              <a:spcBef>
                <a:spcPts val="0"/>
              </a:spcBef>
              <a:spcAft>
                <a:spcPts val="0"/>
              </a:spcAft>
              <a:buFontTx/>
              <a:buNone/>
              <a:defRPr>
                <a:solidFill>
                  <a:schemeClr val="bg1"/>
                </a:solidFill>
              </a:defRPr>
            </a:lvl1pPr>
            <a:lvl2pPr marL="45720" indent="0">
              <a:buFontTx/>
              <a:buNone/>
              <a:defRPr>
                <a:solidFill>
                  <a:schemeClr val="bg1"/>
                </a:solidFill>
              </a:defRPr>
            </a:lvl2pPr>
            <a:lvl3pPr marL="292608" indent="0">
              <a:buFontTx/>
              <a:buNone/>
              <a:defRPr>
                <a:solidFill>
                  <a:schemeClr val="bg1"/>
                </a:solidFill>
              </a:defRPr>
            </a:lvl3pPr>
            <a:lvl4pPr marL="521208" indent="0">
              <a:buFontTx/>
              <a:buNone/>
              <a:defRPr>
                <a:solidFill>
                  <a:schemeClr val="bg1"/>
                </a:solidFill>
              </a:defRPr>
            </a:lvl4pPr>
            <a:lvl5pPr marL="795528" indent="0">
              <a:buFontTx/>
              <a:buNone/>
              <a:defRPr>
                <a:solidFill>
                  <a:schemeClr val="bg1"/>
                </a:solidFill>
              </a:defRPr>
            </a:lvl5pPr>
          </a:lstStyle>
          <a:p>
            <a:pPr lvl="0"/>
            <a:r>
              <a:rPr lang="en-US" dirty="0"/>
              <a:t>Click to edit text</a:t>
            </a:r>
          </a:p>
        </p:txBody>
      </p:sp>
      <p:cxnSp>
        <p:nvCxnSpPr>
          <p:cNvPr id="14" name="Straight Connector 13"/>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9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9.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General Slide − 2 Columns With Headings</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0" hasCustomPrompt="1"/>
          </p:nvPr>
        </p:nvSpPr>
        <p:spPr>
          <a:xfrm>
            <a:off x="185188" y="701675"/>
            <a:ext cx="4324935" cy="4044949"/>
          </a:xfrm>
        </p:spPr>
        <p:txBody>
          <a:bodyPr/>
          <a:lstStyle>
            <a:lvl1pPr>
              <a:defRPr b="1">
                <a:solidFill>
                  <a:schemeClr val="accent1"/>
                </a:solidFill>
              </a:defRPr>
            </a:lvl1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696001"/>
            <a:ext cx="4192588" cy="4050624"/>
          </a:xfrm>
        </p:spPr>
        <p:txBody>
          <a:bodyPr/>
          <a:lstStyle>
            <a:lvl1pPr>
              <a:defRPr b="1">
                <a:solidFill>
                  <a:schemeClr val="accent1"/>
                </a:solidFill>
              </a:defRPr>
            </a:lvl1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700919"/>
            <a:ext cx="0" cy="406908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obj" preserve="1">
  <p:cSld name="Table of Contents 1 - Blue">
    <p:spTree>
      <p:nvGrpSpPr>
        <p:cNvPr id="1" name=""/>
        <p:cNvGrpSpPr/>
        <p:nvPr/>
      </p:nvGrpSpPr>
      <p:grpSpPr>
        <a:xfrm>
          <a:off x="0" y="0"/>
          <a:ext cx="0" cy="0"/>
          <a:chOff x="0" y="0"/>
          <a:chExt cx="0" cy="0"/>
        </a:xfrm>
      </p:grpSpPr>
      <p:sp>
        <p:nvSpPr>
          <p:cNvPr id="9" name="Rectangle 8"/>
          <p:cNvSpPr/>
          <p:nvPr userDrawn="1"/>
        </p:nvSpPr>
        <p:spPr>
          <a:xfrm>
            <a:off x="224960" y="701675"/>
            <a:ext cx="8750765" cy="3964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Contents</a:t>
            </a:r>
          </a:p>
        </p:txBody>
      </p:sp>
      <p:sp>
        <p:nvSpPr>
          <p:cNvPr id="3" name="Content Placeholder 2"/>
          <p:cNvSpPr>
            <a:spLocks noGrp="1"/>
          </p:cNvSpPr>
          <p:nvPr>
            <p:ph idx="1" hasCustomPrompt="1"/>
          </p:nvPr>
        </p:nvSpPr>
        <p:spPr>
          <a:xfrm>
            <a:off x="529479" y="766482"/>
            <a:ext cx="7545480" cy="3828141"/>
          </a:xfrm>
        </p:spPr>
        <p:txBody>
          <a:bodyPr anchor="ctr"/>
          <a:lstStyle>
            <a:lvl1pPr>
              <a:spcAft>
                <a:spcPts val="0"/>
              </a:spcAft>
              <a:buNone/>
              <a:defRPr sz="1000" b="1">
                <a:solidFill>
                  <a:schemeClr val="accent2">
                    <a:lumMod val="60000"/>
                    <a:lumOff val="40000"/>
                  </a:schemeClr>
                </a:solidFill>
              </a:defRPr>
            </a:lvl1pPr>
            <a:lvl2pPr marL="0" indent="0">
              <a:spcBef>
                <a:spcPts val="0"/>
              </a:spcBef>
              <a:spcAft>
                <a:spcPts val="800"/>
              </a:spcAft>
              <a:buNone/>
              <a:defRPr sz="2000">
                <a:solidFill>
                  <a:schemeClr val="bg2"/>
                </a:solidFill>
              </a:defRPr>
            </a:lvl2pPr>
          </a:lstStyle>
          <a:p>
            <a:pPr lvl="0"/>
            <a:r>
              <a:rPr lang="en-US" dirty="0"/>
              <a:t>Section 1</a:t>
            </a:r>
          </a:p>
          <a:p>
            <a:pPr lvl="1"/>
            <a:r>
              <a:rPr lang="en-US" dirty="0"/>
              <a:t>Section Title 1</a:t>
            </a:r>
          </a:p>
          <a:p>
            <a:pPr lvl="0"/>
            <a:r>
              <a:rPr lang="en-US" dirty="0"/>
              <a:t>Section 2</a:t>
            </a:r>
          </a:p>
          <a:p>
            <a:pPr lvl="1"/>
            <a:r>
              <a:rPr lang="en-US" dirty="0"/>
              <a:t>Section Title 2</a:t>
            </a:r>
          </a:p>
          <a:p>
            <a:pPr lvl="0"/>
            <a:r>
              <a:rPr lang="en-US" dirty="0"/>
              <a:t>Section 3</a:t>
            </a:r>
          </a:p>
          <a:p>
            <a:pPr lvl="1"/>
            <a:r>
              <a:rPr lang="en-US" dirty="0"/>
              <a:t>Section Title 3</a:t>
            </a:r>
          </a:p>
          <a:p>
            <a:pPr lvl="0"/>
            <a:r>
              <a:rPr lang="en-US" dirty="0"/>
              <a:t>Section 4</a:t>
            </a:r>
          </a:p>
          <a:p>
            <a:pPr lvl="1"/>
            <a:r>
              <a:rPr lang="en-US" dirty="0"/>
              <a:t>Section Title 4</a:t>
            </a:r>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20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2 Column Content with Headings (2-Line Title)">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185188" y="1103660"/>
            <a:ext cx="4324935" cy="3642964"/>
          </a:xfrm>
        </p:spPr>
        <p:txBody>
          <a:bodyPr/>
          <a:lstStyle>
            <a:lvl1pPr>
              <a:defRPr b="1">
                <a:solidFill>
                  <a:schemeClr val="accent1"/>
                </a:solidFill>
              </a:defRPr>
            </a:lvl1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sp>
        <p:nvSpPr>
          <p:cNvPr id="12" name="Text Placeholder 9"/>
          <p:cNvSpPr>
            <a:spLocks noGrp="1"/>
          </p:cNvSpPr>
          <p:nvPr>
            <p:ph type="body" sz="quarter" idx="11" hasCustomPrompt="1"/>
          </p:nvPr>
        </p:nvSpPr>
        <p:spPr>
          <a:xfrm>
            <a:off x="4778375" y="1098549"/>
            <a:ext cx="4192588" cy="3648075"/>
          </a:xfrm>
        </p:spPr>
        <p:txBody>
          <a:bodyPr/>
          <a:lstStyle>
            <a:lvl1pPr>
              <a:defRPr b="1">
                <a:solidFill>
                  <a:schemeClr val="accent1"/>
                </a:solidFill>
              </a:defRPr>
            </a:lvl1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a:p>
            <a:pPr lvl="4"/>
            <a:endParaRPr lang="en-US" dirty="0"/>
          </a:p>
        </p:txBody>
      </p:sp>
      <p:cxnSp>
        <p:nvCxnSpPr>
          <p:cNvPr id="13" name="Straight Connector 12"/>
          <p:cNvCxnSpPr/>
          <p:nvPr userDrawn="1"/>
        </p:nvCxnSpPr>
        <p:spPr>
          <a:xfrm flipV="1">
            <a:off x="4612481" y="1066606"/>
            <a:ext cx="0" cy="370332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193301" y="125290"/>
            <a:ext cx="7753910" cy="748769"/>
          </a:xfrm>
        </p:spPr>
        <p:txBody>
          <a:bodyPr/>
          <a:lstStyle>
            <a:lvl1pPr>
              <a:defRPr baseline="0"/>
            </a:lvl1pPr>
          </a:lstStyle>
          <a:p>
            <a:r>
              <a:rPr lang="en-US" dirty="0"/>
              <a:t>General Slide − 2 Columns With Headings</a:t>
            </a:r>
            <a:br>
              <a:rPr lang="en-US" dirty="0"/>
            </a:br>
            <a:r>
              <a:rPr lang="en-US" dirty="0"/>
              <a:t>(2-line Title)</a:t>
            </a:r>
          </a:p>
        </p:txBody>
      </p:sp>
      <p:cxnSp>
        <p:nvCxnSpPr>
          <p:cNvPr id="9" name="Straight Connector 8"/>
          <p:cNvCxnSpPr/>
          <p:nvPr userDrawn="1"/>
        </p:nvCxnSpPr>
        <p:spPr>
          <a:xfrm>
            <a:off x="213939" y="893105"/>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82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1.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Skadden Attorney</a:t>
            </a:r>
          </a:p>
        </p:txBody>
      </p:sp>
      <p:sp>
        <p:nvSpPr>
          <p:cNvPr id="12" name="Picture Placeholder 21"/>
          <p:cNvSpPr>
            <a:spLocks noGrp="1" noChangeAspect="1"/>
          </p:cNvSpPr>
          <p:nvPr>
            <p:ph type="pic" sz="quarter" idx="42" hasCustomPrompt="1"/>
          </p:nvPr>
        </p:nvSpPr>
        <p:spPr>
          <a:xfrm>
            <a:off x="226104" y="706324"/>
            <a:ext cx="1185062" cy="1185062"/>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2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13" name="Text Placeholder 12"/>
          <p:cNvSpPr>
            <a:spLocks noGrp="1"/>
          </p:cNvSpPr>
          <p:nvPr>
            <p:ph type="body" sz="quarter" idx="15" hasCustomPrompt="1"/>
          </p:nvPr>
        </p:nvSpPr>
        <p:spPr>
          <a:xfrm>
            <a:off x="1548187" y="674779"/>
            <a:ext cx="4875705" cy="195320"/>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4" name="Text Placeholder 12"/>
          <p:cNvSpPr>
            <a:spLocks noGrp="1"/>
          </p:cNvSpPr>
          <p:nvPr>
            <p:ph type="body" sz="quarter" idx="52" hasCustomPrompt="1"/>
          </p:nvPr>
        </p:nvSpPr>
        <p:spPr>
          <a:xfrm>
            <a:off x="1548187" y="870473"/>
            <a:ext cx="4939278" cy="1012113"/>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5" name="Text Placeholder 4"/>
          <p:cNvSpPr>
            <a:spLocks noGrp="1"/>
          </p:cNvSpPr>
          <p:nvPr>
            <p:ph type="body" sz="quarter" idx="54" hasCustomPrompt="1"/>
          </p:nvPr>
        </p:nvSpPr>
        <p:spPr>
          <a:xfrm>
            <a:off x="217691" y="2257121"/>
            <a:ext cx="8716583" cy="2409008"/>
          </a:xfrm>
        </p:spPr>
        <p:txBody>
          <a:bodyPr numCol="2" spcCol="274320"/>
          <a:lstStyle>
            <a:lvl1pPr>
              <a:spcBef>
                <a:spcPts val="100"/>
              </a:spcBef>
              <a:spcAft>
                <a:spcPts val="200"/>
              </a:spcAft>
              <a:buNone/>
              <a:defRPr sz="1600"/>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marR="0" indent="-164592" algn="l" defTabSz="914400" rtl="0" eaLnBrk="1" fontAlgn="auto" latinLnBrk="0" hangingPunct="1">
              <a:lnSpc>
                <a:spcPct val="100000"/>
              </a:lnSpc>
              <a:spcBef>
                <a:spcPts val="100"/>
              </a:spcBef>
              <a:spcAft>
                <a:spcPts val="200"/>
              </a:spcAft>
              <a:buClr>
                <a:srgbClr val="CD3529"/>
              </a:buClr>
              <a:buSzPct val="75000"/>
              <a:buFont typeface="Arial" pitchFamily="34" charset="0"/>
              <a:buChar char="&gt;"/>
              <a:tabLs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cxnSp>
        <p:nvCxnSpPr>
          <p:cNvPr id="16" name="Straight Connector 1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49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2.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Full Biography (1  Person) - 1st Page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Attorney Name − Full Biography − Page 1</a:t>
            </a:r>
          </a:p>
        </p:txBody>
      </p:sp>
      <p:sp>
        <p:nvSpPr>
          <p:cNvPr id="21" name="Rectangle 20"/>
          <p:cNvSpPr/>
          <p:nvPr userDrawn="1"/>
        </p:nvSpPr>
        <p:spPr>
          <a:xfrm>
            <a:off x="206375" y="697823"/>
            <a:ext cx="2058653" cy="3974190"/>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2"/>
          <p:cNvSpPr>
            <a:spLocks noGrp="1"/>
          </p:cNvSpPr>
          <p:nvPr>
            <p:ph type="body" sz="quarter" idx="52" hasCustomPrompt="1"/>
          </p:nvPr>
        </p:nvSpPr>
        <p:spPr>
          <a:xfrm>
            <a:off x="2456354" y="689872"/>
            <a:ext cx="4192658" cy="453131"/>
          </a:xfrm>
          <a:prstGeom prst="rect">
            <a:avLst/>
          </a:prstGeom>
        </p:spPr>
        <p:txBody>
          <a:bodyPr lIns="0" tIns="0" rIns="0" bIns="0">
            <a:noAutofit/>
          </a:bodyPr>
          <a:lstStyle>
            <a:lvl1pPr marL="0" indent="0">
              <a:lnSpc>
                <a:spcPts val="1800"/>
              </a:lnSpc>
              <a:spcBef>
                <a:spcPts val="0"/>
              </a:spcBef>
              <a:spcAft>
                <a:spcPts val="0"/>
              </a:spcAft>
              <a:buFontTx/>
              <a:buNone/>
              <a:defRPr sz="1800" b="0" baseline="0">
                <a:solidFill>
                  <a:schemeClr val="accent6"/>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p>
          <a:p>
            <a:pPr lvl="0"/>
            <a:r>
              <a:rPr lang="en-US" dirty="0"/>
              <a:t>Location</a:t>
            </a:r>
          </a:p>
        </p:txBody>
      </p:sp>
      <p:sp>
        <p:nvSpPr>
          <p:cNvPr id="24" name="Text Placeholder 4"/>
          <p:cNvSpPr>
            <a:spLocks noGrp="1"/>
          </p:cNvSpPr>
          <p:nvPr>
            <p:ph type="body" sz="quarter" idx="54" hasCustomPrompt="1"/>
          </p:nvPr>
        </p:nvSpPr>
        <p:spPr>
          <a:xfrm>
            <a:off x="2457974" y="2151521"/>
            <a:ext cx="6443980" cy="2521332"/>
          </a:xfrm>
        </p:spPr>
        <p:txBody>
          <a:bodyPr numCol="2" spcCol="365760"/>
          <a:lstStyle>
            <a:lvl1pPr>
              <a:spcBef>
                <a:spcPts val="100"/>
              </a:spcBef>
              <a:spcAft>
                <a:spcPts val="200"/>
              </a:spcAft>
              <a:buNone/>
              <a:defRPr sz="1600"/>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marR="0" indent="-164592" algn="l" defTabSz="914400" rtl="0" eaLnBrk="1" fontAlgn="auto" latinLnBrk="0" hangingPunct="1">
              <a:lnSpc>
                <a:spcPct val="100000"/>
              </a:lnSpc>
              <a:spcBef>
                <a:spcPts val="100"/>
              </a:spcBef>
              <a:spcAft>
                <a:spcPts val="200"/>
              </a:spcAft>
              <a:buClr>
                <a:srgbClr val="CD3529"/>
              </a:buClr>
              <a:buSzPct val="75000"/>
              <a:buFont typeface="Arial" pitchFamily="34" charset="0"/>
              <a:buChar char="&gt;"/>
              <a:tabLs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4"/>
            <a:endParaRPr lang="en-US" dirty="0"/>
          </a:p>
        </p:txBody>
      </p:sp>
      <p:sp>
        <p:nvSpPr>
          <p:cNvPr id="25" name="Text Placeholder 17"/>
          <p:cNvSpPr>
            <a:spLocks noGrp="1"/>
          </p:cNvSpPr>
          <p:nvPr>
            <p:ph type="body" sz="quarter" idx="16" hasCustomPrompt="1"/>
          </p:nvPr>
        </p:nvSpPr>
        <p:spPr>
          <a:xfrm>
            <a:off x="349678" y="2275056"/>
            <a:ext cx="1772737" cy="490818"/>
          </a:xfrm>
          <a:prstGeom prst="rect">
            <a:avLst/>
          </a:prstGeom>
        </p:spPr>
        <p:txBody>
          <a:bodyPr>
            <a:noAutofit/>
          </a:bodyPr>
          <a:lstStyle>
            <a:lvl1pPr marL="0" indent="0">
              <a:spcBef>
                <a:spcPts val="0"/>
              </a:spcBef>
              <a:spcAft>
                <a:spcPts val="0"/>
              </a:spcAft>
              <a:buFontTx/>
              <a:buNone/>
              <a:defRPr sz="1000" b="0" baseline="0">
                <a:solidFill>
                  <a:schemeClr val="bg1"/>
                </a:solidFill>
              </a:defRPr>
            </a:lvl1pPr>
          </a:lstStyle>
          <a:p>
            <a:pPr lvl="0"/>
            <a:r>
              <a:rPr lang="en-US" dirty="0"/>
              <a:t>Click to edit contact information</a:t>
            </a:r>
          </a:p>
          <a:p>
            <a:pPr lvl="0"/>
            <a:endParaRPr lang="en-US" dirty="0"/>
          </a:p>
        </p:txBody>
      </p:sp>
      <p:sp>
        <p:nvSpPr>
          <p:cNvPr id="26" name="Text Placeholder 19"/>
          <p:cNvSpPr>
            <a:spLocks noGrp="1"/>
          </p:cNvSpPr>
          <p:nvPr>
            <p:ph type="body" sz="quarter" idx="17" hasCustomPrompt="1"/>
          </p:nvPr>
        </p:nvSpPr>
        <p:spPr>
          <a:xfrm>
            <a:off x="354872" y="3155602"/>
            <a:ext cx="1759154" cy="1429845"/>
          </a:xfrm>
          <a:prstGeom prst="rect">
            <a:avLst/>
          </a:prstGeom>
        </p:spPr>
        <p:txBody>
          <a:bodyPr>
            <a:normAutofit/>
          </a:bodyPr>
          <a:lstStyle>
            <a:lvl1pPr marL="0" indent="0">
              <a:spcBef>
                <a:spcPts val="0"/>
              </a:spcBef>
              <a:spcAft>
                <a:spcPts val="0"/>
              </a:spcAft>
              <a:buFontTx/>
              <a:buNone/>
              <a:defRPr sz="1000" baseline="0">
                <a:solidFill>
                  <a:schemeClr val="bg1"/>
                </a:solidFill>
              </a:defRPr>
            </a:lvl1pPr>
            <a:lvl2pPr marL="0" indent="0">
              <a:buFontTx/>
              <a:buNone/>
              <a:defRPr sz="800"/>
            </a:lvl2pPr>
            <a:lvl3pPr marL="182880" indent="0">
              <a:buFontTx/>
              <a:buNone/>
              <a:defRPr sz="800"/>
            </a:lvl3pPr>
            <a:lvl4pPr marL="365760" indent="0">
              <a:buFontTx/>
              <a:buNone/>
              <a:defRPr sz="800"/>
            </a:lvl4pPr>
            <a:lvl5pPr marL="548640" indent="0">
              <a:buFontTx/>
              <a:buNone/>
              <a:defRPr sz="800"/>
            </a:lvl5pPr>
          </a:lstStyle>
          <a:p>
            <a:pPr lvl="0"/>
            <a:r>
              <a:rPr lang="en-US" dirty="0"/>
              <a:t>Click to edit education information</a:t>
            </a:r>
          </a:p>
        </p:txBody>
      </p:sp>
      <p:sp>
        <p:nvSpPr>
          <p:cNvPr id="27" name="Text Placeholder 12"/>
          <p:cNvSpPr>
            <a:spLocks noGrp="1"/>
          </p:cNvSpPr>
          <p:nvPr>
            <p:ph type="body" sz="quarter" idx="55" hasCustomPrompt="1"/>
          </p:nvPr>
        </p:nvSpPr>
        <p:spPr>
          <a:xfrm>
            <a:off x="2463078" y="1202851"/>
            <a:ext cx="4192658" cy="430970"/>
          </a:xfrm>
          <a:prstGeom prst="rect">
            <a:avLst/>
          </a:prstGeom>
        </p:spPr>
        <p:txBody>
          <a:bodyPr lIns="0" tIns="0" rIns="0" bIns="0">
            <a:noAutofit/>
          </a:bodyPr>
          <a:lstStyle>
            <a:lvl1pPr marL="0" indent="0">
              <a:lnSpc>
                <a:spcPct val="100000"/>
              </a:lnSpc>
              <a:spcBef>
                <a:spcPts val="0"/>
              </a:spcBef>
              <a:spcAft>
                <a:spcPts val="0"/>
              </a:spcAft>
              <a:buFontTx/>
              <a:buNone/>
              <a:defRPr sz="1200" b="1" baseline="0">
                <a:solidFill>
                  <a:schemeClr val="accent6"/>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Practice Detail</a:t>
            </a:r>
          </a:p>
        </p:txBody>
      </p:sp>
      <p:cxnSp>
        <p:nvCxnSpPr>
          <p:cNvPr id="28" name="Straight Connector 27"/>
          <p:cNvCxnSpPr/>
          <p:nvPr userDrawn="1"/>
        </p:nvCxnSpPr>
        <p:spPr>
          <a:xfrm>
            <a:off x="322449" y="2200850"/>
            <a:ext cx="1828800"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842873" y="1493152"/>
            <a:ext cx="4114800"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3" name="Picture Placeholder 21"/>
          <p:cNvSpPr>
            <a:spLocks noGrp="1" noChangeAspect="1"/>
          </p:cNvSpPr>
          <p:nvPr>
            <p:ph type="pic" sz="quarter" idx="42" hasCustomPrompt="1"/>
          </p:nvPr>
        </p:nvSpPr>
        <p:spPr>
          <a:xfrm>
            <a:off x="366713" y="840796"/>
            <a:ext cx="1185062" cy="1185062"/>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200">
                <a:solidFill>
                  <a:schemeClr val="bg1"/>
                </a:solidFill>
              </a:defRPr>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cxnSp>
        <p:nvCxnSpPr>
          <p:cNvPr id="34" name="Straight Connector 33"/>
          <p:cNvCxnSpPr/>
          <p:nvPr userDrawn="1"/>
        </p:nvCxnSpPr>
        <p:spPr>
          <a:xfrm>
            <a:off x="322449" y="3087220"/>
            <a:ext cx="1828800"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0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Full Biography (1  Person) - 2nd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Attorney Name − Full Biography − Page 2</a:t>
            </a:r>
          </a:p>
        </p:txBody>
      </p:sp>
      <p:sp>
        <p:nvSpPr>
          <p:cNvPr id="15" name="Text Placeholder 4"/>
          <p:cNvSpPr>
            <a:spLocks noGrp="1"/>
          </p:cNvSpPr>
          <p:nvPr>
            <p:ph type="body" sz="quarter" idx="54" hasCustomPrompt="1"/>
          </p:nvPr>
        </p:nvSpPr>
        <p:spPr>
          <a:xfrm>
            <a:off x="217691" y="2148071"/>
            <a:ext cx="8716583" cy="2518058"/>
          </a:xfrm>
        </p:spPr>
        <p:txBody>
          <a:bodyPr numCol="2" spcCol="274320"/>
          <a:lstStyle>
            <a:lvl1pPr>
              <a:spcBef>
                <a:spcPts val="100"/>
              </a:spcBef>
              <a:spcAft>
                <a:spcPts val="200"/>
              </a:spcAft>
              <a:buNone/>
              <a:defRPr sz="1600"/>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marR="0" indent="-164592" algn="l" defTabSz="914400" rtl="0" eaLnBrk="1" fontAlgn="auto" latinLnBrk="0" hangingPunct="1">
              <a:lnSpc>
                <a:spcPct val="100000"/>
              </a:lnSpc>
              <a:spcBef>
                <a:spcPts val="100"/>
              </a:spcBef>
              <a:spcAft>
                <a:spcPts val="200"/>
              </a:spcAft>
              <a:buClr>
                <a:srgbClr val="CD3529"/>
              </a:buClr>
              <a:buSzPct val="75000"/>
              <a:buFont typeface="Arial" pitchFamily="34" charset="0"/>
              <a:buChar char="&gt;"/>
              <a:tabLs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
        <p:nvSpPr>
          <p:cNvPr id="7" name="TextBox 6"/>
          <p:cNvSpPr txBox="1"/>
          <p:nvPr userDrawn="1"/>
        </p:nvSpPr>
        <p:spPr>
          <a:xfrm>
            <a:off x="125835" y="623418"/>
            <a:ext cx="1048624" cy="230832"/>
          </a:xfrm>
          <a:prstGeom prst="rect">
            <a:avLst/>
          </a:prstGeom>
          <a:noFill/>
        </p:spPr>
        <p:txBody>
          <a:bodyPr wrap="square" rtlCol="0">
            <a:spAutoFit/>
          </a:bodyPr>
          <a:lstStyle/>
          <a:p>
            <a:r>
              <a:rPr lang="en-US" sz="900" b="1" dirty="0"/>
              <a:t>(cont’d)</a:t>
            </a:r>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Full Biography (1  Person) - 3rd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Attorney Name − Full Biography − Page 3</a:t>
            </a:r>
          </a:p>
        </p:txBody>
      </p:sp>
      <p:sp>
        <p:nvSpPr>
          <p:cNvPr id="7" name="TextBox 6"/>
          <p:cNvSpPr txBox="1"/>
          <p:nvPr userDrawn="1"/>
        </p:nvSpPr>
        <p:spPr>
          <a:xfrm>
            <a:off x="125835" y="623418"/>
            <a:ext cx="1048624" cy="230832"/>
          </a:xfrm>
          <a:prstGeom prst="rect">
            <a:avLst/>
          </a:prstGeom>
          <a:noFill/>
        </p:spPr>
        <p:txBody>
          <a:bodyPr wrap="square" rtlCol="0">
            <a:spAutoFit/>
          </a:bodyPr>
          <a:lstStyle/>
          <a:p>
            <a:r>
              <a:rPr lang="en-US" sz="900" b="1" dirty="0"/>
              <a:t>(cont’d)</a:t>
            </a:r>
          </a:p>
        </p:txBody>
      </p:sp>
      <p:sp>
        <p:nvSpPr>
          <p:cNvPr id="5" name="Text Placeholder 4"/>
          <p:cNvSpPr>
            <a:spLocks noGrp="1"/>
          </p:cNvSpPr>
          <p:nvPr>
            <p:ph type="body" sz="quarter" idx="54" hasCustomPrompt="1"/>
          </p:nvPr>
        </p:nvSpPr>
        <p:spPr>
          <a:xfrm>
            <a:off x="217694" y="1098550"/>
            <a:ext cx="1997466" cy="3547409"/>
          </a:xfrm>
        </p:spPr>
        <p:txBody>
          <a:bodyPr/>
          <a:lstStyle>
            <a:lvl1pPr>
              <a:spcBef>
                <a:spcPts val="100"/>
              </a:spcBef>
              <a:spcAft>
                <a:spcPts val="200"/>
              </a:spcAft>
              <a:defRPr sz="1600" b="1">
                <a:solidFill>
                  <a:schemeClr val="accent1"/>
                </a:solidFill>
              </a:defRPr>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indent="-164592">
              <a:spcBef>
                <a:spcPts val="100"/>
              </a:spcBef>
              <a:spcAft>
                <a:spcPts val="200"/>
              </a:spcAf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6" name="Text Placeholder 4"/>
          <p:cNvSpPr>
            <a:spLocks noGrp="1"/>
          </p:cNvSpPr>
          <p:nvPr>
            <p:ph type="body" sz="quarter" idx="57" hasCustomPrompt="1"/>
          </p:nvPr>
        </p:nvSpPr>
        <p:spPr>
          <a:xfrm>
            <a:off x="2595532" y="1098550"/>
            <a:ext cx="2005935" cy="3547409"/>
          </a:xfrm>
        </p:spPr>
        <p:txBody>
          <a:bodyPr/>
          <a:lstStyle>
            <a:lvl1pPr>
              <a:spcBef>
                <a:spcPts val="100"/>
              </a:spcBef>
              <a:spcAft>
                <a:spcPts val="200"/>
              </a:spcAft>
              <a:defRPr sz="1600" b="1">
                <a:solidFill>
                  <a:schemeClr val="accent1"/>
                </a:solidFill>
              </a:defRPr>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indent="-164592">
              <a:spcBef>
                <a:spcPts val="100"/>
              </a:spcBef>
              <a:spcAft>
                <a:spcPts val="200"/>
              </a:spcAf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8" name="Text Placeholder 4"/>
          <p:cNvSpPr>
            <a:spLocks noGrp="1"/>
          </p:cNvSpPr>
          <p:nvPr>
            <p:ph type="body" sz="quarter" idx="60" hasCustomPrompt="1"/>
          </p:nvPr>
        </p:nvSpPr>
        <p:spPr>
          <a:xfrm>
            <a:off x="4941785" y="1098550"/>
            <a:ext cx="2004300" cy="3547409"/>
          </a:xfrm>
        </p:spPr>
        <p:txBody>
          <a:bodyPr/>
          <a:lstStyle>
            <a:lvl1pPr>
              <a:spcBef>
                <a:spcPts val="100"/>
              </a:spcBef>
              <a:spcAft>
                <a:spcPts val="200"/>
              </a:spcAft>
              <a:defRPr sz="1600" b="1">
                <a:solidFill>
                  <a:schemeClr val="accent1"/>
                </a:solidFill>
              </a:defRPr>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indent="-164592">
              <a:spcBef>
                <a:spcPts val="100"/>
              </a:spcBef>
              <a:spcAft>
                <a:spcPts val="200"/>
              </a:spcAf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cxnSp>
        <p:nvCxnSpPr>
          <p:cNvPr id="9" name="Straight Connector 8"/>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6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am Biography (2 Peo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Skadden Attorneys − 2 People</a:t>
            </a:r>
          </a:p>
        </p:txBody>
      </p:sp>
      <p:sp>
        <p:nvSpPr>
          <p:cNvPr id="6" name="Text Placeholder 12"/>
          <p:cNvSpPr>
            <a:spLocks noGrp="1"/>
          </p:cNvSpPr>
          <p:nvPr>
            <p:ph type="body" sz="quarter" idx="15" hasCustomPrompt="1"/>
          </p:nvPr>
        </p:nvSpPr>
        <p:spPr>
          <a:xfrm>
            <a:off x="1520245" y="661331"/>
            <a:ext cx="2554557" cy="12019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8" name="Text Placeholder 12"/>
          <p:cNvSpPr>
            <a:spLocks noGrp="1"/>
          </p:cNvSpPr>
          <p:nvPr>
            <p:ph type="body" sz="quarter" idx="52" hasCustomPrompt="1"/>
          </p:nvPr>
        </p:nvSpPr>
        <p:spPr>
          <a:xfrm>
            <a:off x="1520245" y="857026"/>
            <a:ext cx="2587865" cy="598610"/>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9" name="Text Placeholder 4"/>
          <p:cNvSpPr>
            <a:spLocks noGrp="1"/>
          </p:cNvSpPr>
          <p:nvPr>
            <p:ph type="body" sz="quarter" idx="54" hasCustomPrompt="1"/>
          </p:nvPr>
        </p:nvSpPr>
        <p:spPr>
          <a:xfrm>
            <a:off x="217692" y="2155345"/>
            <a:ext cx="3898806" cy="2450273"/>
          </a:xfrm>
        </p:spPr>
        <p:txBody>
          <a:bodyPr/>
          <a:lstStyle>
            <a:lvl1pPr>
              <a:spcBef>
                <a:spcPts val="100"/>
              </a:spcBef>
              <a:spcAft>
                <a:spcPts val="200"/>
              </a:spcAft>
              <a:defRPr sz="1600"/>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indent="-164592">
              <a:spcBef>
                <a:spcPts val="100"/>
              </a:spcBef>
              <a:spcAft>
                <a:spcPts val="200"/>
              </a:spcAf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cxnSp>
        <p:nvCxnSpPr>
          <p:cNvPr id="10" name="Straight Connector 9"/>
          <p:cNvCxnSpPr/>
          <p:nvPr userDrawn="1"/>
        </p:nvCxnSpPr>
        <p:spPr>
          <a:xfrm>
            <a:off x="4456712" y="689103"/>
            <a:ext cx="0" cy="397764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2" name="Text Placeholder 12"/>
          <p:cNvSpPr>
            <a:spLocks noGrp="1"/>
          </p:cNvSpPr>
          <p:nvPr>
            <p:ph type="body" sz="quarter" idx="56" hasCustomPrompt="1"/>
          </p:nvPr>
        </p:nvSpPr>
        <p:spPr>
          <a:xfrm>
            <a:off x="6094741" y="661331"/>
            <a:ext cx="2554557" cy="12019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13" name="Text Placeholder 12"/>
          <p:cNvSpPr>
            <a:spLocks noGrp="1"/>
          </p:cNvSpPr>
          <p:nvPr>
            <p:ph type="body" sz="quarter" idx="57" hasCustomPrompt="1"/>
          </p:nvPr>
        </p:nvSpPr>
        <p:spPr>
          <a:xfrm>
            <a:off x="6094741" y="857026"/>
            <a:ext cx="2587865" cy="598610"/>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4" name="Text Placeholder 4"/>
          <p:cNvSpPr>
            <a:spLocks noGrp="1"/>
          </p:cNvSpPr>
          <p:nvPr>
            <p:ph type="body" sz="quarter" idx="58" hasCustomPrompt="1"/>
          </p:nvPr>
        </p:nvSpPr>
        <p:spPr>
          <a:xfrm>
            <a:off x="4792188" y="2155345"/>
            <a:ext cx="3898806" cy="2450273"/>
          </a:xfrm>
        </p:spPr>
        <p:txBody>
          <a:bodyPr/>
          <a:lstStyle>
            <a:lvl1pPr>
              <a:spcBef>
                <a:spcPts val="100"/>
              </a:spcBef>
              <a:spcAft>
                <a:spcPts val="200"/>
              </a:spcAft>
              <a:defRPr sz="1600"/>
            </a:lvl1pPr>
            <a:lvl2pPr marL="182880" indent="-164592">
              <a:spcBef>
                <a:spcPts val="100"/>
              </a:spcBef>
              <a:spcAft>
                <a:spcPts val="200"/>
              </a:spcAft>
              <a:defRPr sz="1600"/>
            </a:lvl2pPr>
            <a:lvl3pPr marL="356616" indent="-164592">
              <a:spcBef>
                <a:spcPts val="100"/>
              </a:spcBef>
              <a:spcAft>
                <a:spcPts val="200"/>
              </a:spcAft>
              <a:defRPr sz="15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1400"/>
            </a:lvl4pPr>
            <a:lvl5pPr marL="694944" indent="-164592">
              <a:spcBef>
                <a:spcPts val="100"/>
              </a:spcBef>
              <a:spcAft>
                <a:spcPts val="200"/>
              </a:spcAft>
              <a:defRPr sz="13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a:p>
            <a:pPr lvl="3"/>
            <a:endParaRPr lang="en-US" dirty="0"/>
          </a:p>
        </p:txBody>
      </p:sp>
      <p:sp>
        <p:nvSpPr>
          <p:cNvPr id="18" name="Picture Placeholder 21"/>
          <p:cNvSpPr>
            <a:spLocks noGrp="1"/>
          </p:cNvSpPr>
          <p:nvPr>
            <p:ph type="pic" sz="quarter" idx="42" hasCustomPrompt="1"/>
          </p:nvPr>
        </p:nvSpPr>
        <p:spPr>
          <a:xfrm>
            <a:off x="226104" y="699600"/>
            <a:ext cx="1143000" cy="11430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2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19" name="Picture Placeholder 21"/>
          <p:cNvSpPr>
            <a:spLocks noGrp="1"/>
          </p:cNvSpPr>
          <p:nvPr>
            <p:ph type="pic" sz="quarter" idx="59" hasCustomPrompt="1"/>
          </p:nvPr>
        </p:nvSpPr>
        <p:spPr>
          <a:xfrm>
            <a:off x="4784656" y="699600"/>
            <a:ext cx="1143000" cy="114300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2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cxnSp>
        <p:nvCxnSpPr>
          <p:cNvPr id="20" name="Straight Connector 19"/>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32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am Biography (4 Peopl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Skadden Attorneys − 4 People</a:t>
            </a:r>
          </a:p>
        </p:txBody>
      </p:sp>
      <p:sp>
        <p:nvSpPr>
          <p:cNvPr id="6" name="Text Placeholder 12"/>
          <p:cNvSpPr>
            <a:spLocks noGrp="1"/>
          </p:cNvSpPr>
          <p:nvPr>
            <p:ph type="body" sz="quarter" idx="15" hasCustomPrompt="1"/>
          </p:nvPr>
        </p:nvSpPr>
        <p:spPr>
          <a:xfrm>
            <a:off x="1204239" y="661331"/>
            <a:ext cx="2554557" cy="12019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8" name="Text Placeholder 12"/>
          <p:cNvSpPr>
            <a:spLocks noGrp="1"/>
          </p:cNvSpPr>
          <p:nvPr>
            <p:ph type="body" sz="quarter" idx="52" hasCustomPrompt="1"/>
          </p:nvPr>
        </p:nvSpPr>
        <p:spPr>
          <a:xfrm>
            <a:off x="1204239" y="857026"/>
            <a:ext cx="2587865" cy="598610"/>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9" name="Text Placeholder 4"/>
          <p:cNvSpPr>
            <a:spLocks noGrp="1"/>
          </p:cNvSpPr>
          <p:nvPr>
            <p:ph type="body" sz="quarter" idx="54" hasCustomPrompt="1"/>
          </p:nvPr>
        </p:nvSpPr>
        <p:spPr>
          <a:xfrm>
            <a:off x="220663" y="1613642"/>
            <a:ext cx="4111090" cy="961468"/>
          </a:xfrm>
        </p:spPr>
        <p:txBody>
          <a:bodyPr/>
          <a:lstStyle>
            <a:lvl1pPr>
              <a:spcBef>
                <a:spcPts val="0"/>
              </a:spcBef>
              <a:spcAft>
                <a:spcPts val="0"/>
              </a:spcAft>
              <a:buFontTx/>
              <a:buNone/>
              <a:defRPr sz="1000"/>
            </a:lvl1pPr>
            <a:lvl2pPr marL="18288" indent="0">
              <a:spcBef>
                <a:spcPts val="100"/>
              </a:spcBef>
              <a:spcAft>
                <a:spcPts val="100"/>
              </a:spcAft>
              <a:buFontTx/>
              <a:buNone/>
              <a:defRPr sz="1000"/>
            </a:lvl2pPr>
            <a:lvl3pPr marL="192024" indent="0">
              <a:spcBef>
                <a:spcPts val="100"/>
              </a:spcBef>
              <a:spcAft>
                <a:spcPts val="100"/>
              </a:spcAft>
              <a:buFontTx/>
              <a:buNone/>
              <a:defRPr sz="1000"/>
            </a:lvl3pPr>
            <a:lvl4pPr marL="356616" marR="0" indent="0" algn="l" defTabSz="914400" rtl="0" eaLnBrk="1" fontAlgn="auto" latinLnBrk="0" hangingPunct="1">
              <a:lnSpc>
                <a:spcPct val="100000"/>
              </a:lnSpc>
              <a:spcBef>
                <a:spcPts val="100"/>
              </a:spcBef>
              <a:spcAft>
                <a:spcPts val="100"/>
              </a:spcAft>
              <a:buClr>
                <a:schemeClr val="accent1"/>
              </a:buClr>
              <a:buSzPct val="75000"/>
              <a:buFontTx/>
              <a:buNone/>
              <a:tabLst/>
              <a:defRPr sz="900"/>
            </a:lvl4pPr>
            <a:lvl5pPr marL="530352" indent="0">
              <a:spcBef>
                <a:spcPts val="100"/>
              </a:spcBef>
              <a:spcAft>
                <a:spcPts val="100"/>
              </a:spcAft>
              <a:buFontTx/>
              <a:buNone/>
              <a:defRPr sz="900"/>
            </a:lvl5pPr>
          </a:lstStyle>
          <a:p>
            <a:pPr lvl="0"/>
            <a:r>
              <a:rPr lang="en-US" dirty="0"/>
              <a:t>Type text or press “tab” to start with first-level bullet</a:t>
            </a:r>
          </a:p>
        </p:txBody>
      </p:sp>
      <p:sp>
        <p:nvSpPr>
          <p:cNvPr id="15" name="Picture Placeholder 21"/>
          <p:cNvSpPr>
            <a:spLocks noGrp="1" noChangeAspect="1"/>
          </p:cNvSpPr>
          <p:nvPr>
            <p:ph type="pic" sz="quarter" idx="60" hasCustomPrompt="1"/>
          </p:nvPr>
        </p:nvSpPr>
        <p:spPr>
          <a:xfrm>
            <a:off x="226104" y="701675"/>
            <a:ext cx="822960" cy="82296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2" name="Text Placeholder 12"/>
          <p:cNvSpPr>
            <a:spLocks noGrp="1"/>
          </p:cNvSpPr>
          <p:nvPr>
            <p:ph type="body" sz="quarter" idx="61" hasCustomPrompt="1"/>
          </p:nvPr>
        </p:nvSpPr>
        <p:spPr>
          <a:xfrm>
            <a:off x="1204239" y="2809310"/>
            <a:ext cx="2554557" cy="12019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23" name="Text Placeholder 12"/>
          <p:cNvSpPr>
            <a:spLocks noGrp="1"/>
          </p:cNvSpPr>
          <p:nvPr>
            <p:ph type="body" sz="quarter" idx="62" hasCustomPrompt="1"/>
          </p:nvPr>
        </p:nvSpPr>
        <p:spPr>
          <a:xfrm>
            <a:off x="1204239" y="3005005"/>
            <a:ext cx="2587865" cy="598610"/>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4" name="Text Placeholder 4"/>
          <p:cNvSpPr>
            <a:spLocks noGrp="1"/>
          </p:cNvSpPr>
          <p:nvPr>
            <p:ph type="body" sz="quarter" idx="63" hasCustomPrompt="1"/>
          </p:nvPr>
        </p:nvSpPr>
        <p:spPr>
          <a:xfrm>
            <a:off x="220663" y="3748173"/>
            <a:ext cx="4111090" cy="961468"/>
          </a:xfrm>
        </p:spPr>
        <p:txBody>
          <a:bodyPr/>
          <a:lstStyle>
            <a:lvl1pPr>
              <a:spcBef>
                <a:spcPts val="0"/>
              </a:spcBef>
              <a:spcAft>
                <a:spcPts val="0"/>
              </a:spcAft>
              <a:buNone/>
              <a:defRPr sz="1200"/>
            </a:lvl1pPr>
            <a:lvl2pPr marL="18288" indent="0">
              <a:spcBef>
                <a:spcPts val="100"/>
              </a:spcBef>
              <a:spcAft>
                <a:spcPts val="100"/>
              </a:spcAft>
              <a:buNone/>
              <a:defRPr sz="1200"/>
            </a:lvl2pPr>
            <a:lvl3pPr marL="192024" indent="0">
              <a:spcBef>
                <a:spcPts val="100"/>
              </a:spcBef>
              <a:spcAft>
                <a:spcPts val="100"/>
              </a:spcAft>
              <a:buNone/>
              <a:defRPr sz="1000"/>
            </a:lvl3pPr>
            <a:lvl4pPr marL="356616" marR="0" indent="0" algn="l" defTabSz="914400" rtl="0" eaLnBrk="1" fontAlgn="auto" latinLnBrk="0" hangingPunct="1">
              <a:lnSpc>
                <a:spcPct val="100000"/>
              </a:lnSpc>
              <a:spcBef>
                <a:spcPts val="100"/>
              </a:spcBef>
              <a:spcAft>
                <a:spcPts val="100"/>
              </a:spcAft>
              <a:buClr>
                <a:schemeClr val="accent1"/>
              </a:buClr>
              <a:buSzPct val="75000"/>
              <a:buFont typeface="Arial" pitchFamily="34" charset="0"/>
              <a:buNone/>
              <a:tabLst/>
              <a:defRPr sz="900"/>
            </a:lvl4pPr>
            <a:lvl5pPr marL="530352" indent="0">
              <a:spcBef>
                <a:spcPts val="100"/>
              </a:spcBef>
              <a:spcAft>
                <a:spcPts val="100"/>
              </a:spcAft>
              <a:buNone/>
              <a:defRPr sz="900"/>
            </a:lvl5pPr>
          </a:lstStyle>
          <a:p>
            <a:pPr lvl="0"/>
            <a:r>
              <a:rPr lang="en-US" dirty="0"/>
              <a:t>Type text or press “tab” to start with first-level bullet</a:t>
            </a:r>
          </a:p>
        </p:txBody>
      </p:sp>
      <p:sp>
        <p:nvSpPr>
          <p:cNvPr id="25" name="Picture Placeholder 21"/>
          <p:cNvSpPr>
            <a:spLocks noGrp="1" noChangeAspect="1"/>
          </p:cNvSpPr>
          <p:nvPr>
            <p:ph type="pic" sz="quarter" idx="64" hasCustomPrompt="1"/>
          </p:nvPr>
        </p:nvSpPr>
        <p:spPr>
          <a:xfrm>
            <a:off x="226104" y="2836206"/>
            <a:ext cx="822960" cy="82296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cxnSp>
        <p:nvCxnSpPr>
          <p:cNvPr id="26" name="Straight Connector 25"/>
          <p:cNvCxnSpPr/>
          <p:nvPr userDrawn="1"/>
        </p:nvCxnSpPr>
        <p:spPr>
          <a:xfrm rot="16200000" flipV="1">
            <a:off x="2250840" y="648074"/>
            <a:ext cx="0" cy="41148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7" name="Text Placeholder 12"/>
          <p:cNvSpPr>
            <a:spLocks noGrp="1"/>
          </p:cNvSpPr>
          <p:nvPr>
            <p:ph type="body" sz="quarter" idx="65" hasCustomPrompt="1"/>
          </p:nvPr>
        </p:nvSpPr>
        <p:spPr>
          <a:xfrm>
            <a:off x="5848211" y="661331"/>
            <a:ext cx="2554557" cy="12019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28" name="Text Placeholder 12"/>
          <p:cNvSpPr>
            <a:spLocks noGrp="1"/>
          </p:cNvSpPr>
          <p:nvPr>
            <p:ph type="body" sz="quarter" idx="66" hasCustomPrompt="1"/>
          </p:nvPr>
        </p:nvSpPr>
        <p:spPr>
          <a:xfrm>
            <a:off x="5848211" y="857026"/>
            <a:ext cx="2587865" cy="598610"/>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9" name="Text Placeholder 4"/>
          <p:cNvSpPr>
            <a:spLocks noGrp="1"/>
          </p:cNvSpPr>
          <p:nvPr>
            <p:ph type="body" sz="quarter" idx="67" hasCustomPrompt="1"/>
          </p:nvPr>
        </p:nvSpPr>
        <p:spPr>
          <a:xfrm>
            <a:off x="4864635" y="1613642"/>
            <a:ext cx="4111090" cy="961468"/>
          </a:xfrm>
        </p:spPr>
        <p:txBody>
          <a:bodyPr/>
          <a:lstStyle>
            <a:lvl1pPr>
              <a:spcBef>
                <a:spcPts val="0"/>
              </a:spcBef>
              <a:spcAft>
                <a:spcPts val="0"/>
              </a:spcAft>
              <a:buNone/>
              <a:defRPr sz="1200"/>
            </a:lvl1pPr>
            <a:lvl2pPr marL="18288" indent="0">
              <a:spcBef>
                <a:spcPts val="100"/>
              </a:spcBef>
              <a:spcAft>
                <a:spcPts val="100"/>
              </a:spcAft>
              <a:buNone/>
              <a:defRPr sz="1200"/>
            </a:lvl2pPr>
            <a:lvl3pPr marL="192024" indent="0">
              <a:spcBef>
                <a:spcPts val="100"/>
              </a:spcBef>
              <a:spcAft>
                <a:spcPts val="100"/>
              </a:spcAft>
              <a:buNone/>
              <a:defRPr sz="1000"/>
            </a:lvl3pPr>
            <a:lvl4pPr marL="356616" marR="0" indent="0" algn="l" defTabSz="914400" rtl="0" eaLnBrk="1" fontAlgn="auto" latinLnBrk="0" hangingPunct="1">
              <a:lnSpc>
                <a:spcPct val="100000"/>
              </a:lnSpc>
              <a:spcBef>
                <a:spcPts val="100"/>
              </a:spcBef>
              <a:spcAft>
                <a:spcPts val="100"/>
              </a:spcAft>
              <a:buClr>
                <a:schemeClr val="accent1"/>
              </a:buClr>
              <a:buSzPct val="75000"/>
              <a:buFont typeface="Arial" pitchFamily="34" charset="0"/>
              <a:buNone/>
              <a:tabLst/>
              <a:defRPr sz="900"/>
            </a:lvl4pPr>
            <a:lvl5pPr marL="530352" indent="0">
              <a:spcBef>
                <a:spcPts val="100"/>
              </a:spcBef>
              <a:spcAft>
                <a:spcPts val="100"/>
              </a:spcAft>
              <a:buNone/>
              <a:defRPr sz="900"/>
            </a:lvl5pPr>
          </a:lstStyle>
          <a:p>
            <a:pPr lvl="0"/>
            <a:r>
              <a:rPr lang="en-US" dirty="0"/>
              <a:t>Type text or press “tab” to start with first-level bullet</a:t>
            </a:r>
          </a:p>
        </p:txBody>
      </p:sp>
      <p:sp>
        <p:nvSpPr>
          <p:cNvPr id="30" name="Picture Placeholder 21"/>
          <p:cNvSpPr>
            <a:spLocks noGrp="1" noChangeAspect="1"/>
          </p:cNvSpPr>
          <p:nvPr>
            <p:ph type="pic" sz="quarter" idx="68" hasCustomPrompt="1"/>
          </p:nvPr>
        </p:nvSpPr>
        <p:spPr>
          <a:xfrm>
            <a:off x="4870076" y="701675"/>
            <a:ext cx="822960" cy="82296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1" name="Text Placeholder 12"/>
          <p:cNvSpPr>
            <a:spLocks noGrp="1"/>
          </p:cNvSpPr>
          <p:nvPr>
            <p:ph type="body" sz="quarter" idx="69" hasCustomPrompt="1"/>
          </p:nvPr>
        </p:nvSpPr>
        <p:spPr>
          <a:xfrm>
            <a:off x="5848211" y="2809310"/>
            <a:ext cx="2554557" cy="120196"/>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32" name="Text Placeholder 12"/>
          <p:cNvSpPr>
            <a:spLocks noGrp="1"/>
          </p:cNvSpPr>
          <p:nvPr>
            <p:ph type="body" sz="quarter" idx="70" hasCustomPrompt="1"/>
          </p:nvPr>
        </p:nvSpPr>
        <p:spPr>
          <a:xfrm>
            <a:off x="5848211" y="3005005"/>
            <a:ext cx="2587865" cy="598610"/>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33" name="Text Placeholder 4"/>
          <p:cNvSpPr>
            <a:spLocks noGrp="1"/>
          </p:cNvSpPr>
          <p:nvPr>
            <p:ph type="body" sz="quarter" idx="71" hasCustomPrompt="1"/>
          </p:nvPr>
        </p:nvSpPr>
        <p:spPr>
          <a:xfrm>
            <a:off x="4864635" y="3748173"/>
            <a:ext cx="4111090" cy="961468"/>
          </a:xfrm>
        </p:spPr>
        <p:txBody>
          <a:bodyPr/>
          <a:lstStyle>
            <a:lvl1pPr>
              <a:spcBef>
                <a:spcPts val="0"/>
              </a:spcBef>
              <a:spcAft>
                <a:spcPts val="0"/>
              </a:spcAft>
              <a:buNone/>
              <a:defRPr sz="1200"/>
            </a:lvl1pPr>
            <a:lvl2pPr marL="18288" indent="0">
              <a:spcBef>
                <a:spcPts val="100"/>
              </a:spcBef>
              <a:spcAft>
                <a:spcPts val="100"/>
              </a:spcAft>
              <a:buNone/>
              <a:defRPr sz="1200"/>
            </a:lvl2pPr>
            <a:lvl3pPr marL="192024" indent="0">
              <a:spcBef>
                <a:spcPts val="100"/>
              </a:spcBef>
              <a:spcAft>
                <a:spcPts val="100"/>
              </a:spcAft>
              <a:buNone/>
              <a:defRPr sz="1000"/>
            </a:lvl3pPr>
            <a:lvl4pPr marL="356616" marR="0" indent="0" algn="l" defTabSz="914400" rtl="0" eaLnBrk="1" fontAlgn="auto" latinLnBrk="0" hangingPunct="1">
              <a:lnSpc>
                <a:spcPct val="100000"/>
              </a:lnSpc>
              <a:spcBef>
                <a:spcPts val="100"/>
              </a:spcBef>
              <a:spcAft>
                <a:spcPts val="100"/>
              </a:spcAft>
              <a:buClr>
                <a:schemeClr val="accent1"/>
              </a:buClr>
              <a:buSzPct val="75000"/>
              <a:buFont typeface="Arial" pitchFamily="34" charset="0"/>
              <a:buNone/>
              <a:tabLst/>
              <a:defRPr sz="900"/>
            </a:lvl4pPr>
            <a:lvl5pPr marL="530352" indent="0">
              <a:spcBef>
                <a:spcPts val="100"/>
              </a:spcBef>
              <a:spcAft>
                <a:spcPts val="100"/>
              </a:spcAft>
              <a:buNone/>
              <a:defRPr sz="900"/>
            </a:lvl5pPr>
          </a:lstStyle>
          <a:p>
            <a:pPr lvl="0"/>
            <a:r>
              <a:rPr lang="en-US" dirty="0"/>
              <a:t>Type text or press “tab” to start with first-level bullet</a:t>
            </a:r>
          </a:p>
        </p:txBody>
      </p:sp>
      <p:sp>
        <p:nvSpPr>
          <p:cNvPr id="34" name="Picture Placeholder 21"/>
          <p:cNvSpPr>
            <a:spLocks noGrp="1" noChangeAspect="1"/>
          </p:cNvSpPr>
          <p:nvPr>
            <p:ph type="pic" sz="quarter" idx="72" hasCustomPrompt="1"/>
          </p:nvPr>
        </p:nvSpPr>
        <p:spPr>
          <a:xfrm>
            <a:off x="4870076" y="2836206"/>
            <a:ext cx="822960" cy="822960"/>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cxnSp>
        <p:nvCxnSpPr>
          <p:cNvPr id="35" name="Straight Connector 34"/>
          <p:cNvCxnSpPr/>
          <p:nvPr userDrawn="1"/>
        </p:nvCxnSpPr>
        <p:spPr>
          <a:xfrm rot="16200000" flipV="1">
            <a:off x="6894812" y="648074"/>
            <a:ext cx="0" cy="411480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am Biography (4 People -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Skadden Attorneys − 4 People (Text Only)</a:t>
            </a:r>
          </a:p>
        </p:txBody>
      </p:sp>
      <p:sp>
        <p:nvSpPr>
          <p:cNvPr id="5" name="Text Placeholder 12"/>
          <p:cNvSpPr>
            <a:spLocks noGrp="1"/>
          </p:cNvSpPr>
          <p:nvPr>
            <p:ph type="body" sz="quarter" idx="15" hasCustomPrompt="1"/>
          </p:nvPr>
        </p:nvSpPr>
        <p:spPr>
          <a:xfrm>
            <a:off x="211565" y="668056"/>
            <a:ext cx="1949024" cy="136353"/>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a:p>
            <a:pPr lvl="0"/>
            <a:endParaRPr lang="en-US" dirty="0"/>
          </a:p>
        </p:txBody>
      </p:sp>
      <p:sp>
        <p:nvSpPr>
          <p:cNvPr id="6" name="Text Placeholder 12"/>
          <p:cNvSpPr>
            <a:spLocks noGrp="1"/>
          </p:cNvSpPr>
          <p:nvPr>
            <p:ph type="body" sz="quarter" idx="52" hasCustomPrompt="1"/>
          </p:nvPr>
        </p:nvSpPr>
        <p:spPr>
          <a:xfrm>
            <a:off x="211565" y="863750"/>
            <a:ext cx="1949024" cy="413717"/>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8" name="Text Placeholder 4"/>
          <p:cNvSpPr>
            <a:spLocks noGrp="1"/>
          </p:cNvSpPr>
          <p:nvPr>
            <p:ph type="body" sz="quarter" idx="54" hasCustomPrompt="1"/>
          </p:nvPr>
        </p:nvSpPr>
        <p:spPr>
          <a:xfrm>
            <a:off x="217693" y="1425379"/>
            <a:ext cx="1938278" cy="3247474"/>
          </a:xfrm>
        </p:spPr>
        <p:txBody>
          <a:bodyPr/>
          <a:lstStyle>
            <a:lvl1pPr>
              <a:spcBef>
                <a:spcPts val="100"/>
              </a:spcBef>
              <a:spcAft>
                <a:spcPts val="200"/>
              </a:spcAft>
              <a:defRPr sz="1200"/>
            </a:lvl1pPr>
            <a:lvl2pPr marL="182880" indent="-164592">
              <a:spcBef>
                <a:spcPts val="100"/>
              </a:spcBef>
              <a:spcAft>
                <a:spcPts val="200"/>
              </a:spcAft>
              <a:defRPr sz="1200"/>
            </a:lvl2pPr>
            <a:lvl3pPr marL="356616" indent="-164592">
              <a:spcBef>
                <a:spcPts val="100"/>
              </a:spcBef>
              <a:spcAft>
                <a:spcPts val="200"/>
              </a:spcAft>
              <a:defRPr sz="10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900"/>
            </a:lvl4pPr>
            <a:lvl5pPr marL="694944" indent="-164592">
              <a:spcBef>
                <a:spcPts val="100"/>
              </a:spcBef>
              <a:spcAft>
                <a:spcPts val="200"/>
              </a:spcAf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9" name="Text Placeholder 12"/>
          <p:cNvSpPr>
            <a:spLocks noGrp="1"/>
          </p:cNvSpPr>
          <p:nvPr>
            <p:ph type="body" sz="quarter" idx="55" hasCustomPrompt="1"/>
          </p:nvPr>
        </p:nvSpPr>
        <p:spPr>
          <a:xfrm>
            <a:off x="2438400" y="668055"/>
            <a:ext cx="1952625" cy="136353"/>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0" name="Text Placeholder 12"/>
          <p:cNvSpPr>
            <a:spLocks noGrp="1"/>
          </p:cNvSpPr>
          <p:nvPr>
            <p:ph type="body" sz="quarter" idx="56" hasCustomPrompt="1"/>
          </p:nvPr>
        </p:nvSpPr>
        <p:spPr>
          <a:xfrm>
            <a:off x="2438400" y="863750"/>
            <a:ext cx="1952625" cy="413717"/>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1" name="Text Placeholder 4"/>
          <p:cNvSpPr>
            <a:spLocks noGrp="1"/>
          </p:cNvSpPr>
          <p:nvPr>
            <p:ph type="body" sz="quarter" idx="57" hasCustomPrompt="1"/>
          </p:nvPr>
        </p:nvSpPr>
        <p:spPr>
          <a:xfrm>
            <a:off x="2444529" y="1425379"/>
            <a:ext cx="1946496" cy="3247474"/>
          </a:xfrm>
        </p:spPr>
        <p:txBody>
          <a:bodyPr/>
          <a:lstStyle>
            <a:lvl1pPr>
              <a:spcBef>
                <a:spcPts val="100"/>
              </a:spcBef>
              <a:spcAft>
                <a:spcPts val="200"/>
              </a:spcAft>
              <a:defRPr sz="1200"/>
            </a:lvl1pPr>
            <a:lvl2pPr marL="182880" indent="-164592">
              <a:spcBef>
                <a:spcPts val="100"/>
              </a:spcBef>
              <a:spcAft>
                <a:spcPts val="200"/>
              </a:spcAft>
              <a:defRPr sz="1200"/>
            </a:lvl2pPr>
            <a:lvl3pPr marL="356616" indent="-164592">
              <a:spcBef>
                <a:spcPts val="100"/>
              </a:spcBef>
              <a:spcAft>
                <a:spcPts val="200"/>
              </a:spcAft>
              <a:defRPr sz="10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900"/>
            </a:lvl4pPr>
            <a:lvl5pPr marL="694944" indent="-164592">
              <a:spcBef>
                <a:spcPts val="100"/>
              </a:spcBef>
              <a:spcAft>
                <a:spcPts val="200"/>
              </a:spcAf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12" name="Text Placeholder 12"/>
          <p:cNvSpPr>
            <a:spLocks noGrp="1"/>
          </p:cNvSpPr>
          <p:nvPr>
            <p:ph type="body" sz="quarter" idx="58" hasCustomPrompt="1"/>
          </p:nvPr>
        </p:nvSpPr>
        <p:spPr>
          <a:xfrm>
            <a:off x="4648200" y="668055"/>
            <a:ext cx="1951038" cy="136353"/>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3" name="Text Placeholder 12"/>
          <p:cNvSpPr>
            <a:spLocks noGrp="1"/>
          </p:cNvSpPr>
          <p:nvPr>
            <p:ph type="body" sz="quarter" idx="59" hasCustomPrompt="1"/>
          </p:nvPr>
        </p:nvSpPr>
        <p:spPr>
          <a:xfrm>
            <a:off x="4648201" y="863750"/>
            <a:ext cx="1951038" cy="413717"/>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4" name="Text Placeholder 4"/>
          <p:cNvSpPr>
            <a:spLocks noGrp="1"/>
          </p:cNvSpPr>
          <p:nvPr>
            <p:ph type="body" sz="quarter" idx="60" hasCustomPrompt="1"/>
          </p:nvPr>
        </p:nvSpPr>
        <p:spPr>
          <a:xfrm>
            <a:off x="4654329" y="1425379"/>
            <a:ext cx="1944909" cy="3247474"/>
          </a:xfrm>
        </p:spPr>
        <p:txBody>
          <a:bodyPr/>
          <a:lstStyle>
            <a:lvl1pPr>
              <a:spcBef>
                <a:spcPts val="100"/>
              </a:spcBef>
              <a:spcAft>
                <a:spcPts val="200"/>
              </a:spcAft>
              <a:defRPr sz="1200"/>
            </a:lvl1pPr>
            <a:lvl2pPr marL="182880" indent="-164592">
              <a:spcBef>
                <a:spcPts val="100"/>
              </a:spcBef>
              <a:spcAft>
                <a:spcPts val="200"/>
              </a:spcAft>
              <a:defRPr sz="1200"/>
            </a:lvl2pPr>
            <a:lvl3pPr marL="356616" indent="-164592">
              <a:spcBef>
                <a:spcPts val="100"/>
              </a:spcBef>
              <a:spcAft>
                <a:spcPts val="200"/>
              </a:spcAft>
              <a:defRPr sz="10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900"/>
            </a:lvl4pPr>
            <a:lvl5pPr marL="694944" indent="-164592">
              <a:spcBef>
                <a:spcPts val="100"/>
              </a:spcBef>
              <a:spcAft>
                <a:spcPts val="200"/>
              </a:spcAf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sp>
        <p:nvSpPr>
          <p:cNvPr id="16" name="Text Placeholder 12"/>
          <p:cNvSpPr>
            <a:spLocks noGrp="1"/>
          </p:cNvSpPr>
          <p:nvPr>
            <p:ph type="body" sz="quarter" idx="61" hasCustomPrompt="1"/>
          </p:nvPr>
        </p:nvSpPr>
        <p:spPr>
          <a:xfrm>
            <a:off x="6865690" y="668056"/>
            <a:ext cx="1956048" cy="136353"/>
          </a:xfrm>
          <a:prstGeom prst="rect">
            <a:avLst/>
          </a:prstGeom>
        </p:spPr>
        <p:txBody>
          <a:bodyPr lIns="0" tIns="0" rIns="0" bIns="0">
            <a:noAutofit/>
          </a:bodyPr>
          <a:lstStyle>
            <a:lvl1pPr marL="0" indent="0">
              <a:lnSpc>
                <a:spcPct val="1000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7" name="Text Placeholder 12"/>
          <p:cNvSpPr>
            <a:spLocks noGrp="1"/>
          </p:cNvSpPr>
          <p:nvPr>
            <p:ph type="body" sz="quarter" idx="62" hasCustomPrompt="1"/>
          </p:nvPr>
        </p:nvSpPr>
        <p:spPr>
          <a:xfrm>
            <a:off x="6865691" y="863750"/>
            <a:ext cx="1956048" cy="413717"/>
          </a:xfrm>
          <a:prstGeom prst="rect">
            <a:avLst/>
          </a:prstGeom>
        </p:spPr>
        <p:txBody>
          <a:bodyPr lIns="0" tIns="0" rIns="0" bIns="0">
            <a:noAutofit/>
          </a:bodyPr>
          <a:lstStyle>
            <a:lvl1pPr marL="0" indent="0">
              <a:lnSpc>
                <a:spcPct val="100000"/>
              </a:lnSpc>
              <a:spcBef>
                <a:spcPts val="0"/>
              </a:spcBef>
              <a:spcAft>
                <a:spcPts val="200"/>
              </a:spcAft>
              <a:buFontTx/>
              <a:buNone/>
              <a:defRPr sz="11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8" name="Text Placeholder 4"/>
          <p:cNvSpPr>
            <a:spLocks noGrp="1"/>
          </p:cNvSpPr>
          <p:nvPr>
            <p:ph type="body" sz="quarter" idx="63" hasCustomPrompt="1"/>
          </p:nvPr>
        </p:nvSpPr>
        <p:spPr>
          <a:xfrm>
            <a:off x="6871819" y="1425379"/>
            <a:ext cx="1949919" cy="3247474"/>
          </a:xfrm>
        </p:spPr>
        <p:txBody>
          <a:bodyPr/>
          <a:lstStyle>
            <a:lvl1pPr>
              <a:spcBef>
                <a:spcPts val="100"/>
              </a:spcBef>
              <a:spcAft>
                <a:spcPts val="200"/>
              </a:spcAft>
              <a:defRPr sz="1200"/>
            </a:lvl1pPr>
            <a:lvl2pPr marL="182880" indent="-164592">
              <a:spcBef>
                <a:spcPts val="100"/>
              </a:spcBef>
              <a:spcAft>
                <a:spcPts val="200"/>
              </a:spcAft>
              <a:defRPr sz="1200"/>
            </a:lvl2pPr>
            <a:lvl3pPr marL="356616" indent="-164592">
              <a:spcBef>
                <a:spcPts val="100"/>
              </a:spcBef>
              <a:spcAft>
                <a:spcPts val="200"/>
              </a:spcAft>
              <a:defRPr sz="1000"/>
            </a:lvl3pPr>
            <a:lvl4pPr marL="521208" marR="0" indent="-164592" algn="l" defTabSz="914400" rtl="0" eaLnBrk="1" fontAlgn="auto" latinLnBrk="0" hangingPunct="1">
              <a:lnSpc>
                <a:spcPct val="100000"/>
              </a:lnSpc>
              <a:spcBef>
                <a:spcPts val="100"/>
              </a:spcBef>
              <a:spcAft>
                <a:spcPts val="200"/>
              </a:spcAft>
              <a:buClr>
                <a:schemeClr val="accent1"/>
              </a:buClr>
              <a:buSzPct val="75000"/>
              <a:buFont typeface="Arial" pitchFamily="34" charset="0"/>
              <a:buChar char="»"/>
              <a:tabLst/>
              <a:defRPr sz="900"/>
            </a:lvl4pPr>
            <a:lvl5pPr marL="694944" indent="-164592">
              <a:spcBef>
                <a:spcPts val="100"/>
              </a:spcBef>
              <a:spcAft>
                <a:spcPts val="200"/>
              </a:spcAft>
              <a:defRPr sz="900"/>
            </a:lvl5p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3"/>
            <a:endParaRPr lang="en-US" dirty="0"/>
          </a:p>
        </p:txBody>
      </p:sp>
      <p:cxnSp>
        <p:nvCxnSpPr>
          <p:cNvPr id="19" name="Straight Connector 18"/>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70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8.xml><?xml version="1.0" encoding="utf-8"?>
<p:sldLayout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1_Speakers A (4 Peo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Our Speakers</a:t>
            </a:r>
          </a:p>
        </p:txBody>
      </p:sp>
      <p:sp>
        <p:nvSpPr>
          <p:cNvPr id="5" name="Text Placeholder 12"/>
          <p:cNvSpPr>
            <a:spLocks noGrp="1"/>
          </p:cNvSpPr>
          <p:nvPr>
            <p:ph type="body" sz="quarter" idx="15" hasCustomPrompt="1"/>
          </p:nvPr>
        </p:nvSpPr>
        <p:spPr>
          <a:xfrm>
            <a:off x="226104" y="2775423"/>
            <a:ext cx="1409838" cy="260764"/>
          </a:xfrm>
          <a:prstGeom prst="rect">
            <a:avLst/>
          </a:prstGeom>
        </p:spPr>
        <p:txBody>
          <a:bodyPr lIns="0" tIns="0" rIns="0" bIns="0" anchor="b">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p:txBody>
      </p:sp>
      <p:sp>
        <p:nvSpPr>
          <p:cNvPr id="6" name="Text Placeholder 12"/>
          <p:cNvSpPr>
            <a:spLocks noGrp="1"/>
          </p:cNvSpPr>
          <p:nvPr>
            <p:ph type="body" sz="quarter" idx="52" hasCustomPrompt="1"/>
          </p:nvPr>
        </p:nvSpPr>
        <p:spPr>
          <a:xfrm>
            <a:off x="211565" y="3076688"/>
            <a:ext cx="1409838"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9" name="Text Placeholder 12"/>
          <p:cNvSpPr>
            <a:spLocks noGrp="1"/>
          </p:cNvSpPr>
          <p:nvPr>
            <p:ph type="body" sz="quarter" idx="55" hasCustomPrompt="1"/>
          </p:nvPr>
        </p:nvSpPr>
        <p:spPr>
          <a:xfrm>
            <a:off x="2644894" y="2775423"/>
            <a:ext cx="1658252"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0" name="Text Placeholder 12"/>
          <p:cNvSpPr>
            <a:spLocks noGrp="1"/>
          </p:cNvSpPr>
          <p:nvPr>
            <p:ph type="body" sz="quarter" idx="56" hasCustomPrompt="1"/>
          </p:nvPr>
        </p:nvSpPr>
        <p:spPr>
          <a:xfrm>
            <a:off x="2630355" y="3076689"/>
            <a:ext cx="1658252"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2" name="Text Placeholder 12"/>
          <p:cNvSpPr>
            <a:spLocks noGrp="1"/>
          </p:cNvSpPr>
          <p:nvPr>
            <p:ph type="body" sz="quarter" idx="58" hasCustomPrompt="1"/>
          </p:nvPr>
        </p:nvSpPr>
        <p:spPr>
          <a:xfrm>
            <a:off x="4869933" y="2775423"/>
            <a:ext cx="1724514"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3" name="Text Placeholder 12"/>
          <p:cNvSpPr>
            <a:spLocks noGrp="1"/>
          </p:cNvSpPr>
          <p:nvPr>
            <p:ph type="body" sz="quarter" idx="59" hasCustomPrompt="1"/>
          </p:nvPr>
        </p:nvSpPr>
        <p:spPr>
          <a:xfrm>
            <a:off x="4855395" y="3076689"/>
            <a:ext cx="1724514"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6" name="Text Placeholder 12"/>
          <p:cNvSpPr>
            <a:spLocks noGrp="1"/>
          </p:cNvSpPr>
          <p:nvPr>
            <p:ph type="body" sz="quarter" idx="61" hasCustomPrompt="1"/>
          </p:nvPr>
        </p:nvSpPr>
        <p:spPr>
          <a:xfrm>
            <a:off x="7072884" y="2775423"/>
            <a:ext cx="1859550"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7" name="Text Placeholder 12"/>
          <p:cNvSpPr>
            <a:spLocks noGrp="1"/>
          </p:cNvSpPr>
          <p:nvPr>
            <p:ph type="body" sz="quarter" idx="62" hasCustomPrompt="1"/>
          </p:nvPr>
        </p:nvSpPr>
        <p:spPr>
          <a:xfrm>
            <a:off x="7072885" y="3076689"/>
            <a:ext cx="1859550"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24" name="Text Placeholder 12">
            <a:extLst>
              <a:ext uri="{FF2B5EF4-FFF2-40B4-BE49-F238E27FC236}">
                <a16:creationId xmlns:a16="http://schemas.microsoft.com/office/drawing/2014/main" id="{B6D98B31-42D5-4671-8911-79098068D537}"/>
              </a:ext>
            </a:extLst>
          </p:cNvPr>
          <p:cNvSpPr>
            <a:spLocks noGrp="1"/>
          </p:cNvSpPr>
          <p:nvPr>
            <p:ph type="body" sz="quarter" idx="68" hasCustomPrompt="1"/>
          </p:nvPr>
        </p:nvSpPr>
        <p:spPr>
          <a:xfrm>
            <a:off x="211565" y="1554174"/>
            <a:ext cx="1220995" cy="136353"/>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Moderator</a:t>
            </a:r>
          </a:p>
          <a:p>
            <a:pPr lvl="0"/>
            <a:endParaRPr lang="en-US" dirty="0"/>
          </a:p>
        </p:txBody>
      </p:sp>
      <p:sp>
        <p:nvSpPr>
          <p:cNvPr id="28" name="Text Placeholder 12">
            <a:extLst>
              <a:ext uri="{FF2B5EF4-FFF2-40B4-BE49-F238E27FC236}">
                <a16:creationId xmlns:a16="http://schemas.microsoft.com/office/drawing/2014/main" id="{60604F12-E1E6-4C2E-8254-31B75F849E54}"/>
              </a:ext>
            </a:extLst>
          </p:cNvPr>
          <p:cNvSpPr>
            <a:spLocks noGrp="1"/>
          </p:cNvSpPr>
          <p:nvPr>
            <p:ph type="body" sz="quarter" idx="72" hasCustomPrompt="1"/>
          </p:nvPr>
        </p:nvSpPr>
        <p:spPr>
          <a:xfrm>
            <a:off x="2632369" y="1554174"/>
            <a:ext cx="1220995" cy="136353"/>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Speakers</a:t>
            </a:r>
          </a:p>
          <a:p>
            <a:pPr lvl="0"/>
            <a:endParaRPr lang="en-US" dirty="0"/>
          </a:p>
        </p:txBody>
      </p:sp>
      <p:sp>
        <p:nvSpPr>
          <p:cNvPr id="22" name="Picture Placeholder 21">
            <a:extLst>
              <a:ext uri="{FF2B5EF4-FFF2-40B4-BE49-F238E27FC236}">
                <a16:creationId xmlns:a16="http://schemas.microsoft.com/office/drawing/2014/main" id="{5CC23AE1-94BA-423E-B553-80141B595B26}"/>
              </a:ext>
            </a:extLst>
          </p:cNvPr>
          <p:cNvSpPr>
            <a:spLocks noGrp="1" noChangeAspect="1"/>
          </p:cNvSpPr>
          <p:nvPr>
            <p:ph type="pic" sz="quarter" idx="74" hasCustomPrompt="1"/>
          </p:nvPr>
        </p:nvSpPr>
        <p:spPr>
          <a:xfrm>
            <a:off x="215374" y="1853784"/>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3" name="Picture Placeholder 21">
            <a:extLst>
              <a:ext uri="{FF2B5EF4-FFF2-40B4-BE49-F238E27FC236}">
                <a16:creationId xmlns:a16="http://schemas.microsoft.com/office/drawing/2014/main" id="{418FAF82-20BD-40A5-8C48-55AB01D22C7E}"/>
              </a:ext>
            </a:extLst>
          </p:cNvPr>
          <p:cNvSpPr>
            <a:spLocks noGrp="1" noChangeAspect="1"/>
          </p:cNvSpPr>
          <p:nvPr>
            <p:ph type="pic" sz="quarter" idx="75" hasCustomPrompt="1"/>
          </p:nvPr>
        </p:nvSpPr>
        <p:spPr>
          <a:xfrm>
            <a:off x="2636178" y="1853784"/>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Picture Placeholder 21">
            <a:extLst>
              <a:ext uri="{FF2B5EF4-FFF2-40B4-BE49-F238E27FC236}">
                <a16:creationId xmlns:a16="http://schemas.microsoft.com/office/drawing/2014/main" id="{8BDC5155-B5F6-4038-95C0-FFBFF4A7D3AC}"/>
              </a:ext>
            </a:extLst>
          </p:cNvPr>
          <p:cNvSpPr>
            <a:spLocks noGrp="1" noChangeAspect="1"/>
          </p:cNvSpPr>
          <p:nvPr>
            <p:ph type="pic" sz="quarter" idx="76" hasCustomPrompt="1"/>
          </p:nvPr>
        </p:nvSpPr>
        <p:spPr>
          <a:xfrm>
            <a:off x="4865028" y="1853784"/>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0" name="Picture Placeholder 21">
            <a:extLst>
              <a:ext uri="{FF2B5EF4-FFF2-40B4-BE49-F238E27FC236}">
                <a16:creationId xmlns:a16="http://schemas.microsoft.com/office/drawing/2014/main" id="{B83C4D40-4D30-491F-ABD6-9779756973C4}"/>
              </a:ext>
            </a:extLst>
          </p:cNvPr>
          <p:cNvSpPr>
            <a:spLocks noGrp="1" noChangeAspect="1"/>
          </p:cNvSpPr>
          <p:nvPr>
            <p:ph type="pic" sz="quarter" idx="77" hasCustomPrompt="1"/>
          </p:nvPr>
        </p:nvSpPr>
        <p:spPr>
          <a:xfrm>
            <a:off x="7074828" y="1853784"/>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cxnSp>
        <p:nvCxnSpPr>
          <p:cNvPr id="49" name="Straight Connector 48">
            <a:extLst>
              <a:ext uri="{FF2B5EF4-FFF2-40B4-BE49-F238E27FC236}">
                <a16:creationId xmlns:a16="http://schemas.microsoft.com/office/drawing/2014/main" id="{E89CC66D-FDB5-4BCE-BFD4-91D2E9B8E47F}"/>
              </a:ext>
            </a:extLst>
          </p:cNvPr>
          <p:cNvCxnSpPr>
            <a:cxnSpLocks/>
          </p:cNvCxnSpPr>
          <p:nvPr userDrawn="1"/>
        </p:nvCxnSpPr>
        <p:spPr>
          <a:xfrm>
            <a:off x="1854419" y="1629590"/>
            <a:ext cx="0" cy="2006561"/>
          </a:xfrm>
          <a:prstGeom prst="line">
            <a:avLst/>
          </a:prstGeom>
          <a:ln w="3175" cap="sq" cmpd="sng">
            <a:solidFill>
              <a:schemeClr val="tx1">
                <a:lumMod val="25000"/>
                <a:lumOff val="75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FDC66D-AA3A-41B6-BCC6-63647AD27804}"/>
              </a:ext>
            </a:extLst>
          </p:cNvPr>
          <p:cNvCxnSpPr/>
          <p:nvPr userDrawn="1"/>
        </p:nvCxnSpPr>
        <p:spPr>
          <a:xfrm>
            <a:off x="213939" y="612174"/>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11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812">
          <p15:clr>
            <a:srgbClr val="FBAE40"/>
          </p15:clr>
        </p15:guide>
        <p15:guide id="2" pos="2880">
          <p15:clr>
            <a:srgbClr val="FBAE40"/>
          </p15:clr>
        </p15:guide>
      </p15:sldGuideLst>
    </p:ext>
  </p:extLst>
</p:sldLayout>
</file>

<file path=ppt/slideLayouts/slideLayout39.xml><?xml version="1.0" encoding="utf-8"?>
<p:sldLayout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Speakers A (8 Peo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Our Speakers</a:t>
            </a:r>
          </a:p>
        </p:txBody>
      </p:sp>
      <p:sp>
        <p:nvSpPr>
          <p:cNvPr id="5" name="Text Placeholder 12"/>
          <p:cNvSpPr>
            <a:spLocks noGrp="1"/>
          </p:cNvSpPr>
          <p:nvPr>
            <p:ph type="body" sz="quarter" idx="15" hasCustomPrompt="1"/>
          </p:nvPr>
        </p:nvSpPr>
        <p:spPr>
          <a:xfrm>
            <a:off x="226104" y="2066544"/>
            <a:ext cx="1378957" cy="260764"/>
          </a:xfrm>
          <a:prstGeom prst="rect">
            <a:avLst/>
          </a:prstGeom>
        </p:spPr>
        <p:txBody>
          <a:bodyPr lIns="0" tIns="0" rIns="0" bIns="0" anchor="b">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Attorney Name</a:t>
            </a:r>
          </a:p>
        </p:txBody>
      </p:sp>
      <p:sp>
        <p:nvSpPr>
          <p:cNvPr id="6" name="Text Placeholder 12"/>
          <p:cNvSpPr>
            <a:spLocks noGrp="1"/>
          </p:cNvSpPr>
          <p:nvPr>
            <p:ph type="body" sz="quarter" idx="52" hasCustomPrompt="1"/>
          </p:nvPr>
        </p:nvSpPr>
        <p:spPr>
          <a:xfrm>
            <a:off x="211565" y="2368296"/>
            <a:ext cx="1378957"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9" name="Text Placeholder 12"/>
          <p:cNvSpPr>
            <a:spLocks noGrp="1"/>
          </p:cNvSpPr>
          <p:nvPr>
            <p:ph type="body" sz="quarter" idx="55" hasCustomPrompt="1"/>
          </p:nvPr>
        </p:nvSpPr>
        <p:spPr>
          <a:xfrm>
            <a:off x="2518383" y="2066544"/>
            <a:ext cx="1504648"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0" name="Text Placeholder 12"/>
          <p:cNvSpPr>
            <a:spLocks noGrp="1"/>
          </p:cNvSpPr>
          <p:nvPr>
            <p:ph type="body" sz="quarter" idx="56" hasCustomPrompt="1"/>
          </p:nvPr>
        </p:nvSpPr>
        <p:spPr>
          <a:xfrm>
            <a:off x="2503844" y="2368296"/>
            <a:ext cx="1504648"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2" name="Text Placeholder 12"/>
          <p:cNvSpPr>
            <a:spLocks noGrp="1"/>
          </p:cNvSpPr>
          <p:nvPr>
            <p:ph type="body" sz="quarter" idx="58" hasCustomPrompt="1"/>
          </p:nvPr>
        </p:nvSpPr>
        <p:spPr>
          <a:xfrm>
            <a:off x="4211510" y="2066544"/>
            <a:ext cx="1479890"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3" name="Text Placeholder 12"/>
          <p:cNvSpPr>
            <a:spLocks noGrp="1"/>
          </p:cNvSpPr>
          <p:nvPr>
            <p:ph type="body" sz="quarter" idx="59" hasCustomPrompt="1"/>
          </p:nvPr>
        </p:nvSpPr>
        <p:spPr>
          <a:xfrm>
            <a:off x="4196972" y="2368296"/>
            <a:ext cx="1479890"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16" name="Text Placeholder 12"/>
          <p:cNvSpPr>
            <a:spLocks noGrp="1"/>
          </p:cNvSpPr>
          <p:nvPr>
            <p:ph type="body" sz="quarter" idx="61" hasCustomPrompt="1"/>
          </p:nvPr>
        </p:nvSpPr>
        <p:spPr>
          <a:xfrm>
            <a:off x="5894420" y="2066544"/>
            <a:ext cx="1470574"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17" name="Text Placeholder 12"/>
          <p:cNvSpPr>
            <a:spLocks noGrp="1"/>
          </p:cNvSpPr>
          <p:nvPr>
            <p:ph type="body" sz="quarter" idx="62" hasCustomPrompt="1"/>
          </p:nvPr>
        </p:nvSpPr>
        <p:spPr>
          <a:xfrm>
            <a:off x="5894421" y="2368296"/>
            <a:ext cx="1470574"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cxnSp>
        <p:nvCxnSpPr>
          <p:cNvPr id="19" name="Straight Connector 18"/>
          <p:cNvCxnSpPr/>
          <p:nvPr userDrawn="1"/>
        </p:nvCxnSpPr>
        <p:spPr>
          <a:xfrm>
            <a:off x="213939" y="612174"/>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4" name="Text Placeholder 12">
            <a:extLst>
              <a:ext uri="{FF2B5EF4-FFF2-40B4-BE49-F238E27FC236}">
                <a16:creationId xmlns:a16="http://schemas.microsoft.com/office/drawing/2014/main" id="{B6D98B31-42D5-4671-8911-79098068D537}"/>
              </a:ext>
            </a:extLst>
          </p:cNvPr>
          <p:cNvSpPr>
            <a:spLocks noGrp="1"/>
          </p:cNvSpPr>
          <p:nvPr>
            <p:ph type="body" sz="quarter" idx="68" hasCustomPrompt="1"/>
          </p:nvPr>
        </p:nvSpPr>
        <p:spPr>
          <a:xfrm>
            <a:off x="211565" y="896112"/>
            <a:ext cx="1220995" cy="136353"/>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Moderator</a:t>
            </a:r>
          </a:p>
          <a:p>
            <a:pPr lvl="0"/>
            <a:endParaRPr lang="en-US" dirty="0"/>
          </a:p>
        </p:txBody>
      </p:sp>
      <p:sp>
        <p:nvSpPr>
          <p:cNvPr id="28" name="Text Placeholder 12">
            <a:extLst>
              <a:ext uri="{FF2B5EF4-FFF2-40B4-BE49-F238E27FC236}">
                <a16:creationId xmlns:a16="http://schemas.microsoft.com/office/drawing/2014/main" id="{60604F12-E1E6-4C2E-8254-31B75F849E54}"/>
              </a:ext>
            </a:extLst>
          </p:cNvPr>
          <p:cNvSpPr>
            <a:spLocks noGrp="1"/>
          </p:cNvSpPr>
          <p:nvPr>
            <p:ph type="body" sz="quarter" idx="72" hasCustomPrompt="1"/>
          </p:nvPr>
        </p:nvSpPr>
        <p:spPr>
          <a:xfrm>
            <a:off x="2518383" y="896112"/>
            <a:ext cx="1220995" cy="136353"/>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600"/>
              </a:spcAft>
              <a:buClr>
                <a:schemeClr val="bg1"/>
              </a:buClr>
              <a:buSzPct val="35000"/>
              <a:buFontTx/>
              <a:buNone/>
              <a:tabLst/>
              <a:defRPr sz="1100" b="1" baseline="0">
                <a:solidFill>
                  <a:schemeClr val="accent4"/>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marL="0" marR="0" lvl="0" indent="0" algn="l" defTabSz="914400" rtl="0" eaLnBrk="1" fontAlgn="auto" latinLnBrk="0" hangingPunct="1">
              <a:lnSpc>
                <a:spcPct val="100000"/>
              </a:lnSpc>
              <a:spcBef>
                <a:spcPts val="0"/>
              </a:spcBef>
              <a:spcAft>
                <a:spcPts val="600"/>
              </a:spcAft>
              <a:buClr>
                <a:schemeClr val="bg1"/>
              </a:buClr>
              <a:buSzPct val="35000"/>
              <a:buFontTx/>
              <a:buNone/>
              <a:tabLst/>
              <a:defRPr/>
            </a:pPr>
            <a:r>
              <a:rPr lang="en-US" dirty="0"/>
              <a:t>Speakers</a:t>
            </a:r>
          </a:p>
          <a:p>
            <a:pPr lvl="0"/>
            <a:endParaRPr lang="en-US" dirty="0"/>
          </a:p>
        </p:txBody>
      </p:sp>
      <p:sp>
        <p:nvSpPr>
          <p:cNvPr id="22" name="Picture Placeholder 21">
            <a:extLst>
              <a:ext uri="{FF2B5EF4-FFF2-40B4-BE49-F238E27FC236}">
                <a16:creationId xmlns:a16="http://schemas.microsoft.com/office/drawing/2014/main" id="{5CC23AE1-94BA-423E-B553-80141B595B26}"/>
              </a:ext>
            </a:extLst>
          </p:cNvPr>
          <p:cNvSpPr>
            <a:spLocks noGrp="1" noChangeAspect="1"/>
          </p:cNvSpPr>
          <p:nvPr>
            <p:ph type="pic" sz="quarter" idx="74" hasCustomPrompt="1"/>
          </p:nvPr>
        </p:nvSpPr>
        <p:spPr>
          <a:xfrm>
            <a:off x="215374" y="1188720"/>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3" name="Picture Placeholder 21">
            <a:extLst>
              <a:ext uri="{FF2B5EF4-FFF2-40B4-BE49-F238E27FC236}">
                <a16:creationId xmlns:a16="http://schemas.microsoft.com/office/drawing/2014/main" id="{418FAF82-20BD-40A5-8C48-55AB01D22C7E}"/>
              </a:ext>
            </a:extLst>
          </p:cNvPr>
          <p:cNvSpPr>
            <a:spLocks noGrp="1" noChangeAspect="1"/>
          </p:cNvSpPr>
          <p:nvPr>
            <p:ph type="pic" sz="quarter" idx="75" hasCustomPrompt="1"/>
          </p:nvPr>
        </p:nvSpPr>
        <p:spPr>
          <a:xfrm>
            <a:off x="2509667" y="1188720"/>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29" name="Picture Placeholder 21">
            <a:extLst>
              <a:ext uri="{FF2B5EF4-FFF2-40B4-BE49-F238E27FC236}">
                <a16:creationId xmlns:a16="http://schemas.microsoft.com/office/drawing/2014/main" id="{8BDC5155-B5F6-4038-95C0-FFBFF4A7D3AC}"/>
              </a:ext>
            </a:extLst>
          </p:cNvPr>
          <p:cNvSpPr>
            <a:spLocks noGrp="1" noChangeAspect="1"/>
          </p:cNvSpPr>
          <p:nvPr>
            <p:ph type="pic" sz="quarter" idx="76" hasCustomPrompt="1"/>
          </p:nvPr>
        </p:nvSpPr>
        <p:spPr>
          <a:xfrm>
            <a:off x="4206605" y="1188720"/>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30" name="Picture Placeholder 21">
            <a:extLst>
              <a:ext uri="{FF2B5EF4-FFF2-40B4-BE49-F238E27FC236}">
                <a16:creationId xmlns:a16="http://schemas.microsoft.com/office/drawing/2014/main" id="{B83C4D40-4D30-491F-ABD6-9779756973C4}"/>
              </a:ext>
            </a:extLst>
          </p:cNvPr>
          <p:cNvSpPr>
            <a:spLocks noGrp="1" noChangeAspect="1"/>
          </p:cNvSpPr>
          <p:nvPr>
            <p:ph type="pic" sz="quarter" idx="77" hasCustomPrompt="1"/>
          </p:nvPr>
        </p:nvSpPr>
        <p:spPr>
          <a:xfrm>
            <a:off x="5896364" y="1188720"/>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0" name="Text Placeholder 12">
            <a:extLst>
              <a:ext uri="{FF2B5EF4-FFF2-40B4-BE49-F238E27FC236}">
                <a16:creationId xmlns:a16="http://schemas.microsoft.com/office/drawing/2014/main" id="{0821C5D2-97A4-4775-A3F6-81A40B9F0115}"/>
              </a:ext>
            </a:extLst>
          </p:cNvPr>
          <p:cNvSpPr>
            <a:spLocks noGrp="1"/>
          </p:cNvSpPr>
          <p:nvPr>
            <p:ph type="body" sz="quarter" idx="78" hasCustomPrompt="1"/>
          </p:nvPr>
        </p:nvSpPr>
        <p:spPr>
          <a:xfrm>
            <a:off x="2518383" y="3794760"/>
            <a:ext cx="1490108"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41" name="Text Placeholder 12">
            <a:extLst>
              <a:ext uri="{FF2B5EF4-FFF2-40B4-BE49-F238E27FC236}">
                <a16:creationId xmlns:a16="http://schemas.microsoft.com/office/drawing/2014/main" id="{B2CABF89-8415-451E-B5F1-1C3380E267E6}"/>
              </a:ext>
            </a:extLst>
          </p:cNvPr>
          <p:cNvSpPr>
            <a:spLocks noGrp="1"/>
          </p:cNvSpPr>
          <p:nvPr>
            <p:ph type="body" sz="quarter" idx="79" hasCustomPrompt="1"/>
          </p:nvPr>
        </p:nvSpPr>
        <p:spPr>
          <a:xfrm>
            <a:off x="2503844" y="4096512"/>
            <a:ext cx="1490108"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42" name="Text Placeholder 12">
            <a:extLst>
              <a:ext uri="{FF2B5EF4-FFF2-40B4-BE49-F238E27FC236}">
                <a16:creationId xmlns:a16="http://schemas.microsoft.com/office/drawing/2014/main" id="{0FD7EF87-2ED0-42A5-90FD-B40EEB1A358B}"/>
              </a:ext>
            </a:extLst>
          </p:cNvPr>
          <p:cNvSpPr>
            <a:spLocks noGrp="1"/>
          </p:cNvSpPr>
          <p:nvPr>
            <p:ph type="body" sz="quarter" idx="80" hasCustomPrompt="1"/>
          </p:nvPr>
        </p:nvSpPr>
        <p:spPr>
          <a:xfrm>
            <a:off x="4211510" y="3794760"/>
            <a:ext cx="1494428"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43" name="Text Placeholder 12">
            <a:extLst>
              <a:ext uri="{FF2B5EF4-FFF2-40B4-BE49-F238E27FC236}">
                <a16:creationId xmlns:a16="http://schemas.microsoft.com/office/drawing/2014/main" id="{5F8FB59A-FD9B-4DFF-B895-54E346C31EC9}"/>
              </a:ext>
            </a:extLst>
          </p:cNvPr>
          <p:cNvSpPr>
            <a:spLocks noGrp="1"/>
          </p:cNvSpPr>
          <p:nvPr>
            <p:ph type="body" sz="quarter" idx="81" hasCustomPrompt="1"/>
          </p:nvPr>
        </p:nvSpPr>
        <p:spPr>
          <a:xfrm>
            <a:off x="4196972" y="4096512"/>
            <a:ext cx="1494428"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44" name="Picture Placeholder 21">
            <a:extLst>
              <a:ext uri="{FF2B5EF4-FFF2-40B4-BE49-F238E27FC236}">
                <a16:creationId xmlns:a16="http://schemas.microsoft.com/office/drawing/2014/main" id="{2CDE4B28-B5C3-4E0B-ACDA-AD1472AC23F2}"/>
              </a:ext>
            </a:extLst>
          </p:cNvPr>
          <p:cNvSpPr>
            <a:spLocks noGrp="1" noChangeAspect="1"/>
          </p:cNvSpPr>
          <p:nvPr>
            <p:ph type="pic" sz="quarter" idx="82" hasCustomPrompt="1"/>
          </p:nvPr>
        </p:nvSpPr>
        <p:spPr>
          <a:xfrm>
            <a:off x="2509667" y="2898648"/>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5" name="Picture Placeholder 21">
            <a:extLst>
              <a:ext uri="{FF2B5EF4-FFF2-40B4-BE49-F238E27FC236}">
                <a16:creationId xmlns:a16="http://schemas.microsoft.com/office/drawing/2014/main" id="{1B9FA404-3265-492A-BA01-D6E27CB16EF1}"/>
              </a:ext>
            </a:extLst>
          </p:cNvPr>
          <p:cNvSpPr>
            <a:spLocks noGrp="1" noChangeAspect="1"/>
          </p:cNvSpPr>
          <p:nvPr>
            <p:ph type="pic" sz="quarter" idx="83" hasCustomPrompt="1"/>
          </p:nvPr>
        </p:nvSpPr>
        <p:spPr>
          <a:xfrm>
            <a:off x="4206605" y="2898648"/>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6" name="Picture Placeholder 21">
            <a:extLst>
              <a:ext uri="{FF2B5EF4-FFF2-40B4-BE49-F238E27FC236}">
                <a16:creationId xmlns:a16="http://schemas.microsoft.com/office/drawing/2014/main" id="{68B14BAF-09F0-4C72-A5CF-7B772A872408}"/>
              </a:ext>
            </a:extLst>
          </p:cNvPr>
          <p:cNvSpPr>
            <a:spLocks noGrp="1" noChangeAspect="1"/>
          </p:cNvSpPr>
          <p:nvPr>
            <p:ph type="pic" sz="quarter" idx="84" hasCustomPrompt="1"/>
          </p:nvPr>
        </p:nvSpPr>
        <p:spPr>
          <a:xfrm>
            <a:off x="5896364" y="2898648"/>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
        <p:nvSpPr>
          <p:cNvPr id="47" name="Text Placeholder 12">
            <a:extLst>
              <a:ext uri="{FF2B5EF4-FFF2-40B4-BE49-F238E27FC236}">
                <a16:creationId xmlns:a16="http://schemas.microsoft.com/office/drawing/2014/main" id="{D452396C-5CE4-426D-920A-002AA2F69F77}"/>
              </a:ext>
            </a:extLst>
          </p:cNvPr>
          <p:cNvSpPr>
            <a:spLocks noGrp="1"/>
          </p:cNvSpPr>
          <p:nvPr>
            <p:ph type="body" sz="quarter" idx="85" hasCustomPrompt="1"/>
          </p:nvPr>
        </p:nvSpPr>
        <p:spPr>
          <a:xfrm>
            <a:off x="5894420" y="3794760"/>
            <a:ext cx="1504643"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48" name="Text Placeholder 12">
            <a:extLst>
              <a:ext uri="{FF2B5EF4-FFF2-40B4-BE49-F238E27FC236}">
                <a16:creationId xmlns:a16="http://schemas.microsoft.com/office/drawing/2014/main" id="{5517C4DA-EB0E-4427-834B-8022A4AA5EA5}"/>
              </a:ext>
            </a:extLst>
          </p:cNvPr>
          <p:cNvSpPr>
            <a:spLocks noGrp="1"/>
          </p:cNvSpPr>
          <p:nvPr>
            <p:ph type="body" sz="quarter" idx="86" hasCustomPrompt="1"/>
          </p:nvPr>
        </p:nvSpPr>
        <p:spPr>
          <a:xfrm>
            <a:off x="5894421" y="4096512"/>
            <a:ext cx="1504643"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cxnSp>
        <p:nvCxnSpPr>
          <p:cNvPr id="49" name="Straight Connector 48">
            <a:extLst>
              <a:ext uri="{FF2B5EF4-FFF2-40B4-BE49-F238E27FC236}">
                <a16:creationId xmlns:a16="http://schemas.microsoft.com/office/drawing/2014/main" id="{E89CC66D-FDB5-4BCE-BFD4-91D2E9B8E47F}"/>
              </a:ext>
            </a:extLst>
          </p:cNvPr>
          <p:cNvCxnSpPr>
            <a:cxnSpLocks/>
          </p:cNvCxnSpPr>
          <p:nvPr userDrawn="1"/>
        </p:nvCxnSpPr>
        <p:spPr>
          <a:xfrm>
            <a:off x="1779005" y="952107"/>
            <a:ext cx="0" cy="3544479"/>
          </a:xfrm>
          <a:prstGeom prst="line">
            <a:avLst/>
          </a:prstGeom>
          <a:ln w="3175" cap="sq" cmpd="sng">
            <a:solidFill>
              <a:schemeClr val="tx1">
                <a:lumMod val="25000"/>
                <a:lumOff val="75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6" name="Text Placeholder 12">
            <a:extLst>
              <a:ext uri="{FF2B5EF4-FFF2-40B4-BE49-F238E27FC236}">
                <a16:creationId xmlns:a16="http://schemas.microsoft.com/office/drawing/2014/main" id="{6986A476-CF86-490B-A060-5CF40B56685A}"/>
              </a:ext>
            </a:extLst>
          </p:cNvPr>
          <p:cNvSpPr>
            <a:spLocks noGrp="1"/>
          </p:cNvSpPr>
          <p:nvPr>
            <p:ph type="body" sz="quarter" idx="87" hasCustomPrompt="1"/>
          </p:nvPr>
        </p:nvSpPr>
        <p:spPr>
          <a:xfrm>
            <a:off x="7566070" y="2066544"/>
            <a:ext cx="1366364" cy="260764"/>
          </a:xfrm>
          <a:prstGeom prst="rect">
            <a:avLst/>
          </a:prstGeom>
        </p:spPr>
        <p:txBody>
          <a:bodyPr lIns="0" tIns="0" rIns="0" bIns="0" anchor="b">
            <a:noAutofit/>
          </a:bodyPr>
          <a:lstStyle>
            <a:lvl1pPr marL="0" indent="0">
              <a:lnSpc>
                <a:spcPts val="1200"/>
              </a:lnSpc>
              <a:spcBef>
                <a:spcPts val="0"/>
              </a:spcBef>
              <a:buFontTx/>
              <a:buNone/>
              <a:defRPr sz="1100" b="1" baseline="0">
                <a:solidFill>
                  <a:schemeClr val="accent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Attorney Name</a:t>
            </a:r>
          </a:p>
        </p:txBody>
      </p:sp>
      <p:sp>
        <p:nvSpPr>
          <p:cNvPr id="57" name="Text Placeholder 12">
            <a:extLst>
              <a:ext uri="{FF2B5EF4-FFF2-40B4-BE49-F238E27FC236}">
                <a16:creationId xmlns:a16="http://schemas.microsoft.com/office/drawing/2014/main" id="{653BCAFF-9DD4-4854-94AD-95DF053C74BC}"/>
              </a:ext>
            </a:extLst>
          </p:cNvPr>
          <p:cNvSpPr>
            <a:spLocks noGrp="1"/>
          </p:cNvSpPr>
          <p:nvPr>
            <p:ph type="body" sz="quarter" idx="88" hasCustomPrompt="1"/>
          </p:nvPr>
        </p:nvSpPr>
        <p:spPr>
          <a:xfrm>
            <a:off x="7566071" y="2368296"/>
            <a:ext cx="1366364" cy="521755"/>
          </a:xfrm>
          <a:prstGeom prst="rect">
            <a:avLst/>
          </a:prstGeom>
        </p:spPr>
        <p:txBody>
          <a:bodyPr lIns="0" tIns="0" rIns="0" bIns="0">
            <a:noAutofit/>
          </a:bodyPr>
          <a:lstStyle>
            <a:lvl1pPr marL="0" indent="0">
              <a:lnSpc>
                <a:spcPts val="1100"/>
              </a:lnSpc>
              <a:spcBef>
                <a:spcPts val="0"/>
              </a:spcBef>
              <a:spcAft>
                <a:spcPts val="0"/>
              </a:spcAft>
              <a:buFontTx/>
              <a:buNone/>
              <a:defRPr sz="1000" b="0" baseline="0">
                <a:solidFill>
                  <a:schemeClr val="tx1"/>
                </a:solidFill>
              </a:defRPr>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a:t>Title</a:t>
            </a:r>
            <a:br>
              <a:rPr lang="en-US" dirty="0"/>
            </a:br>
            <a:r>
              <a:rPr lang="en-US" dirty="0"/>
              <a:t>Location</a:t>
            </a:r>
          </a:p>
        </p:txBody>
      </p:sp>
      <p:sp>
        <p:nvSpPr>
          <p:cNvPr id="58" name="Picture Placeholder 21">
            <a:extLst>
              <a:ext uri="{FF2B5EF4-FFF2-40B4-BE49-F238E27FC236}">
                <a16:creationId xmlns:a16="http://schemas.microsoft.com/office/drawing/2014/main" id="{72855C16-C86F-4192-9078-13B04608C825}"/>
              </a:ext>
            </a:extLst>
          </p:cNvPr>
          <p:cNvSpPr>
            <a:spLocks noGrp="1" noChangeAspect="1"/>
          </p:cNvSpPr>
          <p:nvPr>
            <p:ph type="pic" sz="quarter" idx="89" hasCustomPrompt="1"/>
          </p:nvPr>
        </p:nvSpPr>
        <p:spPr>
          <a:xfrm>
            <a:off x="7568014" y="1188720"/>
            <a:ext cx="881905" cy="881905"/>
          </a:xfrm>
          <a:prstGeom prst="rect">
            <a:avLst/>
          </a:prstGeom>
        </p:spPr>
        <p:txBody>
          <a:bodyPr/>
          <a:lstStyle>
            <a:lvl1pPr marL="0" marR="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sz="1000"/>
            </a:lvl1pPr>
          </a:lstStyle>
          <a:p>
            <a:pPr marL="0" marR="0" lvl="0" indent="0" algn="l" defTabSz="914400" rtl="0" eaLnBrk="1" fontAlgn="auto" latinLnBrk="0" hangingPunct="1">
              <a:lnSpc>
                <a:spcPct val="100000"/>
              </a:lnSpc>
              <a:spcBef>
                <a:spcPts val="300"/>
              </a:spcBef>
              <a:spcAft>
                <a:spcPts val="600"/>
              </a:spcAft>
              <a:buClr>
                <a:schemeClr val="bg1"/>
              </a:buClr>
              <a:buSzPct val="35000"/>
              <a:buFont typeface="Arial" pitchFamily="34" charset="0"/>
              <a:buNone/>
              <a:tabLst/>
              <a:defRPr/>
            </a:pPr>
            <a:r>
              <a:rPr lang="en-US" dirty="0"/>
              <a:t>Copy headshot (</a:t>
            </a:r>
            <a:r>
              <a:rPr lang="en-US" dirty="0" err="1"/>
              <a:t>Ctrl+C</a:t>
            </a:r>
            <a:r>
              <a:rPr lang="en-US" dirty="0"/>
              <a:t>) and paste into this box (</a:t>
            </a:r>
            <a:r>
              <a:rPr lang="en-US" dirty="0" err="1"/>
              <a:t>Ctrl+V</a:t>
            </a:r>
            <a:r>
              <a:rPr lang="en-US" dirty="0"/>
              <a:t>)</a:t>
            </a:r>
          </a:p>
          <a:p>
            <a:endParaRPr lang="en-US" dirty="0"/>
          </a:p>
        </p:txBody>
      </p:sp>
    </p:spTree>
    <p:extLst>
      <p:ext uri="{BB962C8B-B14F-4D97-AF65-F5344CB8AC3E}">
        <p14:creationId xmlns:p14="http://schemas.microsoft.com/office/powerpoint/2010/main" val="12115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812">
          <p15:clr>
            <a:srgbClr val="FBAE40"/>
          </p15:clr>
        </p15:guide>
        <p15:guide id="2" pos="2880">
          <p15:clr>
            <a:srgbClr val="FBAE40"/>
          </p15:clr>
        </p15:guide>
      </p15:sldGuideLst>
    </p:ext>
  </p:extLst>
</p:sldLayout>
</file>

<file path=ppt/slideLayouts/slideLayout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Divider Slide Color 1 - Dark Gray ">
    <p:spTree>
      <p:nvGrpSpPr>
        <p:cNvPr id="1" name=""/>
        <p:cNvGrpSpPr/>
        <p:nvPr/>
      </p:nvGrpSpPr>
      <p:grpSpPr>
        <a:xfrm>
          <a:off x="0" y="0"/>
          <a:ext cx="0" cy="0"/>
          <a:chOff x="0" y="0"/>
          <a:chExt cx="0" cy="0"/>
        </a:xfrm>
      </p:grpSpPr>
      <p:sp>
        <p:nvSpPr>
          <p:cNvPr id="9" name="Rectangle 8"/>
          <p:cNvSpPr/>
          <p:nvPr userDrawn="1"/>
        </p:nvSpPr>
        <p:spPr>
          <a:xfrm>
            <a:off x="224960" y="701675"/>
            <a:ext cx="8750765" cy="39644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0" hasCustomPrompt="1"/>
          </p:nvPr>
        </p:nvSpPr>
        <p:spPr>
          <a:xfrm>
            <a:off x="461963" y="2215262"/>
            <a:ext cx="3833812" cy="172182"/>
          </a:xfrm>
        </p:spPr>
        <p:txBody>
          <a:bodyPr anchor="b"/>
          <a:lstStyle>
            <a:lvl1pPr marL="0" indent="0">
              <a:buFontTx/>
              <a:buNone/>
              <a:defRPr sz="1200" b="1">
                <a:solidFill>
                  <a:schemeClr val="accent2">
                    <a:lumMod val="60000"/>
                    <a:lumOff val="40000"/>
                  </a:schemeClr>
                </a:solidFill>
              </a:defRPr>
            </a:lvl1pPr>
          </a:lstStyle>
          <a:p>
            <a:pPr lvl="0"/>
            <a:r>
              <a:rPr lang="en-US" dirty="0"/>
              <a:t>Section #</a:t>
            </a:r>
          </a:p>
        </p:txBody>
      </p:sp>
      <p:sp>
        <p:nvSpPr>
          <p:cNvPr id="13" name="Content Placeholder 2"/>
          <p:cNvSpPr>
            <a:spLocks noGrp="1"/>
          </p:cNvSpPr>
          <p:nvPr>
            <p:ph idx="1" hasCustomPrompt="1"/>
          </p:nvPr>
        </p:nvSpPr>
        <p:spPr>
          <a:xfrm>
            <a:off x="468963" y="2393575"/>
            <a:ext cx="8264902" cy="2030505"/>
          </a:xfrm>
        </p:spPr>
        <p:txBody>
          <a:bodyPr anchor="t"/>
          <a:lstStyle>
            <a:lvl1pPr>
              <a:spcAft>
                <a:spcPts val="0"/>
              </a:spcAft>
              <a:buNone/>
              <a:defRPr sz="4800" b="1">
                <a:solidFill>
                  <a:schemeClr val="bg1"/>
                </a:solidFill>
              </a:defRPr>
            </a:lvl1pPr>
            <a:lvl2pPr marL="0" indent="0">
              <a:spcBef>
                <a:spcPts val="0"/>
              </a:spcBef>
              <a:spcAft>
                <a:spcPts val="800"/>
              </a:spcAft>
              <a:buNone/>
              <a:defRPr sz="2000">
                <a:solidFill>
                  <a:schemeClr val="bg2"/>
                </a:solidFill>
              </a:defRPr>
            </a:lvl2pPr>
          </a:lstStyle>
          <a:p>
            <a:pPr lvl="0"/>
            <a:r>
              <a:rPr lang="en-US" dirty="0"/>
              <a:t>Title</a:t>
            </a:r>
          </a:p>
        </p:txBody>
      </p:sp>
    </p:spTree>
    <p:extLst>
      <p:ext uri="{BB962C8B-B14F-4D97-AF65-F5344CB8AC3E}">
        <p14:creationId xmlns:p14="http://schemas.microsoft.com/office/powerpoint/2010/main" val="21487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Practice Areas/Language Capabilities">
    <p:spTree>
      <p:nvGrpSpPr>
        <p:cNvPr id="1" name=""/>
        <p:cNvGrpSpPr/>
        <p:nvPr/>
      </p:nvGrpSpPr>
      <p:grpSpPr>
        <a:xfrm>
          <a:off x="0" y="0"/>
          <a:ext cx="0" cy="0"/>
          <a:chOff x="0" y="0"/>
          <a:chExt cx="0" cy="0"/>
        </a:xfrm>
      </p:grpSpPr>
      <p:cxnSp>
        <p:nvCxnSpPr>
          <p:cNvPr id="36" name="Straight Connector 3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224960" y="3496234"/>
            <a:ext cx="8750765" cy="1175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212255" y="930385"/>
            <a:ext cx="8695123" cy="2431375"/>
          </a:xfrm>
          <a:prstGeom prst="rect">
            <a:avLst/>
          </a:prstGeom>
          <a:noFill/>
        </p:spPr>
        <p:txBody>
          <a:bodyPr wrap="square" lIns="0" tIns="0" rIns="0" bIns="0" numCol="6" spcCol="91440" rtlCol="0">
            <a:noAutofit/>
          </a:bodyPr>
          <a:lstStyle/>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Accounting </a:t>
            </a:r>
          </a:p>
          <a:p>
            <a:pPr marL="0" marR="0" lvl="0" indent="0" algn="l" defTabSz="914400" rtl="0" eaLnBrk="1" fontAlgn="auto" latinLnBrk="0" hangingPunct="1">
              <a:lnSpc>
                <a:spcPts val="900"/>
              </a:lnSpc>
              <a:spcBef>
                <a:spcPts val="300"/>
              </a:spcBef>
              <a:spcAft>
                <a:spcPts val="300"/>
              </a:spcAft>
              <a:buClrTx/>
              <a:buSzTx/>
              <a:buFontTx/>
              <a:buNone/>
              <a:tabLst/>
              <a:defRPr/>
            </a:pPr>
            <a:r>
              <a:rPr lang="en-US" sz="750" b="0" dirty="0">
                <a:solidFill>
                  <a:schemeClr val="accent6"/>
                </a:solidFill>
                <a:latin typeface="Arial" pitchFamily="34" charset="0"/>
                <a:cs typeface="Arial" pitchFamily="34" charset="0"/>
              </a:rPr>
              <a:t>Anti-Bribery and FCPA </a:t>
            </a:r>
            <a:br>
              <a:rPr lang="en-US" sz="750" b="0" dirty="0">
                <a:solidFill>
                  <a:schemeClr val="accent6"/>
                </a:solidFill>
                <a:latin typeface="Arial" pitchFamily="34" charset="0"/>
                <a:cs typeface="Arial" pitchFamily="34" charset="0"/>
              </a:rPr>
            </a:br>
            <a:r>
              <a:rPr lang="en-US" sz="750" b="0" dirty="0">
                <a:solidFill>
                  <a:schemeClr val="accent6"/>
                </a:solidFill>
                <a:latin typeface="Arial" pitchFamily="34" charset="0"/>
                <a:cs typeface="Arial" pitchFamily="34" charset="0"/>
              </a:rPr>
              <a:t>Defense </a:t>
            </a:r>
            <a:r>
              <a:rPr lang="en-US" sz="750" b="0" baseline="0" dirty="0">
                <a:solidFill>
                  <a:schemeClr val="accent6"/>
                </a:solidFill>
                <a:latin typeface="Arial" pitchFamily="34" charset="0"/>
                <a:cs typeface="Arial" pitchFamily="34" charset="0"/>
              </a:rPr>
              <a:t>and </a:t>
            </a:r>
            <a:r>
              <a:rPr lang="en-US" sz="750" b="0" dirty="0">
                <a:solidFill>
                  <a:schemeClr val="accent6"/>
                </a:solidFill>
                <a:latin typeface="Arial" pitchFamily="34" charset="0"/>
                <a:cs typeface="Arial" pitchFamily="34" charset="0"/>
              </a:rPr>
              <a:t>Compliance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Anti-Money Laundering and </a:t>
            </a:r>
            <a:br>
              <a:rPr lang="en-US" sz="750" b="0" dirty="0">
                <a:solidFill>
                  <a:schemeClr val="tx1"/>
                </a:solidFill>
                <a:latin typeface="Arial" pitchFamily="34" charset="0"/>
                <a:cs typeface="Arial" pitchFamily="34" charset="0"/>
              </a:rPr>
            </a:br>
            <a:r>
              <a:rPr lang="en-US" sz="750" b="0" dirty="0">
                <a:solidFill>
                  <a:schemeClr val="tx1"/>
                </a:solidFill>
                <a:latin typeface="Arial" pitchFamily="34" charset="0"/>
                <a:cs typeface="Arial" pitchFamily="34" charset="0"/>
              </a:rPr>
              <a:t>Economic</a:t>
            </a:r>
            <a:r>
              <a:rPr lang="en-US" sz="750" b="0" baseline="0" dirty="0">
                <a:solidFill>
                  <a:schemeClr val="tx1"/>
                </a:solidFill>
                <a:latin typeface="Arial" pitchFamily="34" charset="0"/>
                <a:cs typeface="Arial" pitchFamily="34" charset="0"/>
              </a:rPr>
              <a:t> Sanctions</a:t>
            </a: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Antitrust and Competition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Appellate Litigation</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Asia Pacific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Asset</a:t>
            </a:r>
            <a:r>
              <a:rPr lang="en-US" sz="750" b="0" baseline="0" dirty="0">
                <a:solidFill>
                  <a:schemeClr val="tx1"/>
                </a:solidFill>
                <a:latin typeface="Arial" pitchFamily="34" charset="0"/>
                <a:cs typeface="Arial" pitchFamily="34" charset="0"/>
              </a:rPr>
              <a:t> Management Mergers </a:t>
            </a:r>
            <a:br>
              <a:rPr lang="en-US" sz="750" b="0" baseline="0" dirty="0">
                <a:solidFill>
                  <a:schemeClr val="tx1"/>
                </a:solidFill>
                <a:latin typeface="Arial" pitchFamily="34" charset="0"/>
                <a:cs typeface="Arial" pitchFamily="34" charset="0"/>
              </a:rPr>
            </a:br>
            <a:r>
              <a:rPr lang="en-US" sz="750" b="0" baseline="0" dirty="0">
                <a:solidFill>
                  <a:schemeClr val="tx1"/>
                </a:solidFill>
                <a:latin typeface="Arial" pitchFamily="34" charset="0"/>
                <a:cs typeface="Arial" pitchFamily="34" charset="0"/>
              </a:rPr>
              <a:t>and Acquisitions</a:t>
            </a: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Banking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Capital Markets</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CFIUS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Climate Change </a:t>
            </a:r>
          </a:p>
          <a:p>
            <a:pPr lvl="0">
              <a:lnSpc>
                <a:spcPts val="900"/>
              </a:lnSpc>
              <a:spcBef>
                <a:spcPts val="300"/>
              </a:spcBef>
              <a:spcAft>
                <a:spcPts val="300"/>
              </a:spcAft>
              <a:defRPr/>
            </a:pP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Communications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Congressional Investigations </a:t>
            </a:r>
            <a:br>
              <a:rPr lang="en-US" sz="750" b="0" dirty="0">
                <a:solidFill>
                  <a:schemeClr val="tx1"/>
                </a:solidFill>
                <a:latin typeface="Arial" pitchFamily="34" charset="0"/>
                <a:cs typeface="Arial" pitchFamily="34" charset="0"/>
              </a:rPr>
            </a:br>
            <a:r>
              <a:rPr lang="en-US" sz="750" b="0" dirty="0">
                <a:solidFill>
                  <a:schemeClr val="tx1"/>
                </a:solidFill>
                <a:latin typeface="Arial" pitchFamily="34" charset="0"/>
                <a:cs typeface="Arial" pitchFamily="34" charset="0"/>
              </a:rPr>
              <a:t>and Government Policy</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Consumer Financial Services</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Corporate Governance</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Corporate Restructuring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Cross-Border</a:t>
            </a:r>
            <a:r>
              <a:rPr lang="en-US" sz="750" b="0" baseline="0" dirty="0">
                <a:solidFill>
                  <a:schemeClr val="tx1"/>
                </a:solidFill>
                <a:latin typeface="Arial" pitchFamily="34" charset="0"/>
                <a:cs typeface="Arial" pitchFamily="34" charset="0"/>
              </a:rPr>
              <a:t> Investigations</a:t>
            </a:r>
          </a:p>
          <a:p>
            <a:pPr lvl="0">
              <a:lnSpc>
                <a:spcPts val="900"/>
              </a:lnSpc>
              <a:spcBef>
                <a:spcPts val="300"/>
              </a:spcBef>
              <a:spcAft>
                <a:spcPts val="300"/>
              </a:spcAft>
              <a:defRPr/>
            </a:pPr>
            <a:r>
              <a:rPr lang="en-US" sz="750" b="0" baseline="0" dirty="0">
                <a:solidFill>
                  <a:schemeClr val="accent6"/>
                </a:solidFill>
                <a:latin typeface="Arial" pitchFamily="34" charset="0"/>
                <a:cs typeface="Arial" pitchFamily="34" charset="0"/>
              </a:rPr>
              <a:t>Cybersecurity and Privacy</a:t>
            </a: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Derivatives</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Energy and Infrastructure Projects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Energy Mergers and Acquisitions</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Energy Regulation </a:t>
            </a:r>
            <a:br>
              <a:rPr lang="en-US" sz="750" b="0" dirty="0">
                <a:solidFill>
                  <a:schemeClr val="accent6"/>
                </a:solidFill>
                <a:latin typeface="Arial" pitchFamily="34" charset="0"/>
                <a:cs typeface="Arial" pitchFamily="34" charset="0"/>
              </a:rPr>
            </a:br>
            <a:r>
              <a:rPr lang="en-US" sz="750" b="0" dirty="0">
                <a:solidFill>
                  <a:schemeClr val="accent6"/>
                </a:solidFill>
                <a:latin typeface="Arial" pitchFamily="34" charset="0"/>
                <a:cs typeface="Arial" pitchFamily="34" charset="0"/>
              </a:rPr>
              <a:t>and Litigation </a:t>
            </a:r>
          </a:p>
          <a:p>
            <a:pPr lvl="0">
              <a:lnSpc>
                <a:spcPts val="900"/>
              </a:lnSpc>
              <a:spcBef>
                <a:spcPts val="300"/>
              </a:spcBef>
              <a:spcAft>
                <a:spcPts val="300"/>
              </a:spcAft>
              <a:defRPr/>
            </a:pP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Energy Tax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Environmental</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ERISA</a:t>
            </a:r>
            <a:r>
              <a:rPr lang="en-US" sz="750" b="0" baseline="0" dirty="0">
                <a:solidFill>
                  <a:schemeClr val="tx1"/>
                </a:solidFill>
                <a:latin typeface="Arial" pitchFamily="34" charset="0"/>
                <a:cs typeface="Arial" pitchFamily="34" charset="0"/>
              </a:rPr>
              <a:t> Litigation</a:t>
            </a:r>
            <a:r>
              <a:rPr lang="en-US" sz="750" b="0" dirty="0">
                <a:solidFill>
                  <a:schemeClr val="tx1"/>
                </a:solidFill>
                <a:latin typeface="Arial" pitchFamily="34" charset="0"/>
                <a:cs typeface="Arial" pitchFamily="34" charset="0"/>
              </a:rPr>
              <a:t>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Europe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European Union/</a:t>
            </a:r>
            <a:br>
              <a:rPr lang="en-US" sz="750" b="0" dirty="0">
                <a:solidFill>
                  <a:schemeClr val="tx1"/>
                </a:solidFill>
                <a:latin typeface="Arial" pitchFamily="34" charset="0"/>
                <a:cs typeface="Arial" pitchFamily="34" charset="0"/>
              </a:rPr>
            </a:br>
            <a:r>
              <a:rPr lang="en-US" sz="750" b="0" dirty="0">
                <a:solidFill>
                  <a:schemeClr val="tx1"/>
                </a:solidFill>
                <a:latin typeface="Arial" pitchFamily="34" charset="0"/>
                <a:cs typeface="Arial" pitchFamily="34" charset="0"/>
              </a:rPr>
              <a:t>International Competition</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Executive Compensation </a:t>
            </a:r>
            <a:br>
              <a:rPr lang="en-US" sz="750" b="0" dirty="0">
                <a:solidFill>
                  <a:schemeClr val="accent6"/>
                </a:solidFill>
                <a:latin typeface="Arial" pitchFamily="34" charset="0"/>
                <a:cs typeface="Arial" pitchFamily="34" charset="0"/>
              </a:rPr>
            </a:br>
            <a:r>
              <a:rPr lang="en-US" sz="750" b="0" dirty="0">
                <a:solidFill>
                  <a:schemeClr val="accent6"/>
                </a:solidFill>
                <a:latin typeface="Arial" pitchFamily="34" charset="0"/>
                <a:cs typeface="Arial" pitchFamily="34" charset="0"/>
              </a:rPr>
              <a:t>and Benefits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False Claims Act Defense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Financial Institutions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Financial Institutions </a:t>
            </a:r>
            <a:br>
              <a:rPr lang="en-US" sz="750" b="0" dirty="0">
                <a:solidFill>
                  <a:schemeClr val="tx1"/>
                </a:solidFill>
                <a:latin typeface="Arial" pitchFamily="34" charset="0"/>
                <a:cs typeface="Arial" pitchFamily="34" charset="0"/>
              </a:rPr>
            </a:br>
            <a:r>
              <a:rPr lang="en-US" sz="750" b="0" dirty="0">
                <a:solidFill>
                  <a:schemeClr val="tx1"/>
                </a:solidFill>
                <a:latin typeface="Arial" pitchFamily="34" charset="0"/>
                <a:cs typeface="Arial" pitchFamily="34" charset="0"/>
              </a:rPr>
              <a:t>Regulation and Enforcement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Financial Services Litigation</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Fintech</a:t>
            </a: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Gaming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Government Enforcement </a:t>
            </a:r>
            <a:br>
              <a:rPr lang="en-US" sz="750" b="0" dirty="0">
                <a:solidFill>
                  <a:schemeClr val="tx1"/>
                </a:solidFill>
                <a:latin typeface="Arial" pitchFamily="34" charset="0"/>
                <a:cs typeface="Arial" pitchFamily="34" charset="0"/>
              </a:rPr>
            </a:br>
            <a:r>
              <a:rPr lang="en-US" sz="750" b="0" dirty="0">
                <a:solidFill>
                  <a:schemeClr val="tx1"/>
                </a:solidFill>
                <a:latin typeface="Arial" pitchFamily="34" charset="0"/>
                <a:cs typeface="Arial" pitchFamily="34" charset="0"/>
              </a:rPr>
              <a:t>and White Collar Crime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Health Care and</a:t>
            </a:r>
            <a:r>
              <a:rPr lang="en-US" sz="750" b="0" baseline="0" dirty="0">
                <a:solidFill>
                  <a:schemeClr val="accent6"/>
                </a:solidFill>
                <a:latin typeface="Arial" pitchFamily="34" charset="0"/>
                <a:cs typeface="Arial" pitchFamily="34" charset="0"/>
              </a:rPr>
              <a:t> </a:t>
            </a:r>
            <a:r>
              <a:rPr lang="en-US" sz="750" b="0" dirty="0">
                <a:solidFill>
                  <a:schemeClr val="accent6"/>
                </a:solidFill>
                <a:latin typeface="Arial" pitchFamily="34" charset="0"/>
                <a:cs typeface="Arial" pitchFamily="34" charset="0"/>
              </a:rPr>
              <a:t>Life Sciences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Insurance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Intellectual Property </a:t>
            </a:r>
            <a:br>
              <a:rPr lang="en-US" sz="750" b="0" dirty="0">
                <a:solidFill>
                  <a:schemeClr val="accent6"/>
                </a:solidFill>
                <a:latin typeface="Arial" pitchFamily="34" charset="0"/>
                <a:cs typeface="Arial" pitchFamily="34" charset="0"/>
              </a:rPr>
            </a:br>
            <a:r>
              <a:rPr lang="en-US" sz="750" b="0" dirty="0">
                <a:solidFill>
                  <a:schemeClr val="accent6"/>
                </a:solidFill>
                <a:latin typeface="Arial" pitchFamily="34" charset="0"/>
                <a:cs typeface="Arial" pitchFamily="34" charset="0"/>
              </a:rPr>
              <a:t>and Technology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Intellectual Property Litigation</a:t>
            </a: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International Litigation </a:t>
            </a:r>
            <a:br>
              <a:rPr lang="en-US" sz="750" b="0" dirty="0">
                <a:solidFill>
                  <a:schemeClr val="accent6"/>
                </a:solidFill>
                <a:latin typeface="Arial" pitchFamily="34" charset="0"/>
                <a:cs typeface="Arial" pitchFamily="34" charset="0"/>
              </a:rPr>
            </a:br>
            <a:r>
              <a:rPr lang="en-US" sz="750" b="0" dirty="0">
                <a:solidFill>
                  <a:schemeClr val="accent6"/>
                </a:solidFill>
                <a:latin typeface="Arial" pitchFamily="34" charset="0"/>
                <a:cs typeface="Arial" pitchFamily="34" charset="0"/>
              </a:rPr>
              <a:t>and Arbitration </a:t>
            </a: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International Tax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International Trade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Investment Management</a:t>
            </a: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Investment Management Litigation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Labor and Employment Law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Latin America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Litigation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Mass Torts,</a:t>
            </a:r>
            <a:r>
              <a:rPr lang="en-US" sz="750" b="0" baseline="0" dirty="0">
                <a:solidFill>
                  <a:schemeClr val="accent6"/>
                </a:solidFill>
                <a:latin typeface="Arial" pitchFamily="34" charset="0"/>
                <a:cs typeface="Arial" pitchFamily="34" charset="0"/>
              </a:rPr>
              <a:t> </a:t>
            </a:r>
            <a:r>
              <a:rPr lang="en-US" sz="750" b="0" dirty="0">
                <a:solidFill>
                  <a:schemeClr val="accent6"/>
                </a:solidFill>
                <a:latin typeface="Arial" pitchFamily="34" charset="0"/>
                <a:cs typeface="Arial" pitchFamily="34" charset="0"/>
              </a:rPr>
              <a:t>Insurance </a:t>
            </a:r>
            <a:br>
              <a:rPr lang="en-US" sz="750" b="0" dirty="0">
                <a:solidFill>
                  <a:schemeClr val="accent6"/>
                </a:solidFill>
                <a:latin typeface="Arial" pitchFamily="34" charset="0"/>
                <a:cs typeface="Arial" pitchFamily="34" charset="0"/>
              </a:rPr>
            </a:br>
            <a:r>
              <a:rPr lang="en-US" sz="750" b="0" dirty="0">
                <a:solidFill>
                  <a:schemeClr val="accent6"/>
                </a:solidFill>
                <a:latin typeface="Arial" pitchFamily="34" charset="0"/>
                <a:cs typeface="Arial" pitchFamily="34" charset="0"/>
              </a:rPr>
              <a:t>and Consumer</a:t>
            </a:r>
            <a:r>
              <a:rPr lang="en-US" sz="750" b="0" baseline="0" dirty="0">
                <a:solidFill>
                  <a:schemeClr val="accent6"/>
                </a:solidFill>
                <a:latin typeface="Arial" pitchFamily="34" charset="0"/>
                <a:cs typeface="Arial" pitchFamily="34" charset="0"/>
              </a:rPr>
              <a:t> </a:t>
            </a:r>
            <a:r>
              <a:rPr lang="en-US" sz="750" b="0" dirty="0">
                <a:solidFill>
                  <a:schemeClr val="accent6"/>
                </a:solidFill>
                <a:latin typeface="Arial" pitchFamily="34" charset="0"/>
                <a:cs typeface="Arial" pitchFamily="34" charset="0"/>
              </a:rPr>
              <a:t>Litigation </a:t>
            </a:r>
          </a:p>
          <a:p>
            <a:pPr lvl="0" algn="l">
              <a:lnSpc>
                <a:spcPts val="900"/>
              </a:lnSpc>
              <a:spcBef>
                <a:spcPts val="300"/>
              </a:spcBef>
              <a:spcAft>
                <a:spcPts val="300"/>
              </a:spcAft>
              <a:defRPr/>
            </a:pPr>
            <a:r>
              <a:rPr lang="en-US" sz="750" b="0" dirty="0">
                <a:solidFill>
                  <a:schemeClr val="tx1"/>
                </a:solidFill>
                <a:latin typeface="Arial" pitchFamily="34" charset="0"/>
                <a:cs typeface="Arial" pitchFamily="34" charset="0"/>
              </a:rPr>
              <a:t>Media and Entertainment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Mergers and Acquisitions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Middle East and Africa</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Mining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National Security</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North America</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Outsourcing </a:t>
            </a: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endParaRPr lang="en-US" sz="750" b="0" dirty="0">
              <a:solidFill>
                <a:schemeClr val="accent6"/>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Political Law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Private</a:t>
            </a:r>
            <a:r>
              <a:rPr lang="en-US" sz="750" b="0" baseline="0" dirty="0">
                <a:solidFill>
                  <a:schemeClr val="tx1"/>
                </a:solidFill>
                <a:latin typeface="Arial" pitchFamily="34" charset="0"/>
                <a:cs typeface="Arial" pitchFamily="34" charset="0"/>
              </a:rPr>
              <a:t> Clients/</a:t>
            </a:r>
            <a:br>
              <a:rPr lang="en-US" sz="750" b="0" baseline="0" dirty="0">
                <a:solidFill>
                  <a:schemeClr val="tx1"/>
                </a:solidFill>
                <a:latin typeface="Arial" pitchFamily="34" charset="0"/>
                <a:cs typeface="Arial" pitchFamily="34" charset="0"/>
              </a:rPr>
            </a:br>
            <a:r>
              <a:rPr lang="en-US" sz="750" b="0" baseline="0" dirty="0">
                <a:solidFill>
                  <a:schemeClr val="tx1"/>
                </a:solidFill>
                <a:latin typeface="Arial" pitchFamily="34" charset="0"/>
                <a:cs typeface="Arial" pitchFamily="34" charset="0"/>
              </a:rPr>
              <a:t>Trusts and Estates</a:t>
            </a: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Private Equity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Real Estate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Real Estate Investment Trusts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SEC Reporting and Compliance</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Securities Enforcement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Securities Litigation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Sports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Structured Finance </a:t>
            </a:r>
          </a:p>
          <a:p>
            <a:pPr lvl="0">
              <a:lnSpc>
                <a:spcPts val="900"/>
              </a:lnSpc>
              <a:spcBef>
                <a:spcPts val="300"/>
              </a:spcBef>
              <a:spcAft>
                <a:spcPts val="300"/>
              </a:spcAft>
              <a:defRPr/>
            </a:pPr>
            <a:r>
              <a:rPr lang="en-US" sz="750" b="0" dirty="0">
                <a:solidFill>
                  <a:schemeClr val="accent6"/>
                </a:solidFill>
                <a:latin typeface="Arial" pitchFamily="34" charset="0"/>
                <a:cs typeface="Arial" pitchFamily="34" charset="0"/>
              </a:rPr>
              <a:t>Tax </a:t>
            </a:r>
          </a:p>
          <a:p>
            <a:pPr lvl="0">
              <a:lnSpc>
                <a:spcPts val="900"/>
              </a:lnSpc>
              <a:spcBef>
                <a:spcPts val="300"/>
              </a:spcBef>
              <a:spcAft>
                <a:spcPts val="300"/>
              </a:spcAft>
              <a:defRPr/>
            </a:pPr>
            <a:r>
              <a:rPr lang="en-US" sz="750" b="0" dirty="0">
                <a:solidFill>
                  <a:schemeClr val="tx1"/>
                </a:solidFill>
                <a:latin typeface="Arial" pitchFamily="34" charset="0"/>
                <a:cs typeface="Arial" pitchFamily="34" charset="0"/>
              </a:rPr>
              <a:t>Tax Controversy and Litigation  </a:t>
            </a:r>
          </a:p>
          <a:p>
            <a:pPr lvl="0">
              <a:lnSpc>
                <a:spcPts val="900"/>
              </a:lnSpc>
              <a:spcBef>
                <a:spcPts val="300"/>
              </a:spcBef>
              <a:spcAft>
                <a:spcPts val="300"/>
              </a:spcAft>
              <a:defRPr/>
            </a:pPr>
            <a:endParaRPr lang="en-US" sz="750" b="0" dirty="0">
              <a:solidFill>
                <a:schemeClr val="tx1"/>
              </a:solidFill>
              <a:latin typeface="Arial" pitchFamily="34" charset="0"/>
              <a:cs typeface="Arial" pitchFamily="34" charset="0"/>
            </a:endParaRPr>
          </a:p>
          <a:p>
            <a:pPr lvl="0">
              <a:lnSpc>
                <a:spcPts val="900"/>
              </a:lnSpc>
              <a:spcBef>
                <a:spcPts val="300"/>
              </a:spcBef>
              <a:spcAft>
                <a:spcPts val="300"/>
              </a:spcAft>
            </a:pPr>
            <a:endParaRPr lang="en-US" sz="750" b="0" dirty="0">
              <a:solidFill>
                <a:schemeClr val="tx1"/>
              </a:solidFill>
            </a:endParaRPr>
          </a:p>
          <a:p>
            <a:pPr>
              <a:lnSpc>
                <a:spcPts val="900"/>
              </a:lnSpc>
              <a:spcBef>
                <a:spcPts val="300"/>
              </a:spcBef>
              <a:spcAft>
                <a:spcPts val="300"/>
              </a:spcAft>
            </a:pPr>
            <a:endParaRPr lang="en-US" sz="750" b="0" dirty="0">
              <a:solidFill>
                <a:schemeClr val="tx1"/>
              </a:solidFill>
            </a:endParaRPr>
          </a:p>
          <a:p>
            <a:pPr>
              <a:lnSpc>
                <a:spcPts val="900"/>
              </a:lnSpc>
              <a:spcBef>
                <a:spcPts val="300"/>
              </a:spcBef>
              <a:spcAft>
                <a:spcPts val="300"/>
              </a:spcAft>
            </a:pPr>
            <a:endParaRPr lang="en-US" sz="750" b="0" dirty="0">
              <a:solidFill>
                <a:schemeClr val="tx1"/>
              </a:solidFill>
            </a:endParaRPr>
          </a:p>
        </p:txBody>
      </p:sp>
      <p:sp>
        <p:nvSpPr>
          <p:cNvPr id="23" name="TextBox 22"/>
          <p:cNvSpPr txBox="1"/>
          <p:nvPr userDrawn="1"/>
        </p:nvSpPr>
        <p:spPr>
          <a:xfrm>
            <a:off x="211229" y="659166"/>
            <a:ext cx="8700368" cy="27604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Over 50 Practice Areas</a:t>
            </a:r>
          </a:p>
        </p:txBody>
      </p:sp>
      <p:grpSp>
        <p:nvGrpSpPr>
          <p:cNvPr id="24" name="Group 23"/>
          <p:cNvGrpSpPr/>
          <p:nvPr userDrawn="1"/>
        </p:nvGrpSpPr>
        <p:grpSpPr>
          <a:xfrm>
            <a:off x="426854" y="3596854"/>
            <a:ext cx="8700368" cy="1008762"/>
            <a:chOff x="443632" y="926415"/>
            <a:chExt cx="8700368" cy="1008762"/>
          </a:xfrm>
        </p:grpSpPr>
        <p:sp>
          <p:nvSpPr>
            <p:cNvPr id="25" name="TextBox 24"/>
            <p:cNvSpPr txBox="1"/>
            <p:nvPr userDrawn="1"/>
          </p:nvSpPr>
          <p:spPr>
            <a:xfrm>
              <a:off x="453006" y="1189304"/>
              <a:ext cx="8455331" cy="745873"/>
            </a:xfrm>
            <a:prstGeom prst="rect">
              <a:avLst/>
            </a:prstGeom>
            <a:noFill/>
          </p:spPr>
          <p:txBody>
            <a:bodyPr wrap="square" lIns="0" tIns="0" rIns="0" bIns="0" numCol="9" spcCol="182880" rtlCol="0">
              <a:noAutofit/>
            </a:bodyPr>
            <a:lstStyle/>
            <a:p>
              <a:pPr lvl="0">
                <a:lnSpc>
                  <a:spcPts val="800"/>
                </a:lnSpc>
                <a:spcBef>
                  <a:spcPts val="200"/>
                </a:spcBef>
                <a:spcAft>
                  <a:spcPts val="200"/>
                </a:spcAft>
                <a:defRPr/>
              </a:pPr>
              <a:r>
                <a:rPr lang="en-US" sz="750" b="0" dirty="0">
                  <a:solidFill>
                    <a:schemeClr val="tx1"/>
                  </a:solidFill>
                  <a:latin typeface="Arial" pitchFamily="34" charset="0"/>
                </a:rPr>
                <a:t>Albanian</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Arabic</a:t>
              </a:r>
            </a:p>
            <a:p>
              <a:pPr lvl="0">
                <a:lnSpc>
                  <a:spcPts val="800"/>
                </a:lnSpc>
                <a:spcBef>
                  <a:spcPts val="200"/>
                </a:spcBef>
                <a:spcAft>
                  <a:spcPts val="200"/>
                </a:spcAft>
                <a:defRPr/>
              </a:pPr>
              <a:r>
                <a:rPr lang="en-US" sz="750" b="0" dirty="0">
                  <a:solidFill>
                    <a:schemeClr val="tx1"/>
                  </a:solidFill>
                  <a:latin typeface="Arial" pitchFamily="34" charset="0"/>
                </a:rPr>
                <a:t>Armenian</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Bengali</a:t>
              </a:r>
            </a:p>
            <a:p>
              <a:pPr lvl="0">
                <a:lnSpc>
                  <a:spcPts val="800"/>
                </a:lnSpc>
                <a:spcBef>
                  <a:spcPts val="200"/>
                </a:spcBef>
                <a:spcAft>
                  <a:spcPts val="200"/>
                </a:spcAft>
                <a:defRPr/>
              </a:pPr>
              <a:r>
                <a:rPr lang="en-US" sz="750" b="0" dirty="0">
                  <a:solidFill>
                    <a:schemeClr val="tx1"/>
                  </a:solidFill>
                  <a:latin typeface="Arial" pitchFamily="34" charset="0"/>
                </a:rPr>
                <a:t>Bulgarian</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accent6">
                      <a:lumMod val="75000"/>
                    </a:schemeClr>
                  </a:solidFill>
                  <a:latin typeface="Arial" pitchFamily="34" charset="0"/>
                </a:rPr>
                <a:t>Burmese</a:t>
              </a:r>
            </a:p>
            <a:p>
              <a:pPr lvl="0">
                <a:lnSpc>
                  <a:spcPts val="800"/>
                </a:lnSpc>
                <a:spcBef>
                  <a:spcPts val="200"/>
                </a:spcBef>
                <a:spcAft>
                  <a:spcPts val="200"/>
                </a:spcAft>
                <a:defRPr/>
              </a:pPr>
              <a:r>
                <a:rPr lang="en-US" sz="750" b="0" dirty="0">
                  <a:solidFill>
                    <a:schemeClr val="tx1"/>
                  </a:solidFill>
                  <a:latin typeface="Arial" pitchFamily="34" charset="0"/>
                </a:rPr>
                <a:t>Cantonese</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Czech</a:t>
              </a:r>
            </a:p>
            <a:p>
              <a:pPr lvl="0">
                <a:lnSpc>
                  <a:spcPts val="800"/>
                </a:lnSpc>
                <a:spcBef>
                  <a:spcPts val="200"/>
                </a:spcBef>
                <a:spcAft>
                  <a:spcPts val="200"/>
                </a:spcAft>
                <a:defRPr/>
              </a:pPr>
              <a:r>
                <a:rPr lang="en-US" sz="750" b="0" dirty="0">
                  <a:solidFill>
                    <a:schemeClr val="tx1"/>
                  </a:solidFill>
                  <a:latin typeface="Arial" pitchFamily="34" charset="0"/>
                </a:rPr>
                <a:t>Dutch</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Farsi</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tx1"/>
                  </a:solidFill>
                  <a:latin typeface="Arial" pitchFamily="34" charset="0"/>
                </a:rPr>
                <a:t>Filipino</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Finnish</a:t>
              </a:r>
            </a:p>
            <a:p>
              <a:pPr lvl="0">
                <a:lnSpc>
                  <a:spcPts val="800"/>
                </a:lnSpc>
                <a:spcBef>
                  <a:spcPts val="200"/>
                </a:spcBef>
                <a:spcAft>
                  <a:spcPts val="200"/>
                </a:spcAft>
                <a:defRPr/>
              </a:pPr>
              <a:r>
                <a:rPr lang="en-US" sz="750" b="0" dirty="0">
                  <a:solidFill>
                    <a:schemeClr val="tx1"/>
                  </a:solidFill>
                  <a:latin typeface="Arial" pitchFamily="34" charset="0"/>
                </a:rPr>
                <a:t>French</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Gaelic</a:t>
              </a:r>
            </a:p>
            <a:p>
              <a:pPr lvl="0">
                <a:lnSpc>
                  <a:spcPts val="800"/>
                </a:lnSpc>
                <a:spcBef>
                  <a:spcPts val="200"/>
                </a:spcBef>
                <a:spcAft>
                  <a:spcPts val="200"/>
                </a:spcAft>
                <a:defRPr/>
              </a:pPr>
              <a:r>
                <a:rPr lang="en-US" sz="750" b="0" dirty="0">
                  <a:solidFill>
                    <a:schemeClr val="tx1"/>
                  </a:solidFill>
                  <a:latin typeface="Arial" pitchFamily="34" charset="0"/>
                </a:rPr>
                <a:t>Galician</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accent6">
                      <a:lumMod val="75000"/>
                    </a:schemeClr>
                  </a:solidFill>
                  <a:latin typeface="Arial" pitchFamily="34" charset="0"/>
                </a:rPr>
                <a:t>German</a:t>
              </a:r>
            </a:p>
            <a:p>
              <a:pPr lvl="0">
                <a:lnSpc>
                  <a:spcPts val="800"/>
                </a:lnSpc>
                <a:spcBef>
                  <a:spcPts val="200"/>
                </a:spcBef>
                <a:spcAft>
                  <a:spcPts val="200"/>
                </a:spcAft>
                <a:defRPr/>
              </a:pPr>
              <a:r>
                <a:rPr lang="en-US" sz="750" b="0" dirty="0">
                  <a:solidFill>
                    <a:schemeClr val="tx1"/>
                  </a:solidFill>
                  <a:latin typeface="Arial" pitchFamily="34" charset="0"/>
                </a:rPr>
                <a:t>Greek</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Gujarati</a:t>
              </a:r>
            </a:p>
            <a:p>
              <a:pPr lvl="0">
                <a:lnSpc>
                  <a:spcPts val="800"/>
                </a:lnSpc>
                <a:spcBef>
                  <a:spcPts val="200"/>
                </a:spcBef>
                <a:spcAft>
                  <a:spcPts val="200"/>
                </a:spcAft>
                <a:defRPr/>
              </a:pPr>
              <a:r>
                <a:rPr lang="en-US" sz="750" b="0" dirty="0">
                  <a:solidFill>
                    <a:schemeClr val="tx1"/>
                  </a:solidFill>
                  <a:latin typeface="Arial" pitchFamily="34" charset="0"/>
                </a:rPr>
                <a:t>Hebrew</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Hindi</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tx1"/>
                  </a:solidFill>
                  <a:latin typeface="Arial" pitchFamily="34" charset="0"/>
                </a:rPr>
                <a:t>Hungarian</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Italian</a:t>
              </a:r>
            </a:p>
            <a:p>
              <a:pPr lvl="0">
                <a:lnSpc>
                  <a:spcPts val="800"/>
                </a:lnSpc>
                <a:spcBef>
                  <a:spcPts val="200"/>
                </a:spcBef>
                <a:spcAft>
                  <a:spcPts val="200"/>
                </a:spcAft>
                <a:defRPr/>
              </a:pPr>
              <a:r>
                <a:rPr lang="en-US" sz="750" b="0" dirty="0">
                  <a:solidFill>
                    <a:schemeClr val="tx1"/>
                  </a:solidFill>
                  <a:latin typeface="Arial" pitchFamily="34" charset="0"/>
                </a:rPr>
                <a:t>Japanese</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Korean</a:t>
              </a:r>
            </a:p>
            <a:p>
              <a:pPr lvl="0">
                <a:lnSpc>
                  <a:spcPts val="800"/>
                </a:lnSpc>
                <a:spcBef>
                  <a:spcPts val="200"/>
                </a:spcBef>
                <a:spcAft>
                  <a:spcPts val="200"/>
                </a:spcAft>
                <a:defRPr/>
              </a:pPr>
              <a:r>
                <a:rPr lang="en-US" sz="750" b="0" dirty="0">
                  <a:solidFill>
                    <a:schemeClr val="tx1"/>
                  </a:solidFill>
                  <a:latin typeface="Arial" pitchFamily="34" charset="0"/>
                </a:rPr>
                <a:t>Latin</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accent6">
                      <a:lumMod val="75000"/>
                    </a:schemeClr>
                  </a:solidFill>
                  <a:latin typeface="Arial" pitchFamily="34" charset="0"/>
                </a:rPr>
                <a:t>Mandarin </a:t>
              </a:r>
            </a:p>
            <a:p>
              <a:pPr lvl="0">
                <a:lnSpc>
                  <a:spcPts val="800"/>
                </a:lnSpc>
                <a:spcBef>
                  <a:spcPts val="200"/>
                </a:spcBef>
                <a:spcAft>
                  <a:spcPts val="200"/>
                </a:spcAft>
                <a:defRPr/>
              </a:pPr>
              <a:r>
                <a:rPr lang="en-US" sz="750" b="0" dirty="0">
                  <a:solidFill>
                    <a:schemeClr val="tx1"/>
                  </a:solidFill>
                  <a:latin typeface="Arial" pitchFamily="34" charset="0"/>
                </a:rPr>
                <a:t>Norwegian</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Portuguese</a:t>
              </a:r>
            </a:p>
            <a:p>
              <a:pPr lvl="0">
                <a:lnSpc>
                  <a:spcPts val="800"/>
                </a:lnSpc>
                <a:spcBef>
                  <a:spcPts val="200"/>
                </a:spcBef>
                <a:spcAft>
                  <a:spcPts val="200"/>
                </a:spcAft>
                <a:defRPr/>
              </a:pPr>
              <a:r>
                <a:rPr lang="en-US" sz="750" b="0" dirty="0">
                  <a:solidFill>
                    <a:schemeClr val="tx1"/>
                  </a:solidFill>
                  <a:latin typeface="Arial" pitchFamily="34" charset="0"/>
                </a:rPr>
                <a:t>Punjabi</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Romanian</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tx1"/>
                  </a:solidFill>
                  <a:latin typeface="Arial" pitchFamily="34" charset="0"/>
                </a:rPr>
                <a:t>Russian</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Spanish</a:t>
              </a:r>
            </a:p>
            <a:p>
              <a:pPr lvl="0">
                <a:lnSpc>
                  <a:spcPts val="800"/>
                </a:lnSpc>
                <a:spcBef>
                  <a:spcPts val="200"/>
                </a:spcBef>
                <a:spcAft>
                  <a:spcPts val="200"/>
                </a:spcAft>
                <a:defRPr/>
              </a:pPr>
              <a:r>
                <a:rPr lang="en-US" sz="750" b="0" dirty="0">
                  <a:solidFill>
                    <a:schemeClr val="tx1"/>
                  </a:solidFill>
                  <a:latin typeface="Arial" pitchFamily="34" charset="0"/>
                </a:rPr>
                <a:t>Swahili</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Swedish</a:t>
              </a:r>
            </a:p>
            <a:p>
              <a:pPr lvl="0">
                <a:lnSpc>
                  <a:spcPts val="800"/>
                </a:lnSpc>
                <a:spcBef>
                  <a:spcPts val="200"/>
                </a:spcBef>
                <a:spcAft>
                  <a:spcPts val="200"/>
                </a:spcAft>
                <a:defRPr/>
              </a:pPr>
              <a:r>
                <a:rPr lang="en-US" sz="750" b="0" dirty="0">
                  <a:solidFill>
                    <a:schemeClr val="tx1"/>
                  </a:solidFill>
                  <a:latin typeface="Arial" pitchFamily="34" charset="0"/>
                </a:rPr>
                <a:t>Tagalog </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accent6">
                      <a:lumMod val="75000"/>
                    </a:schemeClr>
                  </a:solidFill>
                  <a:latin typeface="Arial" pitchFamily="34" charset="0"/>
                </a:rPr>
                <a:t>Taiwanese</a:t>
              </a:r>
            </a:p>
            <a:p>
              <a:pPr lvl="0">
                <a:lnSpc>
                  <a:spcPts val="800"/>
                </a:lnSpc>
                <a:spcBef>
                  <a:spcPts val="200"/>
                </a:spcBef>
                <a:spcAft>
                  <a:spcPts val="200"/>
                </a:spcAft>
                <a:defRPr/>
              </a:pPr>
              <a:r>
                <a:rPr lang="en-US" sz="750" b="0" dirty="0">
                  <a:solidFill>
                    <a:schemeClr val="tx1"/>
                  </a:solidFill>
                  <a:latin typeface="Arial" pitchFamily="34" charset="0"/>
                </a:rPr>
                <a:t>Tamil</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Trukese</a:t>
              </a:r>
            </a:p>
            <a:p>
              <a:pPr lvl="0">
                <a:lnSpc>
                  <a:spcPts val="800"/>
                </a:lnSpc>
                <a:spcBef>
                  <a:spcPts val="200"/>
                </a:spcBef>
                <a:spcAft>
                  <a:spcPts val="200"/>
                </a:spcAft>
                <a:defRPr/>
              </a:pPr>
              <a:r>
                <a:rPr lang="en-US" sz="750" b="0" dirty="0">
                  <a:solidFill>
                    <a:schemeClr val="tx1"/>
                  </a:solidFill>
                  <a:latin typeface="Arial" pitchFamily="34" charset="0"/>
                </a:rPr>
                <a:t>Turkish</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Urdu</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r>
                <a:rPr lang="en-US" sz="750" b="0" dirty="0">
                  <a:solidFill>
                    <a:schemeClr val="tx1"/>
                  </a:solidFill>
                  <a:latin typeface="Arial" pitchFamily="34" charset="0"/>
                </a:rPr>
                <a:t>Vietnamese</a:t>
              </a:r>
            </a:p>
            <a:p>
              <a:pPr lvl="0">
                <a:lnSpc>
                  <a:spcPts val="800"/>
                </a:lnSpc>
                <a:spcBef>
                  <a:spcPts val="200"/>
                </a:spcBef>
                <a:spcAft>
                  <a:spcPts val="200"/>
                </a:spcAft>
                <a:defRPr/>
              </a:pPr>
              <a:r>
                <a:rPr lang="en-US" sz="750" b="0" dirty="0">
                  <a:solidFill>
                    <a:schemeClr val="accent6">
                      <a:lumMod val="75000"/>
                    </a:schemeClr>
                  </a:solidFill>
                  <a:latin typeface="Arial" pitchFamily="34" charset="0"/>
                </a:rPr>
                <a:t>Welsh</a:t>
              </a:r>
            </a:p>
            <a:p>
              <a:pPr lvl="0">
                <a:lnSpc>
                  <a:spcPts val="800"/>
                </a:lnSpc>
                <a:spcBef>
                  <a:spcPts val="200"/>
                </a:spcBef>
                <a:spcAft>
                  <a:spcPts val="200"/>
                </a:spcAft>
                <a:defRPr/>
              </a:pPr>
              <a:r>
                <a:rPr lang="en-US" sz="750" b="0" dirty="0">
                  <a:solidFill>
                    <a:schemeClr val="tx1"/>
                  </a:solidFill>
                  <a:latin typeface="Arial" pitchFamily="34" charset="0"/>
                </a:rPr>
                <a:t>Yiddish</a:t>
              </a:r>
            </a:p>
            <a:p>
              <a:pPr lvl="0">
                <a:lnSpc>
                  <a:spcPts val="800"/>
                </a:lnSpc>
                <a:spcBef>
                  <a:spcPts val="200"/>
                </a:spcBef>
                <a:spcAft>
                  <a:spcPts val="200"/>
                </a:spcAft>
                <a:defRPr/>
              </a:pPr>
              <a:endParaRPr lang="en-US" sz="750" b="0" dirty="0">
                <a:solidFill>
                  <a:schemeClr val="tx1"/>
                </a:solidFill>
                <a:latin typeface="Arial" pitchFamily="34" charset="0"/>
              </a:endParaRPr>
            </a:p>
            <a:p>
              <a:pPr lvl="0">
                <a:lnSpc>
                  <a:spcPts val="800"/>
                </a:lnSpc>
                <a:spcBef>
                  <a:spcPts val="200"/>
                </a:spcBef>
                <a:spcAft>
                  <a:spcPts val="200"/>
                </a:spcAft>
                <a:defRPr/>
              </a:pPr>
              <a:endParaRPr lang="en-US" sz="750" b="0" dirty="0">
                <a:solidFill>
                  <a:schemeClr val="tx1"/>
                </a:solidFill>
                <a:latin typeface="Arial" pitchFamily="34" charset="0"/>
              </a:endParaRPr>
            </a:p>
          </p:txBody>
        </p:sp>
        <p:sp>
          <p:nvSpPr>
            <p:cNvPr id="26" name="TextBox 25"/>
            <p:cNvSpPr txBox="1"/>
            <p:nvPr userDrawn="1"/>
          </p:nvSpPr>
          <p:spPr>
            <a:xfrm>
              <a:off x="443632" y="926415"/>
              <a:ext cx="8700368" cy="27604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mn-lt"/>
                  <a:ea typeface="+mn-ea"/>
                  <a:cs typeface="+mn-cs"/>
                </a:rPr>
                <a:t>Over 40 Language Capabilities</a:t>
              </a:r>
            </a:p>
          </p:txBody>
        </p:sp>
      </p:grpSp>
      <p:sp>
        <p:nvSpPr>
          <p:cNvPr id="27" name="TextBox 26"/>
          <p:cNvSpPr txBox="1"/>
          <p:nvPr userDrawn="1"/>
        </p:nvSpPr>
        <p:spPr>
          <a:xfrm>
            <a:off x="94698" y="72277"/>
            <a:ext cx="7716504"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Practice </a:t>
            </a:r>
            <a:r>
              <a:rPr kumimoji="0" lang="en-US" sz="2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Areas </a:t>
            </a:r>
            <a:r>
              <a:rPr kumimoji="0" lang="en-US" sz="2200" b="1" i="0" u="none" strike="noStrike" kern="1200" cap="none" spc="0" normalizeH="0" baseline="0" noProof="0" dirty="0">
                <a:ln>
                  <a:noFill/>
                </a:ln>
                <a:solidFill>
                  <a:schemeClr val="accent6"/>
                </a:solidFill>
                <a:effectLst/>
                <a:uLnTx/>
                <a:uFillTx/>
                <a:latin typeface="Arial" pitchFamily="34" charset="0"/>
                <a:ea typeface="+mn-ea"/>
                <a:cs typeface="Arial" pitchFamily="34" charset="0"/>
              </a:rPr>
              <a:t>&amp; Language Capabilities</a:t>
            </a:r>
            <a:endParaRPr lang="en-US" sz="2200" dirty="0">
              <a:solidFill>
                <a:schemeClr val="accent6"/>
              </a:solidFill>
            </a:endParaRPr>
          </a:p>
        </p:txBody>
      </p:sp>
    </p:spTree>
    <p:extLst>
      <p:ext uri="{BB962C8B-B14F-4D97-AF65-F5344CB8AC3E}">
        <p14:creationId xmlns:p14="http://schemas.microsoft.com/office/powerpoint/2010/main" val="9051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1.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3 maps - Call-Outs 2">
    <p:spTree>
      <p:nvGrpSpPr>
        <p:cNvPr id="1" name=""/>
        <p:cNvGrpSpPr/>
        <p:nvPr/>
      </p:nvGrpSpPr>
      <p:grpSpPr>
        <a:xfrm>
          <a:off x="0" y="0"/>
          <a:ext cx="0" cy="0"/>
          <a:chOff x="0" y="0"/>
          <a:chExt cx="0" cy="0"/>
        </a:xfrm>
      </p:grpSpPr>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355249" y="3476468"/>
            <a:ext cx="3902803" cy="1202893"/>
          </a:xfrm>
          <a:prstGeom prst="rect">
            <a:avLst/>
          </a:prstGeom>
          <a:noFill/>
        </p:spPr>
        <p:txBody>
          <a:bodyPr wrap="square" rtlCol="0">
            <a:spAutoFit/>
          </a:bodyPr>
          <a:lstStyle/>
          <a:p>
            <a:pPr>
              <a:lnSpc>
                <a:spcPts val="2200"/>
              </a:lnSpc>
              <a:spcAft>
                <a:spcPts val="600"/>
              </a:spcAft>
              <a:buClr>
                <a:srgbClr val="FE000C"/>
              </a:buClr>
            </a:pPr>
            <a:r>
              <a:rPr lang="en-US" sz="1800" b="0" baseline="0" dirty="0">
                <a:solidFill>
                  <a:schemeClr val="accent6"/>
                </a:solidFill>
                <a:latin typeface="Arial" pitchFamily="34" charset="0"/>
                <a:cs typeface="Arial" pitchFamily="34" charset="0"/>
              </a:rPr>
              <a:t>More than </a:t>
            </a:r>
            <a:r>
              <a:rPr lang="en-US" sz="1800" b="0" baseline="0" dirty="0">
                <a:solidFill>
                  <a:schemeClr val="accent1"/>
                </a:solidFill>
                <a:latin typeface="Arial" pitchFamily="34" charset="0"/>
                <a:cs typeface="Arial" pitchFamily="34" charset="0"/>
              </a:rPr>
              <a:t>50</a:t>
            </a:r>
            <a:r>
              <a:rPr lang="en-US" sz="1800" b="0" baseline="0" dirty="0">
                <a:solidFill>
                  <a:schemeClr val="accent6"/>
                </a:solidFill>
                <a:latin typeface="Arial" pitchFamily="34" charset="0"/>
                <a:cs typeface="Arial" pitchFamily="34" charset="0"/>
              </a:rPr>
              <a:t> practices internationally, advising clients on transactions, litigation/controversy and regulatory issues.</a:t>
            </a:r>
          </a:p>
        </p:txBody>
      </p:sp>
      <p:sp>
        <p:nvSpPr>
          <p:cNvPr id="19" name="TextBox 18"/>
          <p:cNvSpPr txBox="1"/>
          <p:nvPr userDrawn="1"/>
        </p:nvSpPr>
        <p:spPr>
          <a:xfrm>
            <a:off x="150099" y="3482154"/>
            <a:ext cx="4795973" cy="1220847"/>
          </a:xfrm>
          <a:prstGeom prst="rect">
            <a:avLst/>
          </a:prstGeom>
          <a:noFill/>
        </p:spPr>
        <p:txBody>
          <a:bodyPr wrap="square" rtlCol="0">
            <a:spAutoFit/>
          </a:bodyPr>
          <a:lstStyle/>
          <a:p>
            <a:pPr>
              <a:lnSpc>
                <a:spcPts val="2200"/>
              </a:lnSpc>
            </a:pPr>
            <a:r>
              <a:rPr lang="en-US" sz="1800" b="0" baseline="0" dirty="0">
                <a:solidFill>
                  <a:schemeClr val="accent6"/>
                </a:solidFill>
                <a:latin typeface="Arial" pitchFamily="34" charset="0"/>
                <a:cs typeface="Arial" pitchFamily="34" charset="0"/>
              </a:rPr>
              <a:t>A global firm of approximately </a:t>
            </a:r>
            <a:r>
              <a:rPr lang="en-US" sz="1800" b="0" baseline="0" dirty="0">
                <a:solidFill>
                  <a:schemeClr val="accent1"/>
                </a:solidFill>
                <a:latin typeface="Arial" pitchFamily="34" charset="0"/>
                <a:cs typeface="Arial" pitchFamily="34" charset="0"/>
              </a:rPr>
              <a:t>1,700</a:t>
            </a:r>
            <a:r>
              <a:rPr lang="en-US" sz="1800" b="0" baseline="0" dirty="0">
                <a:solidFill>
                  <a:schemeClr val="accent6"/>
                </a:solidFill>
                <a:latin typeface="Arial" pitchFamily="34" charset="0"/>
                <a:cs typeface="Arial" pitchFamily="34" charset="0"/>
              </a:rPr>
              <a:t> lawyers in </a:t>
            </a:r>
            <a:r>
              <a:rPr lang="en-US" sz="1800" b="0" baseline="0" dirty="0">
                <a:solidFill>
                  <a:schemeClr val="accent1"/>
                </a:solidFill>
                <a:latin typeface="Arial" pitchFamily="34" charset="0"/>
                <a:cs typeface="Arial" pitchFamily="34" charset="0"/>
              </a:rPr>
              <a:t>21</a:t>
            </a:r>
            <a:r>
              <a:rPr lang="en-US" sz="1800" b="0" baseline="0" dirty="0">
                <a:solidFill>
                  <a:schemeClr val="accent6"/>
                </a:solidFill>
                <a:latin typeface="Arial" pitchFamily="34" charset="0"/>
                <a:cs typeface="Arial" pitchFamily="34" charset="0"/>
              </a:rPr>
              <a:t> offices on </a:t>
            </a:r>
            <a:r>
              <a:rPr lang="en-US" sz="1800" b="0" baseline="0" dirty="0">
                <a:solidFill>
                  <a:schemeClr val="accent1"/>
                </a:solidFill>
                <a:latin typeface="Arial" pitchFamily="34" charset="0"/>
                <a:cs typeface="Arial" pitchFamily="34" charset="0"/>
              </a:rPr>
              <a:t>four</a:t>
            </a:r>
            <a:r>
              <a:rPr lang="en-US" sz="1800" b="0" baseline="0" dirty="0">
                <a:solidFill>
                  <a:schemeClr val="accent6"/>
                </a:solidFill>
                <a:latin typeface="Arial" pitchFamily="34" charset="0"/>
                <a:cs typeface="Arial" pitchFamily="34" charset="0"/>
              </a:rPr>
              <a:t> continents, serving clients in every major financial center through a collaborative  team approach.</a:t>
            </a:r>
            <a:endParaRPr lang="en-US" sz="1800" b="0" baseline="0" dirty="0">
              <a:solidFill>
                <a:schemeClr val="accent6"/>
              </a:solidFill>
            </a:endParaRPr>
          </a:p>
        </p:txBody>
      </p:sp>
      <p:cxnSp>
        <p:nvCxnSpPr>
          <p:cNvPr id="20" name="Straight Connector 19"/>
          <p:cNvCxnSpPr/>
          <p:nvPr userDrawn="1"/>
        </p:nvCxnSpPr>
        <p:spPr>
          <a:xfrm>
            <a:off x="204788" y="338413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52" name="Group 51"/>
          <p:cNvGrpSpPr/>
          <p:nvPr userDrawn="1"/>
        </p:nvGrpSpPr>
        <p:grpSpPr>
          <a:xfrm>
            <a:off x="459137" y="745291"/>
            <a:ext cx="2329314" cy="1841255"/>
            <a:chOff x="232911" y="1365042"/>
            <a:chExt cx="2329314" cy="1841255"/>
          </a:xfrm>
        </p:grpSpPr>
        <p:sp>
          <p:nvSpPr>
            <p:cNvPr id="53" name="TextBox 52"/>
            <p:cNvSpPr txBox="1"/>
            <p:nvPr userDrawn="1"/>
          </p:nvSpPr>
          <p:spPr>
            <a:xfrm>
              <a:off x="1221798" y="1365042"/>
              <a:ext cx="513431" cy="127338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Europe</a:t>
              </a:r>
            </a:p>
            <a:p>
              <a:pPr rtl="0"/>
              <a:r>
                <a:rPr lang="en-US" sz="800" b="0" i="0" u="none" strike="noStrike" kern="1200" baseline="0" dirty="0">
                  <a:solidFill>
                    <a:schemeClr val="tx1"/>
                  </a:solidFill>
                  <a:latin typeface="+mn-lt"/>
                  <a:ea typeface="+mn-ea"/>
                  <a:cs typeface="+mn-cs"/>
                </a:rPr>
                <a:t>Brussels</a:t>
              </a:r>
            </a:p>
            <a:p>
              <a:pPr rtl="0"/>
              <a:r>
                <a:rPr lang="en-US" sz="800" b="0" i="0" u="none" strike="noStrike" kern="1200" baseline="0" dirty="0">
                  <a:solidFill>
                    <a:schemeClr val="tx1"/>
                  </a:solidFill>
                  <a:latin typeface="+mn-lt"/>
                  <a:ea typeface="+mn-ea"/>
                  <a:cs typeface="+mn-cs"/>
                </a:rPr>
                <a:t>Frankfurt</a:t>
              </a:r>
            </a:p>
            <a:p>
              <a:pPr rtl="0"/>
              <a:r>
                <a:rPr lang="en-US" sz="800" b="0" i="0" u="none" strike="noStrike" kern="1200" baseline="0" dirty="0">
                  <a:solidFill>
                    <a:schemeClr val="tx1"/>
                  </a:solidFill>
                  <a:latin typeface="+mn-lt"/>
                  <a:ea typeface="+mn-ea"/>
                  <a:cs typeface="+mn-cs"/>
                </a:rPr>
                <a:t>London</a:t>
              </a:r>
            </a:p>
            <a:p>
              <a:pPr rtl="0"/>
              <a:r>
                <a:rPr lang="en-US" sz="800" b="0" i="0" u="none" strike="noStrike" kern="1200" baseline="0" dirty="0">
                  <a:solidFill>
                    <a:schemeClr val="tx1"/>
                  </a:solidFill>
                  <a:latin typeface="+mn-lt"/>
                  <a:ea typeface="+mn-ea"/>
                  <a:cs typeface="+mn-cs"/>
                </a:rPr>
                <a:t>Munich </a:t>
              </a:r>
            </a:p>
            <a:p>
              <a:pPr rtl="0"/>
              <a:r>
                <a:rPr lang="en-US" sz="800" b="0" i="0" u="none" strike="noStrike" kern="1200" baseline="0" dirty="0">
                  <a:solidFill>
                    <a:schemeClr val="tx1"/>
                  </a:solidFill>
                  <a:latin typeface="+mn-lt"/>
                  <a:ea typeface="+mn-ea"/>
                  <a:cs typeface="+mn-cs"/>
                </a:rPr>
                <a:t>Paris</a:t>
              </a:r>
              <a:endParaRPr lang="en-US" sz="800" baseline="0" dirty="0">
                <a:solidFill>
                  <a:schemeClr val="tx1"/>
                </a:solidFill>
              </a:endParaRPr>
            </a:p>
          </p:txBody>
        </p:sp>
        <p:sp>
          <p:nvSpPr>
            <p:cNvPr id="54" name="TextBox 53"/>
            <p:cNvSpPr txBox="1"/>
            <p:nvPr userDrawn="1"/>
          </p:nvSpPr>
          <p:spPr>
            <a:xfrm>
              <a:off x="232911" y="1366834"/>
              <a:ext cx="913702" cy="183946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The Americas</a:t>
              </a:r>
            </a:p>
            <a:p>
              <a:pPr rtl="0"/>
              <a:r>
                <a:rPr lang="en-US" sz="800" b="0" i="0" u="none" strike="noStrike" kern="1200" baseline="0" dirty="0">
                  <a:solidFill>
                    <a:schemeClr val="tx1"/>
                  </a:solidFill>
                  <a:latin typeface="+mn-lt"/>
                  <a:ea typeface="+mn-ea"/>
                  <a:cs typeface="+mn-cs"/>
                </a:rPr>
                <a:t>Boston</a:t>
              </a:r>
            </a:p>
            <a:p>
              <a:pPr rtl="0"/>
              <a:r>
                <a:rPr lang="en-US" sz="800" b="0" i="0" u="none" strike="noStrike" kern="1200" baseline="0" dirty="0">
                  <a:solidFill>
                    <a:schemeClr val="tx1"/>
                  </a:solidFill>
                  <a:latin typeface="+mn-lt"/>
                  <a:ea typeface="+mn-ea"/>
                  <a:cs typeface="+mn-cs"/>
                </a:rPr>
                <a:t>Chicago</a:t>
              </a:r>
            </a:p>
            <a:p>
              <a:pPr rtl="0"/>
              <a:r>
                <a:rPr lang="en-US" sz="800" b="0" i="0" u="none" strike="noStrike" kern="1200" baseline="0" dirty="0">
                  <a:solidFill>
                    <a:schemeClr val="tx1"/>
                  </a:solidFill>
                  <a:latin typeface="+mn-lt"/>
                  <a:ea typeface="+mn-ea"/>
                  <a:cs typeface="+mn-cs"/>
                </a:rPr>
                <a:t>Houston</a:t>
              </a:r>
            </a:p>
            <a:p>
              <a:pPr rtl="0"/>
              <a:r>
                <a:rPr lang="en-US" sz="800" b="0" i="0" u="none" strike="noStrike" kern="1200" baseline="0" dirty="0">
                  <a:solidFill>
                    <a:schemeClr val="tx1"/>
                  </a:solidFill>
                  <a:latin typeface="+mn-lt"/>
                  <a:ea typeface="+mn-ea"/>
                  <a:cs typeface="+mn-cs"/>
                </a:rPr>
                <a:t>Los Angeles</a:t>
              </a:r>
            </a:p>
            <a:p>
              <a:pPr rtl="0"/>
              <a:r>
                <a:rPr lang="en-US" sz="800" b="0" i="0" u="none" strike="noStrike" kern="1200" baseline="0" dirty="0">
                  <a:solidFill>
                    <a:schemeClr val="tx1"/>
                  </a:solidFill>
                  <a:latin typeface="+mn-lt"/>
                  <a:ea typeface="+mn-ea"/>
                  <a:cs typeface="+mn-cs"/>
                </a:rPr>
                <a:t>New York</a:t>
              </a:r>
            </a:p>
            <a:p>
              <a:pPr rtl="0"/>
              <a:r>
                <a:rPr lang="en-US" sz="800" b="0" i="0" u="none" strike="noStrike" kern="1200" baseline="0" dirty="0">
                  <a:solidFill>
                    <a:schemeClr val="tx1"/>
                  </a:solidFill>
                  <a:latin typeface="+mn-lt"/>
                  <a:ea typeface="+mn-ea"/>
                  <a:cs typeface="+mn-cs"/>
                </a:rPr>
                <a:t>Palo Alto</a:t>
              </a:r>
            </a:p>
            <a:p>
              <a:pPr rtl="0"/>
              <a:r>
                <a:rPr lang="en-US" sz="800" b="0" i="0" u="none" strike="noStrike" kern="1200" baseline="0" dirty="0">
                  <a:solidFill>
                    <a:schemeClr val="tx1"/>
                  </a:solidFill>
                  <a:latin typeface="+mn-lt"/>
                  <a:ea typeface="+mn-ea"/>
                  <a:cs typeface="+mn-cs"/>
                </a:rPr>
                <a:t>São Paulo</a:t>
              </a:r>
            </a:p>
            <a:p>
              <a:pPr rtl="0"/>
              <a:r>
                <a:rPr lang="en-US" sz="800" b="0" i="0" u="none" strike="noStrike" kern="1200" baseline="0" dirty="0">
                  <a:solidFill>
                    <a:schemeClr val="tx1"/>
                  </a:solidFill>
                  <a:latin typeface="+mn-lt"/>
                  <a:ea typeface="+mn-ea"/>
                  <a:cs typeface="+mn-cs"/>
                </a:rPr>
                <a:t>Toronto</a:t>
              </a:r>
            </a:p>
            <a:p>
              <a:pPr rtl="0"/>
              <a:r>
                <a:rPr lang="en-US" sz="800" b="0" i="0" u="none" strike="noStrike" kern="1200" baseline="0" dirty="0">
                  <a:solidFill>
                    <a:schemeClr val="tx1"/>
                  </a:solidFill>
                  <a:latin typeface="+mn-lt"/>
                  <a:ea typeface="+mn-ea"/>
                  <a:cs typeface="+mn-cs"/>
                </a:rPr>
                <a:t>Washington, D.C.</a:t>
              </a:r>
            </a:p>
            <a:p>
              <a:pPr rtl="0"/>
              <a:r>
                <a:rPr lang="en-US" sz="800" b="0" i="0" u="none" strike="noStrike" kern="1200" baseline="0" dirty="0">
                  <a:solidFill>
                    <a:schemeClr val="tx1"/>
                  </a:solidFill>
                  <a:latin typeface="+mn-lt"/>
                  <a:ea typeface="+mn-ea"/>
                  <a:cs typeface="+mn-cs"/>
                </a:rPr>
                <a:t>Wilmington</a:t>
              </a:r>
            </a:p>
          </p:txBody>
        </p:sp>
        <p:sp>
          <p:nvSpPr>
            <p:cNvPr id="55" name="TextBox 54"/>
            <p:cNvSpPr txBox="1"/>
            <p:nvPr userDrawn="1"/>
          </p:nvSpPr>
          <p:spPr>
            <a:xfrm>
              <a:off x="1940959" y="1371597"/>
              <a:ext cx="621266" cy="129540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Asia Pacific</a:t>
              </a:r>
            </a:p>
            <a:p>
              <a:pPr rtl="0"/>
              <a:r>
                <a:rPr lang="en-US" sz="800" b="0" i="0" u="none" strike="noStrike" kern="1200" baseline="0" dirty="0">
                  <a:solidFill>
                    <a:schemeClr val="tx1"/>
                  </a:solidFill>
                  <a:latin typeface="+mn-lt"/>
                  <a:ea typeface="+mn-ea"/>
                  <a:cs typeface="+mn-cs"/>
                </a:rPr>
                <a:t>Beijing</a:t>
              </a:r>
            </a:p>
            <a:p>
              <a:pPr rtl="0"/>
              <a:r>
                <a:rPr lang="en-US" sz="800" b="0" i="0" u="none" strike="noStrike" kern="1200" baseline="0" dirty="0">
                  <a:solidFill>
                    <a:schemeClr val="tx1"/>
                  </a:solidFill>
                  <a:latin typeface="+mn-lt"/>
                  <a:ea typeface="+mn-ea"/>
                  <a:cs typeface="+mn-cs"/>
                </a:rPr>
                <a:t>Hong Kong</a:t>
              </a:r>
            </a:p>
            <a:p>
              <a:pPr rtl="0"/>
              <a:r>
                <a:rPr lang="en-US" sz="800" b="0" i="0" u="none" strike="noStrike" kern="1200" baseline="0" dirty="0">
                  <a:solidFill>
                    <a:schemeClr val="tx1"/>
                  </a:solidFill>
                  <a:latin typeface="+mn-lt"/>
                  <a:ea typeface="+mn-ea"/>
                  <a:cs typeface="+mn-cs"/>
                </a:rPr>
                <a:t>Shanghai</a:t>
              </a:r>
            </a:p>
            <a:p>
              <a:pPr rtl="0"/>
              <a:r>
                <a:rPr lang="en-US" sz="800" b="0" i="0" u="none" strike="noStrike" kern="1200" baseline="0" dirty="0">
                  <a:solidFill>
                    <a:schemeClr val="tx1"/>
                  </a:solidFill>
                  <a:latin typeface="+mn-lt"/>
                  <a:ea typeface="+mn-ea"/>
                  <a:cs typeface="+mn-cs"/>
                </a:rPr>
                <a:t>Singapore</a:t>
              </a:r>
            </a:p>
            <a:p>
              <a:pPr rtl="0"/>
              <a:r>
                <a:rPr lang="en-US" sz="800" b="0" i="0" u="none" strike="noStrike" kern="1200" baseline="0" dirty="0">
                  <a:solidFill>
                    <a:schemeClr val="tx1"/>
                  </a:solidFill>
                  <a:latin typeface="+mn-lt"/>
                  <a:ea typeface="+mn-ea"/>
                  <a:cs typeface="+mn-cs"/>
                </a:rPr>
                <a:t>Seoul</a:t>
              </a:r>
            </a:p>
            <a:p>
              <a:pPr rtl="0"/>
              <a:r>
                <a:rPr lang="en-US" sz="800" b="0" i="0" u="none" strike="noStrike" kern="1200" baseline="0" dirty="0">
                  <a:solidFill>
                    <a:schemeClr val="tx1"/>
                  </a:solidFill>
                  <a:latin typeface="+mn-lt"/>
                  <a:ea typeface="+mn-ea"/>
                  <a:cs typeface="+mn-cs"/>
                </a:rPr>
                <a:t>Tokyo</a:t>
              </a:r>
            </a:p>
            <a:p>
              <a:pPr rtl="0"/>
              <a:endParaRPr lang="en-US" sz="800" b="1" i="0" u="none" strike="noStrike" kern="1200" baseline="0" dirty="0">
                <a:solidFill>
                  <a:srgbClr val="FE000C"/>
                </a:solidFill>
                <a:latin typeface="+mn-lt"/>
                <a:ea typeface="+mn-ea"/>
                <a:cs typeface="+mn-cs"/>
              </a:endParaRPr>
            </a:p>
          </p:txBody>
        </p:sp>
      </p:grpSp>
      <p:grpSp>
        <p:nvGrpSpPr>
          <p:cNvPr id="5" name="Group 4"/>
          <p:cNvGrpSpPr>
            <a:grpSpLocks noChangeAspect="1"/>
          </p:cNvGrpSpPr>
          <p:nvPr userDrawn="1"/>
        </p:nvGrpSpPr>
        <p:grpSpPr>
          <a:xfrm>
            <a:off x="3203087" y="2610175"/>
            <a:ext cx="5475809" cy="578163"/>
            <a:chOff x="2887214" y="2981394"/>
            <a:chExt cx="6084232" cy="642403"/>
          </a:xfrm>
        </p:grpSpPr>
        <p:grpSp>
          <p:nvGrpSpPr>
            <p:cNvPr id="57" name="Group 56"/>
            <p:cNvGrpSpPr>
              <a:grpSpLocks noChangeAspect="1"/>
            </p:cNvGrpSpPr>
            <p:nvPr userDrawn="1"/>
          </p:nvGrpSpPr>
          <p:grpSpPr>
            <a:xfrm>
              <a:off x="4932729" y="2981397"/>
              <a:ext cx="2007817" cy="642400"/>
              <a:chOff x="6600999" y="3119781"/>
              <a:chExt cx="2228678" cy="713065"/>
            </a:xfrm>
          </p:grpSpPr>
          <p:sp>
            <p:nvSpPr>
              <p:cNvPr id="58" name="Rectangle 57"/>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userDrawn="1"/>
            </p:nvSpPr>
            <p:spPr>
              <a:xfrm>
                <a:off x="6624640" y="3132104"/>
                <a:ext cx="2205037" cy="683265"/>
              </a:xfrm>
              <a:prstGeom prst="rect">
                <a:avLst/>
              </a:prstGeom>
              <a:noFill/>
            </p:spPr>
            <p:txBody>
              <a:bodyPr wrap="square" rtlCol="0" anchor="ctr">
                <a:spAutoFit/>
              </a:bodyPr>
              <a:lstStyle/>
              <a:p>
                <a:pPr algn="ctr"/>
                <a:r>
                  <a:rPr lang="en-US" sz="1500" dirty="0">
                    <a:solidFill>
                      <a:schemeClr val="bg2"/>
                    </a:solidFill>
                  </a:rPr>
                  <a:t>200 lawyers</a:t>
                </a:r>
              </a:p>
              <a:p>
                <a:pPr algn="ctr"/>
                <a:r>
                  <a:rPr lang="en-US" sz="1500" dirty="0">
                    <a:solidFill>
                      <a:schemeClr val="bg2"/>
                    </a:solidFill>
                  </a:rPr>
                  <a:t>in five</a:t>
                </a:r>
                <a:r>
                  <a:rPr lang="en-US" sz="1500" baseline="0" dirty="0">
                    <a:solidFill>
                      <a:schemeClr val="bg2"/>
                    </a:solidFill>
                  </a:rPr>
                  <a:t> offices</a:t>
                </a:r>
                <a:endParaRPr lang="en-US" sz="1500" dirty="0">
                  <a:solidFill>
                    <a:schemeClr val="bg2"/>
                  </a:solidFill>
                </a:endParaRPr>
              </a:p>
            </p:txBody>
          </p:sp>
        </p:grpSp>
        <p:grpSp>
          <p:nvGrpSpPr>
            <p:cNvPr id="60" name="Group 59"/>
            <p:cNvGrpSpPr>
              <a:grpSpLocks noChangeAspect="1"/>
            </p:cNvGrpSpPr>
            <p:nvPr userDrawn="1"/>
          </p:nvGrpSpPr>
          <p:grpSpPr>
            <a:xfrm>
              <a:off x="2887214" y="2981394"/>
              <a:ext cx="2007817" cy="642400"/>
              <a:chOff x="6600999" y="3119781"/>
              <a:chExt cx="2228678" cy="713065"/>
            </a:xfrm>
          </p:grpSpPr>
          <p:sp>
            <p:nvSpPr>
              <p:cNvPr id="61" name="Rectangle 60"/>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userDrawn="1"/>
            </p:nvSpPr>
            <p:spPr>
              <a:xfrm>
                <a:off x="6624639" y="3196739"/>
                <a:ext cx="2205038" cy="553998"/>
              </a:xfrm>
              <a:prstGeom prst="rect">
                <a:avLst/>
              </a:prstGeom>
              <a:noFill/>
            </p:spPr>
            <p:txBody>
              <a:bodyPr wrap="square" rtlCol="0" anchor="ctr">
                <a:spAutoFit/>
              </a:bodyPr>
              <a:lstStyle/>
              <a:p>
                <a:pPr algn="ctr"/>
                <a:r>
                  <a:rPr lang="en-US" sz="1500" dirty="0">
                    <a:solidFill>
                      <a:schemeClr val="bg2"/>
                    </a:solidFill>
                  </a:rPr>
                  <a:t>10 locations in</a:t>
                </a:r>
                <a:br>
                  <a:rPr lang="en-US" sz="1500" dirty="0">
                    <a:solidFill>
                      <a:schemeClr val="bg2"/>
                    </a:solidFill>
                  </a:rPr>
                </a:br>
                <a:r>
                  <a:rPr lang="en-US" sz="1500" dirty="0">
                    <a:solidFill>
                      <a:schemeClr val="bg2"/>
                    </a:solidFill>
                  </a:rPr>
                  <a:t>three countries</a:t>
                </a:r>
              </a:p>
            </p:txBody>
          </p:sp>
        </p:grpSp>
        <p:grpSp>
          <p:nvGrpSpPr>
            <p:cNvPr id="63" name="Group 62"/>
            <p:cNvGrpSpPr>
              <a:grpSpLocks noChangeAspect="1"/>
            </p:cNvGrpSpPr>
            <p:nvPr userDrawn="1"/>
          </p:nvGrpSpPr>
          <p:grpSpPr>
            <a:xfrm>
              <a:off x="6976125" y="2981394"/>
              <a:ext cx="1995321" cy="642400"/>
              <a:chOff x="6599039" y="3119781"/>
              <a:chExt cx="2214808" cy="713065"/>
            </a:xfrm>
          </p:grpSpPr>
          <p:sp>
            <p:nvSpPr>
              <p:cNvPr id="64" name="Rectangle 63"/>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userDrawn="1"/>
            </p:nvSpPr>
            <p:spPr>
              <a:xfrm>
                <a:off x="6599039" y="3181250"/>
                <a:ext cx="2205038" cy="553998"/>
              </a:xfrm>
              <a:prstGeom prst="rect">
                <a:avLst/>
              </a:prstGeom>
              <a:noFill/>
            </p:spPr>
            <p:txBody>
              <a:bodyPr wrap="square" rtlCol="0" anchor="ctr">
                <a:spAutoFit/>
              </a:bodyPr>
              <a:lstStyle/>
              <a:p>
                <a:pPr algn="ctr"/>
                <a:r>
                  <a:rPr lang="en-US" sz="1500" dirty="0">
                    <a:solidFill>
                      <a:schemeClr val="bg2"/>
                    </a:solidFill>
                  </a:rPr>
                  <a:t>Approximately</a:t>
                </a:r>
                <a:br>
                  <a:rPr lang="en-US" sz="1500" dirty="0">
                    <a:solidFill>
                      <a:schemeClr val="bg2"/>
                    </a:solidFill>
                  </a:rPr>
                </a:br>
                <a:r>
                  <a:rPr lang="en-US" sz="1500" dirty="0">
                    <a:solidFill>
                      <a:schemeClr val="bg2"/>
                    </a:solidFill>
                  </a:rPr>
                  <a:t>90</a:t>
                </a:r>
                <a:r>
                  <a:rPr lang="en-US" sz="1500" baseline="0" dirty="0">
                    <a:solidFill>
                      <a:schemeClr val="bg2"/>
                    </a:solidFill>
                  </a:rPr>
                  <a:t> lawyers</a:t>
                </a:r>
                <a:endParaRPr lang="en-US" sz="1500" dirty="0">
                  <a:solidFill>
                    <a:schemeClr val="bg2"/>
                  </a:solidFill>
                </a:endParaRPr>
              </a:p>
            </p:txBody>
          </p:sp>
        </p:grpSp>
      </p:grpSp>
      <p:sp>
        <p:nvSpPr>
          <p:cNvPr id="66" name="TextBox 65"/>
          <p:cNvSpPr txBox="1"/>
          <p:nvPr userDrawn="1"/>
        </p:nvSpPr>
        <p:spPr>
          <a:xfrm>
            <a:off x="103087" y="79001"/>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Skadden, Arps, Slate, Meagher &amp; Flom LLP</a:t>
            </a:r>
            <a:endParaRPr lang="en-US" sz="2200" dirty="0">
              <a:solidFill>
                <a:schemeClr val="accent6"/>
              </a:solidFi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2322" y="788385"/>
            <a:ext cx="5467009" cy="1796540"/>
          </a:xfrm>
          <a:prstGeom prst="rect">
            <a:avLst/>
          </a:prstGeom>
        </p:spPr>
      </p:pic>
    </p:spTree>
    <p:extLst>
      <p:ext uri="{BB962C8B-B14F-4D97-AF65-F5344CB8AC3E}">
        <p14:creationId xmlns:p14="http://schemas.microsoft.com/office/powerpoint/2010/main" val="10691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2.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3 maps">
    <p:spTree>
      <p:nvGrpSpPr>
        <p:cNvPr id="1" name=""/>
        <p:cNvGrpSpPr/>
        <p:nvPr/>
      </p:nvGrpSpPr>
      <p:grpSpPr>
        <a:xfrm>
          <a:off x="0" y="0"/>
          <a:ext cx="0" cy="0"/>
          <a:chOff x="0" y="0"/>
          <a:chExt cx="0" cy="0"/>
        </a:xfrm>
      </p:grpSpPr>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355249" y="3355436"/>
            <a:ext cx="3902803" cy="1220847"/>
          </a:xfrm>
          <a:prstGeom prst="rect">
            <a:avLst/>
          </a:prstGeom>
          <a:noFill/>
        </p:spPr>
        <p:txBody>
          <a:bodyPr wrap="square" rtlCol="0">
            <a:spAutoFit/>
          </a:bodyPr>
          <a:lstStyle/>
          <a:p>
            <a:pPr>
              <a:lnSpc>
                <a:spcPts val="2200"/>
              </a:lnSpc>
              <a:spcAft>
                <a:spcPts val="600"/>
              </a:spcAft>
              <a:buClr>
                <a:srgbClr val="FE000C"/>
              </a:buClr>
            </a:pPr>
            <a:r>
              <a:rPr lang="en-US" sz="1800" b="0" baseline="0" dirty="0">
                <a:solidFill>
                  <a:schemeClr val="accent6"/>
                </a:solidFill>
                <a:latin typeface="Arial" pitchFamily="34" charset="0"/>
                <a:cs typeface="Arial" pitchFamily="34" charset="0"/>
              </a:rPr>
              <a:t>More than</a:t>
            </a:r>
            <a:r>
              <a:rPr lang="en-US" sz="1800" b="0" baseline="0" dirty="0">
                <a:solidFill>
                  <a:schemeClr val="accent1"/>
                </a:solidFill>
                <a:latin typeface="Arial" pitchFamily="34" charset="0"/>
                <a:cs typeface="Arial" pitchFamily="34" charset="0"/>
              </a:rPr>
              <a:t> 50 </a:t>
            </a:r>
            <a:r>
              <a:rPr lang="en-US" sz="1800" b="0" baseline="0" dirty="0">
                <a:solidFill>
                  <a:schemeClr val="accent6"/>
                </a:solidFill>
                <a:latin typeface="Arial" pitchFamily="34" charset="0"/>
                <a:cs typeface="Arial" pitchFamily="34" charset="0"/>
              </a:rPr>
              <a:t>practices internationally, advising clients on transactions, litigation/controversy and regulatory issues.</a:t>
            </a:r>
          </a:p>
        </p:txBody>
      </p:sp>
      <p:sp>
        <p:nvSpPr>
          <p:cNvPr id="19" name="TextBox 18"/>
          <p:cNvSpPr txBox="1"/>
          <p:nvPr userDrawn="1"/>
        </p:nvSpPr>
        <p:spPr>
          <a:xfrm>
            <a:off x="150100" y="3361122"/>
            <a:ext cx="4801910" cy="1220847"/>
          </a:xfrm>
          <a:prstGeom prst="rect">
            <a:avLst/>
          </a:prstGeom>
          <a:noFill/>
        </p:spPr>
        <p:txBody>
          <a:bodyPr wrap="square" rtlCol="0">
            <a:spAutoFit/>
          </a:bodyPr>
          <a:lstStyle/>
          <a:p>
            <a:pPr>
              <a:lnSpc>
                <a:spcPts val="2200"/>
              </a:lnSpc>
            </a:pPr>
            <a:r>
              <a:rPr lang="en-US" sz="1800" b="0" baseline="0" dirty="0">
                <a:solidFill>
                  <a:schemeClr val="accent6"/>
                </a:solidFill>
                <a:latin typeface="Arial" pitchFamily="34" charset="0"/>
                <a:cs typeface="Arial" pitchFamily="34" charset="0"/>
              </a:rPr>
              <a:t>A global firm of approximately </a:t>
            </a:r>
            <a:r>
              <a:rPr lang="en-US" sz="1800" b="0" baseline="0" dirty="0">
                <a:solidFill>
                  <a:schemeClr val="accent1"/>
                </a:solidFill>
                <a:latin typeface="Arial" pitchFamily="34" charset="0"/>
                <a:cs typeface="Arial" pitchFamily="34" charset="0"/>
              </a:rPr>
              <a:t>1,700 </a:t>
            </a:r>
            <a:r>
              <a:rPr lang="en-US" sz="1800" b="0" baseline="0" dirty="0">
                <a:solidFill>
                  <a:schemeClr val="accent6"/>
                </a:solidFill>
                <a:latin typeface="Arial" pitchFamily="34" charset="0"/>
                <a:cs typeface="Arial" pitchFamily="34" charset="0"/>
              </a:rPr>
              <a:t>lawyers in </a:t>
            </a:r>
            <a:r>
              <a:rPr lang="en-US" sz="1800" b="0" baseline="0" dirty="0">
                <a:solidFill>
                  <a:schemeClr val="accent1"/>
                </a:solidFill>
                <a:latin typeface="Arial" pitchFamily="34" charset="0"/>
                <a:cs typeface="Arial" pitchFamily="34" charset="0"/>
              </a:rPr>
              <a:t>21 </a:t>
            </a:r>
            <a:r>
              <a:rPr lang="en-US" sz="1800" b="0" baseline="0" dirty="0">
                <a:solidFill>
                  <a:schemeClr val="accent6"/>
                </a:solidFill>
                <a:latin typeface="Arial" pitchFamily="34" charset="0"/>
                <a:cs typeface="Arial" pitchFamily="34" charset="0"/>
              </a:rPr>
              <a:t>offices on </a:t>
            </a:r>
            <a:r>
              <a:rPr lang="en-US" sz="1800" b="0" baseline="0" dirty="0">
                <a:solidFill>
                  <a:schemeClr val="accent1"/>
                </a:solidFill>
                <a:latin typeface="Arial" pitchFamily="34" charset="0"/>
                <a:cs typeface="Arial" pitchFamily="34" charset="0"/>
              </a:rPr>
              <a:t>four </a:t>
            </a:r>
            <a:r>
              <a:rPr lang="en-US" sz="1800" b="0" baseline="0" dirty="0">
                <a:solidFill>
                  <a:schemeClr val="accent6"/>
                </a:solidFill>
                <a:latin typeface="Arial" pitchFamily="34" charset="0"/>
                <a:cs typeface="Arial" pitchFamily="34" charset="0"/>
              </a:rPr>
              <a:t>continents, serving clients in every major financial center through a collaborative  team approach.</a:t>
            </a:r>
            <a:endParaRPr lang="en-US" sz="1800" b="0" baseline="0" dirty="0">
              <a:solidFill>
                <a:schemeClr val="accent6"/>
              </a:solidFill>
            </a:endParaRPr>
          </a:p>
        </p:txBody>
      </p:sp>
      <p:cxnSp>
        <p:nvCxnSpPr>
          <p:cNvPr id="20" name="Straight Connector 19"/>
          <p:cNvCxnSpPr/>
          <p:nvPr userDrawn="1"/>
        </p:nvCxnSpPr>
        <p:spPr>
          <a:xfrm>
            <a:off x="204788" y="3216030"/>
            <a:ext cx="8777287"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212739" y="914567"/>
            <a:ext cx="2329314" cy="1841255"/>
            <a:chOff x="232911" y="1365042"/>
            <a:chExt cx="2329314" cy="1841255"/>
          </a:xfrm>
        </p:grpSpPr>
        <p:sp>
          <p:nvSpPr>
            <p:cNvPr id="24" name="TextBox 23"/>
            <p:cNvSpPr txBox="1"/>
            <p:nvPr userDrawn="1"/>
          </p:nvSpPr>
          <p:spPr>
            <a:xfrm>
              <a:off x="1221798" y="1365042"/>
              <a:ext cx="513431" cy="127338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Europe</a:t>
              </a:r>
            </a:p>
            <a:p>
              <a:pPr rtl="0"/>
              <a:r>
                <a:rPr lang="en-US" sz="800" b="0" i="0" u="none" strike="noStrike" kern="1200" baseline="0" dirty="0">
                  <a:solidFill>
                    <a:schemeClr val="tx1"/>
                  </a:solidFill>
                  <a:latin typeface="+mn-lt"/>
                  <a:ea typeface="+mn-ea"/>
                  <a:cs typeface="+mn-cs"/>
                </a:rPr>
                <a:t>Brussels</a:t>
              </a:r>
            </a:p>
            <a:p>
              <a:pPr rtl="0"/>
              <a:r>
                <a:rPr lang="en-US" sz="800" b="0" i="0" u="none" strike="noStrike" kern="1200" baseline="0" dirty="0">
                  <a:solidFill>
                    <a:schemeClr val="tx1"/>
                  </a:solidFill>
                  <a:latin typeface="+mn-lt"/>
                  <a:ea typeface="+mn-ea"/>
                  <a:cs typeface="+mn-cs"/>
                </a:rPr>
                <a:t>Frankfurt</a:t>
              </a:r>
            </a:p>
            <a:p>
              <a:pPr rtl="0"/>
              <a:r>
                <a:rPr lang="en-US" sz="800" b="0" i="0" u="none" strike="noStrike" kern="1200" baseline="0" dirty="0">
                  <a:solidFill>
                    <a:schemeClr val="tx1"/>
                  </a:solidFill>
                  <a:latin typeface="+mn-lt"/>
                  <a:ea typeface="+mn-ea"/>
                  <a:cs typeface="+mn-cs"/>
                </a:rPr>
                <a:t>London</a:t>
              </a:r>
            </a:p>
            <a:p>
              <a:pPr rtl="0"/>
              <a:r>
                <a:rPr lang="en-US" sz="800" b="0" i="0" u="none" strike="noStrike" kern="1200" baseline="0" dirty="0">
                  <a:solidFill>
                    <a:schemeClr val="tx1"/>
                  </a:solidFill>
                  <a:latin typeface="+mn-lt"/>
                  <a:ea typeface="+mn-ea"/>
                  <a:cs typeface="+mn-cs"/>
                </a:rPr>
                <a:t>Munich </a:t>
              </a:r>
            </a:p>
            <a:p>
              <a:pPr rtl="0"/>
              <a:r>
                <a:rPr lang="en-US" sz="800" b="0" i="0" u="none" strike="noStrike" kern="1200" baseline="0" dirty="0">
                  <a:solidFill>
                    <a:schemeClr val="tx1"/>
                  </a:solidFill>
                  <a:latin typeface="+mn-lt"/>
                  <a:ea typeface="+mn-ea"/>
                  <a:cs typeface="+mn-cs"/>
                </a:rPr>
                <a:t>Paris</a:t>
              </a:r>
              <a:endParaRPr lang="en-US" sz="800" baseline="0" dirty="0">
                <a:solidFill>
                  <a:schemeClr val="tx1"/>
                </a:solidFill>
              </a:endParaRPr>
            </a:p>
          </p:txBody>
        </p:sp>
        <p:sp>
          <p:nvSpPr>
            <p:cNvPr id="25" name="TextBox 24"/>
            <p:cNvSpPr txBox="1"/>
            <p:nvPr userDrawn="1"/>
          </p:nvSpPr>
          <p:spPr>
            <a:xfrm>
              <a:off x="232911" y="1366834"/>
              <a:ext cx="913702" cy="183946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The Americas</a:t>
              </a:r>
            </a:p>
            <a:p>
              <a:pPr rtl="0"/>
              <a:r>
                <a:rPr lang="en-US" sz="800" b="0" i="0" u="none" strike="noStrike" kern="1200" baseline="0" dirty="0">
                  <a:solidFill>
                    <a:schemeClr val="tx1"/>
                  </a:solidFill>
                  <a:latin typeface="+mn-lt"/>
                  <a:ea typeface="+mn-ea"/>
                  <a:cs typeface="+mn-cs"/>
                </a:rPr>
                <a:t>Boston</a:t>
              </a:r>
            </a:p>
            <a:p>
              <a:pPr rtl="0"/>
              <a:r>
                <a:rPr lang="en-US" sz="800" b="0" i="0" u="none" strike="noStrike" kern="1200" baseline="0" dirty="0">
                  <a:solidFill>
                    <a:schemeClr val="tx1"/>
                  </a:solidFill>
                  <a:latin typeface="+mn-lt"/>
                  <a:ea typeface="+mn-ea"/>
                  <a:cs typeface="+mn-cs"/>
                </a:rPr>
                <a:t>Chicago</a:t>
              </a:r>
            </a:p>
            <a:p>
              <a:pPr rtl="0"/>
              <a:r>
                <a:rPr lang="en-US" sz="800" b="0" i="0" u="none" strike="noStrike" kern="1200" baseline="0" dirty="0">
                  <a:solidFill>
                    <a:schemeClr val="tx1"/>
                  </a:solidFill>
                  <a:latin typeface="+mn-lt"/>
                  <a:ea typeface="+mn-ea"/>
                  <a:cs typeface="+mn-cs"/>
                </a:rPr>
                <a:t>Houston</a:t>
              </a:r>
            </a:p>
            <a:p>
              <a:pPr rtl="0"/>
              <a:r>
                <a:rPr lang="en-US" sz="800" b="0" i="0" u="none" strike="noStrike" kern="1200" baseline="0" dirty="0">
                  <a:solidFill>
                    <a:schemeClr val="tx1"/>
                  </a:solidFill>
                  <a:latin typeface="+mn-lt"/>
                  <a:ea typeface="+mn-ea"/>
                  <a:cs typeface="+mn-cs"/>
                </a:rPr>
                <a:t>Los Angeles</a:t>
              </a:r>
            </a:p>
            <a:p>
              <a:pPr rtl="0"/>
              <a:r>
                <a:rPr lang="en-US" sz="800" b="0" i="0" u="none" strike="noStrike" kern="1200" baseline="0" dirty="0">
                  <a:solidFill>
                    <a:schemeClr val="tx1"/>
                  </a:solidFill>
                  <a:latin typeface="+mn-lt"/>
                  <a:ea typeface="+mn-ea"/>
                  <a:cs typeface="+mn-cs"/>
                </a:rPr>
                <a:t>New York</a:t>
              </a:r>
            </a:p>
            <a:p>
              <a:pPr rtl="0"/>
              <a:r>
                <a:rPr lang="en-US" sz="800" b="0" i="0" u="none" strike="noStrike" kern="1200" baseline="0" dirty="0">
                  <a:solidFill>
                    <a:schemeClr val="tx1"/>
                  </a:solidFill>
                  <a:latin typeface="+mn-lt"/>
                  <a:ea typeface="+mn-ea"/>
                  <a:cs typeface="+mn-cs"/>
                </a:rPr>
                <a:t>Palo Alto</a:t>
              </a:r>
            </a:p>
            <a:p>
              <a:pPr rtl="0"/>
              <a:r>
                <a:rPr lang="en-US" sz="800" b="0" i="0" u="none" strike="noStrike" kern="1200" baseline="0" dirty="0">
                  <a:solidFill>
                    <a:schemeClr val="tx1"/>
                  </a:solidFill>
                  <a:latin typeface="+mn-lt"/>
                  <a:ea typeface="+mn-ea"/>
                  <a:cs typeface="+mn-cs"/>
                </a:rPr>
                <a:t>São Paulo</a:t>
              </a:r>
            </a:p>
            <a:p>
              <a:pPr rtl="0"/>
              <a:r>
                <a:rPr lang="en-US" sz="800" b="0" i="0" u="none" strike="noStrike" kern="1200" baseline="0" dirty="0">
                  <a:solidFill>
                    <a:schemeClr val="tx1"/>
                  </a:solidFill>
                  <a:latin typeface="+mn-lt"/>
                  <a:ea typeface="+mn-ea"/>
                  <a:cs typeface="+mn-cs"/>
                </a:rPr>
                <a:t>Toronto</a:t>
              </a:r>
            </a:p>
            <a:p>
              <a:pPr rtl="0"/>
              <a:r>
                <a:rPr lang="en-US" sz="800" b="0" i="0" u="none" strike="noStrike" kern="1200" baseline="0" dirty="0">
                  <a:solidFill>
                    <a:schemeClr val="tx1"/>
                  </a:solidFill>
                  <a:latin typeface="+mn-lt"/>
                  <a:ea typeface="+mn-ea"/>
                  <a:cs typeface="+mn-cs"/>
                </a:rPr>
                <a:t>Washington, D.C.</a:t>
              </a:r>
            </a:p>
            <a:p>
              <a:pPr rtl="0"/>
              <a:r>
                <a:rPr lang="en-US" sz="800" b="0" i="0" u="none" strike="noStrike" kern="1200" baseline="0" dirty="0">
                  <a:solidFill>
                    <a:schemeClr val="tx1"/>
                  </a:solidFill>
                  <a:latin typeface="+mn-lt"/>
                  <a:ea typeface="+mn-ea"/>
                  <a:cs typeface="+mn-cs"/>
                </a:rPr>
                <a:t>Wilmington</a:t>
              </a:r>
            </a:p>
          </p:txBody>
        </p:sp>
        <p:sp>
          <p:nvSpPr>
            <p:cNvPr id="26" name="TextBox 25"/>
            <p:cNvSpPr txBox="1"/>
            <p:nvPr userDrawn="1"/>
          </p:nvSpPr>
          <p:spPr>
            <a:xfrm>
              <a:off x="1940959" y="1371597"/>
              <a:ext cx="621266" cy="1295403"/>
            </a:xfrm>
            <a:prstGeom prst="rect">
              <a:avLst/>
            </a:prstGeom>
            <a:noFill/>
          </p:spPr>
          <p:txBody>
            <a:bodyPr wrap="square" lIns="0" tIns="0" rIns="0" bIns="0" rtlCol="0">
              <a:noAutofit/>
            </a:bodyPr>
            <a:lstStyle/>
            <a:p>
              <a:pPr rtl="0"/>
              <a:r>
                <a:rPr lang="en-US" sz="800" b="1" i="0" u="none" strike="noStrike" kern="1200" baseline="0" dirty="0">
                  <a:solidFill>
                    <a:schemeClr val="accent1"/>
                  </a:solidFill>
                  <a:latin typeface="+mn-lt"/>
                  <a:ea typeface="+mn-ea"/>
                  <a:cs typeface="+mn-cs"/>
                </a:rPr>
                <a:t>Asia Pacific</a:t>
              </a:r>
            </a:p>
            <a:p>
              <a:pPr rtl="0"/>
              <a:r>
                <a:rPr lang="en-US" sz="800" b="0" i="0" u="none" strike="noStrike" kern="1200" baseline="0" dirty="0">
                  <a:solidFill>
                    <a:schemeClr val="tx1"/>
                  </a:solidFill>
                  <a:latin typeface="+mn-lt"/>
                  <a:ea typeface="+mn-ea"/>
                  <a:cs typeface="+mn-cs"/>
                </a:rPr>
                <a:t>Beijing</a:t>
              </a:r>
            </a:p>
            <a:p>
              <a:pPr rtl="0"/>
              <a:r>
                <a:rPr lang="en-US" sz="800" b="0" i="0" u="none" strike="noStrike" kern="1200" baseline="0" dirty="0">
                  <a:solidFill>
                    <a:schemeClr val="tx1"/>
                  </a:solidFill>
                  <a:latin typeface="+mn-lt"/>
                  <a:ea typeface="+mn-ea"/>
                  <a:cs typeface="+mn-cs"/>
                </a:rPr>
                <a:t>Hong Kong</a:t>
              </a:r>
            </a:p>
            <a:p>
              <a:pPr rtl="0"/>
              <a:r>
                <a:rPr lang="en-US" sz="800" b="0" i="0" u="none" strike="noStrike" kern="1200" baseline="0" dirty="0">
                  <a:solidFill>
                    <a:schemeClr val="tx1"/>
                  </a:solidFill>
                  <a:latin typeface="+mn-lt"/>
                  <a:ea typeface="+mn-ea"/>
                  <a:cs typeface="+mn-cs"/>
                </a:rPr>
                <a:t>Shanghai</a:t>
              </a:r>
            </a:p>
            <a:p>
              <a:pPr rtl="0"/>
              <a:r>
                <a:rPr lang="en-US" sz="800" b="0" i="0" u="none" strike="noStrike" kern="1200" baseline="0" dirty="0">
                  <a:solidFill>
                    <a:schemeClr val="tx1"/>
                  </a:solidFill>
                  <a:latin typeface="+mn-lt"/>
                  <a:ea typeface="+mn-ea"/>
                  <a:cs typeface="+mn-cs"/>
                </a:rPr>
                <a:t>Singapore</a:t>
              </a:r>
            </a:p>
            <a:p>
              <a:pPr rtl="0"/>
              <a:r>
                <a:rPr lang="en-US" sz="800" b="0" i="0" u="none" strike="noStrike" kern="1200" baseline="0" dirty="0">
                  <a:solidFill>
                    <a:schemeClr val="tx1"/>
                  </a:solidFill>
                  <a:latin typeface="+mn-lt"/>
                  <a:ea typeface="+mn-ea"/>
                  <a:cs typeface="+mn-cs"/>
                </a:rPr>
                <a:t>Seoul</a:t>
              </a:r>
            </a:p>
            <a:p>
              <a:pPr rtl="0"/>
              <a:r>
                <a:rPr lang="en-US" sz="800" b="0" i="0" u="none" strike="noStrike" kern="1200" baseline="0" dirty="0">
                  <a:solidFill>
                    <a:schemeClr val="tx1"/>
                  </a:solidFill>
                  <a:latin typeface="+mn-lt"/>
                  <a:ea typeface="+mn-ea"/>
                  <a:cs typeface="+mn-cs"/>
                </a:rPr>
                <a:t>Tokyo</a:t>
              </a:r>
            </a:p>
            <a:p>
              <a:pPr rtl="0"/>
              <a:endParaRPr lang="en-US" sz="800" b="1" i="0" u="none" strike="noStrike" kern="1200" baseline="0" dirty="0">
                <a:solidFill>
                  <a:srgbClr val="FE000C"/>
                </a:solidFill>
                <a:latin typeface="+mn-lt"/>
                <a:ea typeface="+mn-ea"/>
                <a:cs typeface="+mn-cs"/>
              </a:endParaRPr>
            </a:p>
          </p:txBody>
        </p:sp>
      </p:grpSp>
      <p:sp>
        <p:nvSpPr>
          <p:cNvPr id="28" name="TextBox 27"/>
          <p:cNvSpPr txBox="1"/>
          <p:nvPr userDrawn="1"/>
        </p:nvSpPr>
        <p:spPr>
          <a:xfrm>
            <a:off x="103087" y="79001"/>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Skadden, Arps, Slate, Meagher &amp; Flom LLP</a:t>
            </a:r>
            <a:endParaRPr lang="en-US" sz="2200" dirty="0">
              <a:solidFill>
                <a:schemeClr val="accent6"/>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2342" y="958245"/>
            <a:ext cx="6010393" cy="1975104"/>
          </a:xfrm>
          <a:prstGeom prst="rect">
            <a:avLst/>
          </a:prstGeom>
        </p:spPr>
      </p:pic>
    </p:spTree>
    <p:extLst>
      <p:ext uri="{BB962C8B-B14F-4D97-AF65-F5344CB8AC3E}">
        <p14:creationId xmlns:p14="http://schemas.microsoft.com/office/powerpoint/2010/main" val="303925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3.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Europ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843" y="691838"/>
            <a:ext cx="1837944" cy="1837944"/>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Skadden Europe</a:t>
            </a:r>
          </a:p>
        </p:txBody>
      </p: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43"/>
          </p:nvPr>
        </p:nvSpPr>
        <p:spPr>
          <a:xfrm>
            <a:off x="173595" y="632565"/>
            <a:ext cx="6267546" cy="4039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a:spLocks noChangeAspect="1"/>
          </p:cNvSpPr>
          <p:nvPr userDrawn="1"/>
        </p:nvSpPr>
        <p:spPr>
          <a:xfrm>
            <a:off x="6991132" y="3253083"/>
            <a:ext cx="626657" cy="912135"/>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Europe</a:t>
            </a:r>
          </a:p>
          <a:p>
            <a:pPr rtl="0"/>
            <a:r>
              <a:rPr lang="en-US" sz="900" b="0" i="0" u="none" strike="noStrike" kern="1200" baseline="0" dirty="0">
                <a:solidFill>
                  <a:schemeClr val="tx1"/>
                </a:solidFill>
                <a:latin typeface="+mn-lt"/>
                <a:ea typeface="+mn-ea"/>
                <a:cs typeface="+mn-cs"/>
              </a:rPr>
              <a:t>Brussels</a:t>
            </a:r>
          </a:p>
          <a:p>
            <a:pPr rtl="0"/>
            <a:r>
              <a:rPr lang="en-US" sz="900" b="0" i="0" u="none" strike="noStrike" kern="1200" baseline="0" dirty="0">
                <a:solidFill>
                  <a:schemeClr val="tx1"/>
                </a:solidFill>
                <a:latin typeface="+mn-lt"/>
                <a:ea typeface="+mn-ea"/>
                <a:cs typeface="+mn-cs"/>
              </a:rPr>
              <a:t>Frankfurt</a:t>
            </a:r>
          </a:p>
          <a:p>
            <a:pPr rtl="0"/>
            <a:r>
              <a:rPr lang="en-US" sz="900" b="0" i="0" u="none" strike="noStrike" kern="1200" baseline="0" dirty="0">
                <a:solidFill>
                  <a:schemeClr val="tx1"/>
                </a:solidFill>
                <a:latin typeface="+mn-lt"/>
                <a:ea typeface="+mn-ea"/>
                <a:cs typeface="+mn-cs"/>
              </a:rPr>
              <a:t>London</a:t>
            </a:r>
          </a:p>
          <a:p>
            <a:pPr rtl="0"/>
            <a:r>
              <a:rPr lang="en-US" sz="900" b="0" i="0" u="none" strike="noStrike" kern="1200" baseline="0" dirty="0">
                <a:solidFill>
                  <a:schemeClr val="tx1"/>
                </a:solidFill>
                <a:latin typeface="+mn-lt"/>
                <a:ea typeface="+mn-ea"/>
                <a:cs typeface="+mn-cs"/>
              </a:rPr>
              <a:t>Munich </a:t>
            </a:r>
          </a:p>
          <a:p>
            <a:pPr rtl="0"/>
            <a:r>
              <a:rPr lang="en-US" sz="900" b="0" i="0" u="none" strike="noStrike" kern="1200" baseline="0" dirty="0">
                <a:solidFill>
                  <a:schemeClr val="tx1"/>
                </a:solidFill>
                <a:latin typeface="+mn-lt"/>
                <a:ea typeface="+mn-ea"/>
                <a:cs typeface="+mn-cs"/>
              </a:rPr>
              <a:t>Paris</a:t>
            </a:r>
            <a:endParaRPr lang="en-US" sz="900" baseline="0" dirty="0">
              <a:solidFill>
                <a:schemeClr val="tx1"/>
              </a:solidFill>
            </a:endParaRPr>
          </a:p>
        </p:txBody>
      </p:sp>
      <p:grpSp>
        <p:nvGrpSpPr>
          <p:cNvPr id="10" name="Group 9"/>
          <p:cNvGrpSpPr/>
          <p:nvPr userDrawn="1"/>
        </p:nvGrpSpPr>
        <p:grpSpPr>
          <a:xfrm>
            <a:off x="7004339" y="2556560"/>
            <a:ext cx="1849803" cy="591844"/>
            <a:chOff x="6600999" y="3119781"/>
            <a:chExt cx="2228678" cy="713065"/>
          </a:xfrm>
        </p:grpSpPr>
        <p:sp>
          <p:nvSpPr>
            <p:cNvPr id="11" name="Rectangle 10"/>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6624639" y="3140003"/>
              <a:ext cx="2205038" cy="667467"/>
            </a:xfrm>
            <a:prstGeom prst="rect">
              <a:avLst/>
            </a:prstGeom>
            <a:noFill/>
          </p:spPr>
          <p:txBody>
            <a:bodyPr wrap="square" rtlCol="0" anchor="ctr">
              <a:spAutoFit/>
            </a:bodyPr>
            <a:lstStyle/>
            <a:p>
              <a:pPr algn="ctr"/>
              <a:r>
                <a:rPr lang="en-US" sz="1500" dirty="0">
                  <a:solidFill>
                    <a:schemeClr val="bg2"/>
                  </a:solidFill>
                </a:rPr>
                <a:t>200 lawyers</a:t>
              </a:r>
            </a:p>
            <a:p>
              <a:pPr algn="ctr"/>
              <a:r>
                <a:rPr lang="en-US" sz="1500" dirty="0">
                  <a:solidFill>
                    <a:schemeClr val="bg2"/>
                  </a:solidFill>
                </a:rPr>
                <a:t>in five</a:t>
              </a:r>
              <a:r>
                <a:rPr lang="en-US" sz="1500" baseline="0" dirty="0">
                  <a:solidFill>
                    <a:schemeClr val="bg2"/>
                  </a:solidFill>
                </a:rPr>
                <a:t> offices</a:t>
              </a:r>
              <a:endParaRPr lang="en-US" sz="1500" dirty="0">
                <a:solidFill>
                  <a:schemeClr val="bg2"/>
                </a:solidFill>
              </a:endParaRPr>
            </a:p>
          </p:txBody>
        </p:sp>
      </p:grpSp>
      <p:cxnSp>
        <p:nvCxnSpPr>
          <p:cNvPr id="14" name="Straight Connector 13"/>
          <p:cNvCxnSpPr/>
          <p:nvPr userDrawn="1"/>
        </p:nvCxnSpPr>
        <p:spPr>
          <a:xfrm flipV="1">
            <a:off x="6701255" y="680760"/>
            <a:ext cx="0" cy="400507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1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4.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The Americas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Skadden The Americas</a:t>
            </a:r>
          </a:p>
        </p:txBody>
      </p: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spect="1"/>
          </p:cNvSpPr>
          <p:nvPr userDrawn="1"/>
        </p:nvSpPr>
        <p:spPr>
          <a:xfrm>
            <a:off x="6999036" y="3262075"/>
            <a:ext cx="1848102" cy="946856"/>
          </a:xfrm>
          <a:prstGeom prst="rect">
            <a:avLst/>
          </a:prstGeom>
          <a:noFill/>
        </p:spPr>
        <p:txBody>
          <a:bodyPr wrap="square" lIns="0" tIns="0" rIns="0" bIns="0" numCol="2" rtlCol="0">
            <a:noAutofit/>
          </a:bodyPr>
          <a:lstStyle/>
          <a:p>
            <a:pPr rtl="0"/>
            <a:r>
              <a:rPr lang="en-US" sz="900" b="1" i="0" u="none" strike="noStrike" kern="1200" baseline="0" dirty="0">
                <a:solidFill>
                  <a:schemeClr val="accent1"/>
                </a:solidFill>
                <a:latin typeface="+mn-lt"/>
                <a:ea typeface="+mn-ea"/>
                <a:cs typeface="+mn-cs"/>
              </a:rPr>
              <a:t>The Americas</a:t>
            </a:r>
          </a:p>
          <a:p>
            <a:pPr rtl="0"/>
            <a:r>
              <a:rPr lang="en-US" sz="900" b="0" i="0" u="none" strike="noStrike" kern="1200" baseline="0" dirty="0">
                <a:solidFill>
                  <a:schemeClr val="tx1"/>
                </a:solidFill>
                <a:latin typeface="+mn-lt"/>
                <a:ea typeface="+mn-ea"/>
                <a:cs typeface="+mn-cs"/>
              </a:rPr>
              <a:t>Boston</a:t>
            </a:r>
          </a:p>
          <a:p>
            <a:pPr rtl="0"/>
            <a:r>
              <a:rPr lang="en-US" sz="900" b="0" i="0" u="none" strike="noStrike" kern="1200" baseline="0" dirty="0">
                <a:solidFill>
                  <a:schemeClr val="tx1"/>
                </a:solidFill>
                <a:latin typeface="+mn-lt"/>
                <a:ea typeface="+mn-ea"/>
                <a:cs typeface="+mn-cs"/>
              </a:rPr>
              <a:t>Chicago</a:t>
            </a:r>
          </a:p>
          <a:p>
            <a:pPr rtl="0"/>
            <a:r>
              <a:rPr lang="en-US" sz="900" b="0" i="0" u="none" strike="noStrike" kern="1200" baseline="0" dirty="0">
                <a:solidFill>
                  <a:schemeClr val="tx1"/>
                </a:solidFill>
                <a:latin typeface="+mn-lt"/>
                <a:ea typeface="+mn-ea"/>
                <a:cs typeface="+mn-cs"/>
              </a:rPr>
              <a:t>Houston</a:t>
            </a:r>
          </a:p>
          <a:p>
            <a:pPr rtl="0"/>
            <a:r>
              <a:rPr lang="en-US" sz="900" b="0" i="0" u="none" strike="noStrike" kern="1200" baseline="0" dirty="0">
                <a:solidFill>
                  <a:schemeClr val="tx1"/>
                </a:solidFill>
                <a:latin typeface="+mn-lt"/>
                <a:ea typeface="+mn-ea"/>
                <a:cs typeface="+mn-cs"/>
              </a:rPr>
              <a:t>Los Angeles</a:t>
            </a:r>
          </a:p>
          <a:p>
            <a:pPr rtl="0"/>
            <a:r>
              <a:rPr lang="en-US" sz="900" b="0" i="0" u="none" strike="noStrike" kern="1200" baseline="0" dirty="0">
                <a:solidFill>
                  <a:schemeClr val="tx1"/>
                </a:solidFill>
                <a:latin typeface="+mn-lt"/>
                <a:ea typeface="+mn-ea"/>
                <a:cs typeface="+mn-cs"/>
              </a:rPr>
              <a:t>New York</a:t>
            </a:r>
          </a:p>
          <a:p>
            <a:pPr rtl="0"/>
            <a:endParaRPr lang="en-US" sz="900" b="0" i="0" u="none" strike="noStrike" kern="1200" baseline="0" dirty="0">
              <a:solidFill>
                <a:schemeClr val="tx1"/>
              </a:solidFill>
              <a:latin typeface="+mn-lt"/>
              <a:ea typeface="+mn-ea"/>
              <a:cs typeface="+mn-cs"/>
            </a:endParaRPr>
          </a:p>
          <a:p>
            <a:pPr rtl="0"/>
            <a:r>
              <a:rPr lang="en-US" sz="900" b="0" i="0" u="none" strike="noStrike" kern="1200" baseline="0" dirty="0">
                <a:solidFill>
                  <a:schemeClr val="tx1"/>
                </a:solidFill>
                <a:latin typeface="+mn-lt"/>
                <a:ea typeface="+mn-ea"/>
                <a:cs typeface="+mn-cs"/>
              </a:rPr>
              <a:t>Palo Alto</a:t>
            </a:r>
          </a:p>
          <a:p>
            <a:pPr rtl="0"/>
            <a:r>
              <a:rPr lang="en-US" sz="900" b="0" i="0" u="none" strike="noStrike" kern="1200" baseline="0" dirty="0">
                <a:solidFill>
                  <a:schemeClr val="tx1"/>
                </a:solidFill>
                <a:latin typeface="+mn-lt"/>
                <a:ea typeface="+mn-ea"/>
                <a:cs typeface="+mn-cs"/>
              </a:rPr>
              <a:t>São Paulo</a:t>
            </a:r>
          </a:p>
          <a:p>
            <a:pPr rtl="0"/>
            <a:r>
              <a:rPr lang="en-US" sz="900" b="0" i="0" u="none" strike="noStrike" kern="1200" baseline="0" dirty="0">
                <a:solidFill>
                  <a:schemeClr val="tx1"/>
                </a:solidFill>
                <a:latin typeface="+mn-lt"/>
                <a:ea typeface="+mn-ea"/>
                <a:cs typeface="+mn-cs"/>
              </a:rPr>
              <a:t>Toronto</a:t>
            </a:r>
          </a:p>
          <a:p>
            <a:pPr rtl="0"/>
            <a:r>
              <a:rPr lang="en-US" sz="900" b="0" i="0" u="none" strike="noStrike" kern="1200" baseline="0" dirty="0">
                <a:solidFill>
                  <a:schemeClr val="tx1"/>
                </a:solidFill>
                <a:latin typeface="+mn-lt"/>
                <a:ea typeface="+mn-ea"/>
                <a:cs typeface="+mn-cs"/>
              </a:rPr>
              <a:t>Washington, D.C.</a:t>
            </a:r>
          </a:p>
          <a:p>
            <a:pPr rtl="0"/>
            <a:r>
              <a:rPr lang="en-US" sz="900" b="0" i="0" u="none" strike="noStrike" kern="1200" baseline="0" dirty="0">
                <a:solidFill>
                  <a:schemeClr val="tx1"/>
                </a:solidFill>
                <a:latin typeface="+mn-lt"/>
                <a:ea typeface="+mn-ea"/>
                <a:cs typeface="+mn-cs"/>
              </a:rPr>
              <a:t>Wilmington</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0857" y="694800"/>
            <a:ext cx="1875214" cy="1896621"/>
          </a:xfrm>
          <a:prstGeom prst="rect">
            <a:avLst/>
          </a:prstGeom>
        </p:spPr>
      </p:pic>
      <p:grpSp>
        <p:nvGrpSpPr>
          <p:cNvPr id="15" name="Group 14"/>
          <p:cNvGrpSpPr/>
          <p:nvPr userDrawn="1"/>
        </p:nvGrpSpPr>
        <p:grpSpPr>
          <a:xfrm>
            <a:off x="7004495" y="2571914"/>
            <a:ext cx="1856488" cy="593983"/>
            <a:chOff x="6600999" y="3111709"/>
            <a:chExt cx="2228678" cy="713065"/>
          </a:xfrm>
        </p:grpSpPr>
        <p:sp>
          <p:nvSpPr>
            <p:cNvPr id="16" name="Rectangle 15"/>
            <p:cNvSpPr>
              <a:spLocks noChangeAspect="1"/>
            </p:cNvSpPr>
            <p:nvPr userDrawn="1"/>
          </p:nvSpPr>
          <p:spPr>
            <a:xfrm>
              <a:off x="6600999" y="3111709"/>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6624639" y="3188666"/>
              <a:ext cx="2205038" cy="553998"/>
            </a:xfrm>
            <a:prstGeom prst="rect">
              <a:avLst/>
            </a:prstGeom>
            <a:noFill/>
          </p:spPr>
          <p:txBody>
            <a:bodyPr wrap="square" rtlCol="0" anchor="ctr">
              <a:spAutoFit/>
            </a:bodyPr>
            <a:lstStyle/>
            <a:p>
              <a:pPr algn="ctr"/>
              <a:r>
                <a:rPr lang="en-US" sz="1500" dirty="0">
                  <a:solidFill>
                    <a:schemeClr val="bg2"/>
                  </a:solidFill>
                </a:rPr>
                <a:t>10 locations in</a:t>
              </a:r>
              <a:br>
                <a:rPr lang="en-US" sz="1500" dirty="0">
                  <a:solidFill>
                    <a:schemeClr val="bg2"/>
                  </a:solidFill>
                </a:rPr>
              </a:br>
              <a:r>
                <a:rPr lang="en-US" sz="1500" dirty="0">
                  <a:solidFill>
                    <a:schemeClr val="bg2"/>
                  </a:solidFill>
                </a:rPr>
                <a:t>three countries</a:t>
              </a:r>
            </a:p>
          </p:txBody>
        </p:sp>
      </p:grpSp>
      <p:sp>
        <p:nvSpPr>
          <p:cNvPr id="19" name="Text Placeholder 3"/>
          <p:cNvSpPr>
            <a:spLocks noGrp="1"/>
          </p:cNvSpPr>
          <p:nvPr userDrawn="1">
            <p:ph type="body" sz="quarter" idx="43"/>
          </p:nvPr>
        </p:nvSpPr>
        <p:spPr>
          <a:xfrm>
            <a:off x="173595" y="632565"/>
            <a:ext cx="6267546" cy="4039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a:xfrm flipV="1">
            <a:off x="6701255" y="680760"/>
            <a:ext cx="0" cy="400507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5.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Asia Pacific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Skadden Asia Pacific</a:t>
            </a:r>
          </a:p>
        </p:txBody>
      </p: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3" name="Group 2"/>
          <p:cNvGrpSpPr>
            <a:grpSpLocks noChangeAspect="1"/>
          </p:cNvGrpSpPr>
          <p:nvPr userDrawn="1"/>
        </p:nvGrpSpPr>
        <p:grpSpPr>
          <a:xfrm>
            <a:off x="7001281" y="2571914"/>
            <a:ext cx="1861949" cy="2215710"/>
            <a:chOff x="6594445" y="3119781"/>
            <a:chExt cx="2235232" cy="2659917"/>
          </a:xfrm>
        </p:grpSpPr>
        <p:sp>
          <p:nvSpPr>
            <p:cNvPr id="12" name="TextBox 11"/>
            <p:cNvSpPr txBox="1"/>
            <p:nvPr userDrawn="1"/>
          </p:nvSpPr>
          <p:spPr>
            <a:xfrm>
              <a:off x="6594445" y="3940235"/>
              <a:ext cx="913702" cy="1839463"/>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Asia Pacific</a:t>
              </a:r>
            </a:p>
            <a:p>
              <a:pPr rtl="0"/>
              <a:r>
                <a:rPr lang="en-US" sz="900" b="0" i="0" u="none" strike="noStrike" kern="1200" baseline="0" dirty="0">
                  <a:solidFill>
                    <a:schemeClr val="tx1"/>
                  </a:solidFill>
                  <a:latin typeface="+mn-lt"/>
                  <a:ea typeface="+mn-ea"/>
                  <a:cs typeface="+mn-cs"/>
                </a:rPr>
                <a:t>Beijing</a:t>
              </a:r>
            </a:p>
            <a:p>
              <a:pPr rtl="0"/>
              <a:r>
                <a:rPr lang="en-US" sz="900" b="0" i="0" u="none" strike="noStrike" kern="1200" baseline="0" dirty="0">
                  <a:solidFill>
                    <a:schemeClr val="tx1"/>
                  </a:solidFill>
                  <a:latin typeface="+mn-lt"/>
                  <a:ea typeface="+mn-ea"/>
                  <a:cs typeface="+mn-cs"/>
                </a:rPr>
                <a:t>Hong Kong</a:t>
              </a:r>
            </a:p>
            <a:p>
              <a:pPr rtl="0"/>
              <a:r>
                <a:rPr lang="en-US" sz="900" b="0" i="0" u="none" strike="noStrike" kern="1200" baseline="0" dirty="0">
                  <a:solidFill>
                    <a:schemeClr val="tx1"/>
                  </a:solidFill>
                  <a:latin typeface="+mn-lt"/>
                  <a:ea typeface="+mn-ea"/>
                  <a:cs typeface="+mn-cs"/>
                </a:rPr>
                <a:t>Shanghai</a:t>
              </a:r>
            </a:p>
            <a:p>
              <a:pPr rtl="0"/>
              <a:r>
                <a:rPr lang="en-US" sz="900" b="0" i="0" u="none" strike="noStrike" kern="1200" baseline="0" dirty="0">
                  <a:solidFill>
                    <a:schemeClr val="tx1"/>
                  </a:solidFill>
                  <a:latin typeface="+mn-lt"/>
                  <a:ea typeface="+mn-ea"/>
                  <a:cs typeface="+mn-cs"/>
                </a:rPr>
                <a:t>Singapore</a:t>
              </a:r>
            </a:p>
            <a:p>
              <a:pPr rtl="0"/>
              <a:r>
                <a:rPr lang="en-US" sz="900" b="0" i="0" u="none" strike="noStrike" kern="1200" baseline="0" dirty="0">
                  <a:solidFill>
                    <a:schemeClr val="tx1"/>
                  </a:solidFill>
                  <a:latin typeface="+mn-lt"/>
                  <a:ea typeface="+mn-ea"/>
                  <a:cs typeface="+mn-cs"/>
                </a:rPr>
                <a:t>Seoul</a:t>
              </a:r>
            </a:p>
            <a:p>
              <a:pPr rtl="0"/>
              <a:r>
                <a:rPr lang="en-US" sz="900" b="0" i="0" u="none" strike="noStrike" kern="1200" baseline="0" dirty="0">
                  <a:solidFill>
                    <a:schemeClr val="tx1"/>
                  </a:solidFill>
                  <a:latin typeface="+mn-lt"/>
                  <a:ea typeface="+mn-ea"/>
                  <a:cs typeface="+mn-cs"/>
                </a:rPr>
                <a:t>Tokyo</a:t>
              </a:r>
            </a:p>
            <a:p>
              <a:pPr rtl="0"/>
              <a:endParaRPr lang="en-US" sz="900" b="1" i="0" u="none" strike="noStrike" kern="1200" baseline="0" dirty="0">
                <a:solidFill>
                  <a:srgbClr val="FE000C"/>
                </a:solidFill>
                <a:latin typeface="+mn-lt"/>
                <a:ea typeface="+mn-ea"/>
                <a:cs typeface="+mn-cs"/>
              </a:endParaRPr>
            </a:p>
          </p:txBody>
        </p:sp>
        <p:grpSp>
          <p:nvGrpSpPr>
            <p:cNvPr id="18" name="Group 17"/>
            <p:cNvGrpSpPr/>
            <p:nvPr userDrawn="1"/>
          </p:nvGrpSpPr>
          <p:grpSpPr>
            <a:xfrm>
              <a:off x="6600999" y="3119781"/>
              <a:ext cx="2228678" cy="713065"/>
              <a:chOff x="6600999" y="3119781"/>
              <a:chExt cx="2228678" cy="713065"/>
            </a:xfrm>
          </p:grpSpPr>
          <p:sp>
            <p:nvSpPr>
              <p:cNvPr id="19" name="Rectangle 18"/>
              <p:cNvSpPr/>
              <p:nvPr userDrawn="1"/>
            </p:nvSpPr>
            <p:spPr>
              <a:xfrm>
                <a:off x="6600999" y="3119781"/>
                <a:ext cx="2212848" cy="71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6624639" y="3196738"/>
                <a:ext cx="2205038" cy="553998"/>
              </a:xfrm>
              <a:prstGeom prst="rect">
                <a:avLst/>
              </a:prstGeom>
              <a:noFill/>
            </p:spPr>
            <p:txBody>
              <a:bodyPr wrap="square" rtlCol="0" anchor="ctr">
                <a:spAutoFit/>
              </a:bodyPr>
              <a:lstStyle/>
              <a:p>
                <a:pPr algn="ctr"/>
                <a:r>
                  <a:rPr lang="en-US" sz="1500" dirty="0">
                    <a:solidFill>
                      <a:schemeClr val="bg2"/>
                    </a:solidFill>
                  </a:rPr>
                  <a:t>Approximately</a:t>
                </a:r>
                <a:br>
                  <a:rPr lang="en-US" sz="1500" dirty="0">
                    <a:solidFill>
                      <a:schemeClr val="bg2"/>
                    </a:solidFill>
                  </a:rPr>
                </a:br>
                <a:r>
                  <a:rPr lang="en-US" sz="1500" dirty="0">
                    <a:solidFill>
                      <a:schemeClr val="bg2"/>
                    </a:solidFill>
                  </a:rPr>
                  <a:t>90</a:t>
                </a:r>
                <a:r>
                  <a:rPr lang="en-US" sz="1500" baseline="0" dirty="0">
                    <a:solidFill>
                      <a:schemeClr val="bg2"/>
                    </a:solidFill>
                  </a:rPr>
                  <a:t> lawyers</a:t>
                </a:r>
                <a:endParaRPr lang="en-US" sz="1500" dirty="0">
                  <a:solidFill>
                    <a:schemeClr val="bg2"/>
                  </a:solidFill>
                </a:endParaRPr>
              </a:p>
            </p:txBody>
          </p:sp>
        </p:grpSp>
      </p:grpSp>
      <p:sp>
        <p:nvSpPr>
          <p:cNvPr id="22" name="Text Placeholder 3"/>
          <p:cNvSpPr>
            <a:spLocks noGrp="1"/>
          </p:cNvSpPr>
          <p:nvPr>
            <p:ph type="body" sz="quarter" idx="43"/>
          </p:nvPr>
        </p:nvSpPr>
        <p:spPr>
          <a:xfrm>
            <a:off x="173595" y="632565"/>
            <a:ext cx="6267546" cy="4039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Straight Connector 23"/>
          <p:cNvCxnSpPr/>
          <p:nvPr userDrawn="1"/>
        </p:nvCxnSpPr>
        <p:spPr>
          <a:xfrm flipV="1">
            <a:off x="6701255" y="680760"/>
            <a:ext cx="0" cy="400507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7020" b="7580"/>
          <a:stretch/>
        </p:blipFill>
        <p:spPr>
          <a:xfrm>
            <a:off x="7005816" y="702723"/>
            <a:ext cx="1842551" cy="1837944"/>
          </a:xfrm>
          <a:prstGeom prst="rect">
            <a:avLst/>
          </a:prstGeom>
        </p:spPr>
      </p:pic>
    </p:spTree>
    <p:extLst>
      <p:ext uri="{BB962C8B-B14F-4D97-AF65-F5344CB8AC3E}">
        <p14:creationId xmlns:p14="http://schemas.microsoft.com/office/powerpoint/2010/main" val="2772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6.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Europ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Skadden Europe</a:t>
            </a:r>
          </a:p>
        </p:txBody>
      </p: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6705501" y="2487830"/>
            <a:ext cx="2134166" cy="1122648"/>
            <a:chOff x="6523971" y="3153462"/>
            <a:chExt cx="2134166" cy="1122648"/>
          </a:xfrm>
        </p:grpSpPr>
        <p:sp>
          <p:nvSpPr>
            <p:cNvPr id="13" name="TextBox 12"/>
            <p:cNvSpPr txBox="1"/>
            <p:nvPr userDrawn="1"/>
          </p:nvSpPr>
          <p:spPr>
            <a:xfrm>
              <a:off x="7903128" y="3177153"/>
              <a:ext cx="755009" cy="1098957"/>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Europe</a:t>
              </a:r>
            </a:p>
            <a:p>
              <a:pPr rtl="0"/>
              <a:r>
                <a:rPr lang="en-US" sz="900" b="0" i="0" u="none" strike="noStrike" kern="1200" baseline="0" dirty="0">
                  <a:solidFill>
                    <a:schemeClr val="tx1"/>
                  </a:solidFill>
                  <a:latin typeface="+mn-lt"/>
                  <a:ea typeface="+mn-ea"/>
                  <a:cs typeface="+mn-cs"/>
                </a:rPr>
                <a:t>Brussels</a:t>
              </a:r>
            </a:p>
            <a:p>
              <a:pPr rtl="0"/>
              <a:r>
                <a:rPr lang="en-US" sz="900" b="0" i="0" u="none" strike="noStrike" kern="1200" baseline="0" dirty="0">
                  <a:solidFill>
                    <a:schemeClr val="tx1"/>
                  </a:solidFill>
                  <a:latin typeface="+mn-lt"/>
                  <a:ea typeface="+mn-ea"/>
                  <a:cs typeface="+mn-cs"/>
                </a:rPr>
                <a:t>Frankfurt</a:t>
              </a:r>
            </a:p>
            <a:p>
              <a:pPr rtl="0"/>
              <a:r>
                <a:rPr lang="en-US" sz="900" b="0" i="0" u="none" strike="noStrike" kern="1200" baseline="0" dirty="0">
                  <a:solidFill>
                    <a:schemeClr val="tx1"/>
                  </a:solidFill>
                  <a:latin typeface="+mn-lt"/>
                  <a:ea typeface="+mn-ea"/>
                  <a:cs typeface="+mn-cs"/>
                </a:rPr>
                <a:t>London</a:t>
              </a:r>
            </a:p>
            <a:p>
              <a:pPr rtl="0"/>
              <a:r>
                <a:rPr lang="en-US" sz="900" b="0" i="0" u="none" strike="noStrike" kern="1200" baseline="0" dirty="0">
                  <a:solidFill>
                    <a:schemeClr val="tx1"/>
                  </a:solidFill>
                  <a:latin typeface="+mn-lt"/>
                  <a:ea typeface="+mn-ea"/>
                  <a:cs typeface="+mn-cs"/>
                </a:rPr>
                <a:t>Munich </a:t>
              </a:r>
            </a:p>
            <a:p>
              <a:pPr rtl="0"/>
              <a:r>
                <a:rPr lang="en-US" sz="900" b="0" i="0" u="none" strike="noStrike" kern="1200" baseline="0" dirty="0">
                  <a:solidFill>
                    <a:schemeClr val="tx1"/>
                  </a:solidFill>
                  <a:latin typeface="+mn-lt"/>
                  <a:ea typeface="+mn-ea"/>
                  <a:cs typeface="+mn-cs"/>
                </a:rPr>
                <a:t>Paris</a:t>
              </a:r>
              <a:endParaRPr lang="en-US" sz="900" baseline="0" dirty="0">
                <a:solidFill>
                  <a:schemeClr val="tx1"/>
                </a:solidFill>
              </a:endParaRPr>
            </a:p>
          </p:txBody>
        </p:sp>
        <p:sp>
          <p:nvSpPr>
            <p:cNvPr id="14" name="TextBox 13"/>
            <p:cNvSpPr txBox="1"/>
            <p:nvPr userDrawn="1"/>
          </p:nvSpPr>
          <p:spPr>
            <a:xfrm>
              <a:off x="6523971" y="3153462"/>
              <a:ext cx="1151955" cy="913070"/>
            </a:xfrm>
            <a:prstGeom prst="rect">
              <a:avLst/>
            </a:prstGeom>
            <a:noFill/>
          </p:spPr>
          <p:txBody>
            <a:bodyPr wrap="square" rtlCol="0" anchor="ctr">
              <a:spAutoFit/>
            </a:bodyPr>
            <a:lstStyle/>
            <a:p>
              <a:pPr algn="r">
                <a:lnSpc>
                  <a:spcPts val="1600"/>
                </a:lnSpc>
              </a:pPr>
              <a:r>
                <a:rPr lang="en-US" sz="1600" dirty="0">
                  <a:solidFill>
                    <a:schemeClr val="accent1"/>
                  </a:solidFill>
                </a:rPr>
                <a:t>200 lawyers</a:t>
              </a:r>
            </a:p>
            <a:p>
              <a:pPr algn="r">
                <a:lnSpc>
                  <a:spcPts val="1600"/>
                </a:lnSpc>
              </a:pPr>
              <a:r>
                <a:rPr lang="en-US" sz="1600" dirty="0">
                  <a:solidFill>
                    <a:schemeClr val="accent1"/>
                  </a:solidFill>
                </a:rPr>
                <a:t>in five</a:t>
              </a:r>
              <a:r>
                <a:rPr lang="en-US" sz="1600" baseline="0" dirty="0">
                  <a:solidFill>
                    <a:schemeClr val="accent1"/>
                  </a:solidFill>
                </a:rPr>
                <a:t> offices</a:t>
              </a:r>
              <a:endParaRPr lang="en-US" sz="1600" dirty="0">
                <a:solidFill>
                  <a:schemeClr val="accent1"/>
                </a:solidFill>
              </a:endParaRPr>
            </a:p>
          </p:txBody>
        </p:sp>
        <p:cxnSp>
          <p:nvCxnSpPr>
            <p:cNvPr id="15" name="Straight Connector 14"/>
            <p:cNvCxnSpPr/>
            <p:nvPr userDrawn="1"/>
          </p:nvCxnSpPr>
          <p:spPr>
            <a:xfrm flipV="1">
              <a:off x="7730949" y="3181996"/>
              <a:ext cx="0" cy="94183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sp>
        <p:nvSpPr>
          <p:cNvPr id="18" name="Text Placeholder 3"/>
          <p:cNvSpPr>
            <a:spLocks noGrp="1"/>
          </p:cNvSpPr>
          <p:nvPr>
            <p:ph type="body" sz="quarter" idx="43"/>
          </p:nvPr>
        </p:nvSpPr>
        <p:spPr>
          <a:xfrm>
            <a:off x="173595" y="632565"/>
            <a:ext cx="6267546" cy="4039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flipV="1">
            <a:off x="6701255" y="680760"/>
            <a:ext cx="0" cy="400507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8442" y="653811"/>
            <a:ext cx="1737360" cy="1737360"/>
          </a:xfrm>
          <a:prstGeom prst="rect">
            <a:avLst/>
          </a:prstGeom>
        </p:spPr>
      </p:pic>
    </p:spTree>
    <p:extLst>
      <p:ext uri="{BB962C8B-B14F-4D97-AF65-F5344CB8AC3E}">
        <p14:creationId xmlns:p14="http://schemas.microsoft.com/office/powerpoint/2010/main" val="36729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7.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The America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Skadden The Americas</a:t>
            </a:r>
          </a:p>
        </p:txBody>
      </p: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6624639" y="3196738"/>
            <a:ext cx="2205038" cy="553998"/>
          </a:xfrm>
          <a:prstGeom prst="rect">
            <a:avLst/>
          </a:prstGeom>
          <a:noFill/>
        </p:spPr>
        <p:txBody>
          <a:bodyPr wrap="square" rtlCol="0" anchor="ctr">
            <a:spAutoFit/>
          </a:bodyPr>
          <a:lstStyle/>
          <a:p>
            <a:pPr algn="ctr"/>
            <a:r>
              <a:rPr lang="en-US" sz="1500" dirty="0">
                <a:solidFill>
                  <a:schemeClr val="bg2"/>
                </a:solidFill>
              </a:rPr>
              <a:t>10 locations in</a:t>
            </a:r>
            <a:br>
              <a:rPr lang="en-US" sz="1500" dirty="0">
                <a:solidFill>
                  <a:schemeClr val="bg2"/>
                </a:solidFill>
              </a:rPr>
            </a:br>
            <a:r>
              <a:rPr lang="en-US" sz="1500" dirty="0">
                <a:solidFill>
                  <a:schemeClr val="bg2"/>
                </a:solidFill>
              </a:rPr>
              <a:t>three countries</a:t>
            </a:r>
          </a:p>
        </p:txBody>
      </p:sp>
      <p:grpSp>
        <p:nvGrpSpPr>
          <p:cNvPr id="3" name="Group 2"/>
          <p:cNvGrpSpPr/>
          <p:nvPr userDrawn="1"/>
        </p:nvGrpSpPr>
        <p:grpSpPr>
          <a:xfrm>
            <a:off x="6561489" y="2491234"/>
            <a:ext cx="2474752" cy="1952027"/>
            <a:chOff x="6375633" y="3156868"/>
            <a:chExt cx="2474752" cy="1952027"/>
          </a:xfrm>
        </p:grpSpPr>
        <p:sp>
          <p:nvSpPr>
            <p:cNvPr id="11" name="TextBox 10"/>
            <p:cNvSpPr txBox="1"/>
            <p:nvPr userDrawn="1"/>
          </p:nvSpPr>
          <p:spPr>
            <a:xfrm>
              <a:off x="7903128" y="3177153"/>
              <a:ext cx="947257" cy="1931742"/>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The Americas</a:t>
              </a:r>
            </a:p>
            <a:p>
              <a:pPr rtl="0"/>
              <a:r>
                <a:rPr lang="en-US" sz="900" b="0" i="0" u="none" strike="noStrike" kern="1200" baseline="0" dirty="0">
                  <a:solidFill>
                    <a:schemeClr val="tx1"/>
                  </a:solidFill>
                  <a:latin typeface="+mn-lt"/>
                  <a:ea typeface="+mn-ea"/>
                  <a:cs typeface="+mn-cs"/>
                </a:rPr>
                <a:t>Boston</a:t>
              </a:r>
            </a:p>
            <a:p>
              <a:pPr rtl="0"/>
              <a:r>
                <a:rPr lang="en-US" sz="900" b="0" i="0" u="none" strike="noStrike" kern="1200" baseline="0" dirty="0">
                  <a:solidFill>
                    <a:schemeClr val="tx1"/>
                  </a:solidFill>
                  <a:latin typeface="+mn-lt"/>
                  <a:ea typeface="+mn-ea"/>
                  <a:cs typeface="+mn-cs"/>
                </a:rPr>
                <a:t>Chicago</a:t>
              </a:r>
            </a:p>
            <a:p>
              <a:pPr rtl="0"/>
              <a:r>
                <a:rPr lang="en-US" sz="900" b="0" i="0" u="none" strike="noStrike" kern="1200" baseline="0" dirty="0">
                  <a:solidFill>
                    <a:schemeClr val="tx1"/>
                  </a:solidFill>
                  <a:latin typeface="+mn-lt"/>
                  <a:ea typeface="+mn-ea"/>
                  <a:cs typeface="+mn-cs"/>
                </a:rPr>
                <a:t>Houston</a:t>
              </a:r>
            </a:p>
            <a:p>
              <a:pPr rtl="0"/>
              <a:r>
                <a:rPr lang="en-US" sz="900" b="0" i="0" u="none" strike="noStrike" kern="1200" baseline="0" dirty="0">
                  <a:solidFill>
                    <a:schemeClr val="tx1"/>
                  </a:solidFill>
                  <a:latin typeface="+mn-lt"/>
                  <a:ea typeface="+mn-ea"/>
                  <a:cs typeface="+mn-cs"/>
                </a:rPr>
                <a:t>Los Angeles</a:t>
              </a:r>
            </a:p>
            <a:p>
              <a:pPr rtl="0"/>
              <a:r>
                <a:rPr lang="en-US" sz="900" b="0" i="0" u="none" strike="noStrike" kern="1200" baseline="0" dirty="0">
                  <a:solidFill>
                    <a:schemeClr val="tx1"/>
                  </a:solidFill>
                  <a:latin typeface="+mn-lt"/>
                  <a:ea typeface="+mn-ea"/>
                  <a:cs typeface="+mn-cs"/>
                </a:rPr>
                <a:t>New York</a:t>
              </a:r>
            </a:p>
            <a:p>
              <a:pPr rtl="0"/>
              <a:r>
                <a:rPr lang="en-US" sz="900" b="0" i="0" u="none" strike="noStrike" kern="1200" baseline="0" dirty="0">
                  <a:solidFill>
                    <a:schemeClr val="tx1"/>
                  </a:solidFill>
                  <a:latin typeface="+mn-lt"/>
                  <a:ea typeface="+mn-ea"/>
                  <a:cs typeface="+mn-cs"/>
                </a:rPr>
                <a:t>Palo Alto</a:t>
              </a:r>
            </a:p>
            <a:p>
              <a:pPr rtl="0"/>
              <a:r>
                <a:rPr lang="en-US" sz="900" b="0" i="0" u="none" strike="noStrike" kern="1200" baseline="0" dirty="0">
                  <a:solidFill>
                    <a:schemeClr val="tx1"/>
                  </a:solidFill>
                  <a:latin typeface="+mn-lt"/>
                  <a:ea typeface="+mn-ea"/>
                  <a:cs typeface="+mn-cs"/>
                </a:rPr>
                <a:t>São Paulo</a:t>
              </a:r>
            </a:p>
            <a:p>
              <a:pPr rtl="0"/>
              <a:r>
                <a:rPr lang="en-US" sz="900" b="0" i="0" u="none" strike="noStrike" kern="1200" baseline="0" dirty="0">
                  <a:solidFill>
                    <a:schemeClr val="tx1"/>
                  </a:solidFill>
                  <a:latin typeface="+mn-lt"/>
                  <a:ea typeface="+mn-ea"/>
                  <a:cs typeface="+mn-cs"/>
                </a:rPr>
                <a:t>Toronto</a:t>
              </a:r>
            </a:p>
            <a:p>
              <a:pPr rtl="0"/>
              <a:r>
                <a:rPr lang="en-US" sz="900" b="0" i="0" u="none" strike="noStrike" kern="1200" baseline="0" dirty="0">
                  <a:solidFill>
                    <a:schemeClr val="tx1"/>
                  </a:solidFill>
                  <a:latin typeface="+mn-lt"/>
                  <a:ea typeface="+mn-ea"/>
                  <a:cs typeface="+mn-cs"/>
                </a:rPr>
                <a:t>Washington, D.C.</a:t>
              </a:r>
            </a:p>
            <a:p>
              <a:pPr rtl="0"/>
              <a:r>
                <a:rPr lang="en-US" sz="900" b="0" i="0" u="none" strike="noStrike" kern="1200" baseline="0" dirty="0">
                  <a:solidFill>
                    <a:schemeClr val="tx1"/>
                  </a:solidFill>
                  <a:latin typeface="+mn-lt"/>
                  <a:ea typeface="+mn-ea"/>
                  <a:cs typeface="+mn-cs"/>
                </a:rPr>
                <a:t>Wilmington</a:t>
              </a:r>
            </a:p>
          </p:txBody>
        </p:sp>
        <p:sp>
          <p:nvSpPr>
            <p:cNvPr id="12" name="TextBox 11"/>
            <p:cNvSpPr txBox="1"/>
            <p:nvPr userDrawn="1"/>
          </p:nvSpPr>
          <p:spPr>
            <a:xfrm>
              <a:off x="6375633" y="3156868"/>
              <a:ext cx="1300294" cy="913070"/>
            </a:xfrm>
            <a:prstGeom prst="rect">
              <a:avLst/>
            </a:prstGeom>
            <a:noFill/>
          </p:spPr>
          <p:txBody>
            <a:bodyPr wrap="square" rtlCol="0" anchor="ctr">
              <a:spAutoFit/>
            </a:bodyPr>
            <a:lstStyle/>
            <a:p>
              <a:pPr algn="r">
                <a:lnSpc>
                  <a:spcPts val="1600"/>
                </a:lnSpc>
              </a:pPr>
              <a:r>
                <a:rPr lang="en-US" sz="1600" dirty="0">
                  <a:solidFill>
                    <a:schemeClr val="accent1"/>
                  </a:solidFill>
                </a:rPr>
                <a:t>10 </a:t>
              </a:r>
            </a:p>
            <a:p>
              <a:pPr algn="r">
                <a:lnSpc>
                  <a:spcPts val="1600"/>
                </a:lnSpc>
              </a:pPr>
              <a:r>
                <a:rPr lang="en-US" sz="1600" dirty="0">
                  <a:solidFill>
                    <a:schemeClr val="accent1"/>
                  </a:solidFill>
                </a:rPr>
                <a:t>locations </a:t>
              </a:r>
            </a:p>
            <a:p>
              <a:pPr algn="r">
                <a:lnSpc>
                  <a:spcPts val="1600"/>
                </a:lnSpc>
              </a:pPr>
              <a:r>
                <a:rPr lang="en-US" sz="1600" dirty="0">
                  <a:solidFill>
                    <a:schemeClr val="accent1"/>
                  </a:solidFill>
                </a:rPr>
                <a:t>in</a:t>
              </a:r>
              <a:r>
                <a:rPr lang="en-US" sz="1600" baseline="0" dirty="0">
                  <a:solidFill>
                    <a:schemeClr val="accent1"/>
                  </a:solidFill>
                </a:rPr>
                <a:t> </a:t>
              </a:r>
              <a:r>
                <a:rPr lang="en-US" sz="1600" dirty="0">
                  <a:solidFill>
                    <a:schemeClr val="accent1"/>
                  </a:solidFill>
                </a:rPr>
                <a:t>three countries</a:t>
              </a:r>
            </a:p>
          </p:txBody>
        </p:sp>
        <p:cxnSp>
          <p:nvCxnSpPr>
            <p:cNvPr id="18" name="Straight Connector 17"/>
            <p:cNvCxnSpPr/>
            <p:nvPr userDrawn="1"/>
          </p:nvCxnSpPr>
          <p:spPr>
            <a:xfrm flipV="1">
              <a:off x="7730949" y="3181996"/>
              <a:ext cx="0" cy="1499616"/>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sp>
        <p:nvSpPr>
          <p:cNvPr id="21" name="Text Placeholder 3"/>
          <p:cNvSpPr>
            <a:spLocks noGrp="1"/>
          </p:cNvSpPr>
          <p:nvPr>
            <p:ph type="body" sz="quarter" idx="43"/>
          </p:nvPr>
        </p:nvSpPr>
        <p:spPr>
          <a:xfrm>
            <a:off x="173595" y="632565"/>
            <a:ext cx="6267546" cy="4039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a:xfrm flipV="1">
            <a:off x="6701255" y="680760"/>
            <a:ext cx="0" cy="400507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337" y="661258"/>
            <a:ext cx="1736581" cy="1736581"/>
          </a:xfrm>
          <a:prstGeom prst="rect">
            <a:avLst/>
          </a:prstGeom>
        </p:spPr>
      </p:pic>
    </p:spTree>
    <p:extLst>
      <p:ext uri="{BB962C8B-B14F-4D97-AF65-F5344CB8AC3E}">
        <p14:creationId xmlns:p14="http://schemas.microsoft.com/office/powerpoint/2010/main" val="24259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8.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Asia Pacific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Skadden Asia Pacific</a:t>
            </a:r>
          </a:p>
        </p:txBody>
      </p:sp>
      <p:cxnSp>
        <p:nvCxnSpPr>
          <p:cNvPr id="35" name="Straight Connector 34"/>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3" name="Group 2"/>
          <p:cNvGrpSpPr/>
          <p:nvPr userDrawn="1"/>
        </p:nvGrpSpPr>
        <p:grpSpPr>
          <a:xfrm>
            <a:off x="6612638" y="2485240"/>
            <a:ext cx="2483840" cy="1150627"/>
            <a:chOff x="6384022" y="3125483"/>
            <a:chExt cx="2483840" cy="1150627"/>
          </a:xfrm>
        </p:grpSpPr>
        <p:sp>
          <p:nvSpPr>
            <p:cNvPr id="13" name="TextBox 12"/>
            <p:cNvSpPr txBox="1"/>
            <p:nvPr userDrawn="1"/>
          </p:nvSpPr>
          <p:spPr>
            <a:xfrm>
              <a:off x="8112853" y="3177153"/>
              <a:ext cx="755009" cy="1098957"/>
            </a:xfrm>
            <a:prstGeom prst="rect">
              <a:avLst/>
            </a:prstGeom>
            <a:noFill/>
          </p:spPr>
          <p:txBody>
            <a:bodyPr wrap="square" lIns="0" tIns="0" rIns="0" bIns="0" rtlCol="0">
              <a:noAutofit/>
            </a:bodyPr>
            <a:lstStyle/>
            <a:p>
              <a:pPr rtl="0"/>
              <a:r>
                <a:rPr lang="en-US" sz="900" b="1" i="0" u="none" strike="noStrike" kern="1200" baseline="0" dirty="0">
                  <a:solidFill>
                    <a:schemeClr val="accent1"/>
                  </a:solidFill>
                  <a:latin typeface="+mn-lt"/>
                  <a:ea typeface="+mn-ea"/>
                  <a:cs typeface="+mn-cs"/>
                </a:rPr>
                <a:t>Asia Pacific</a:t>
              </a:r>
            </a:p>
            <a:p>
              <a:pPr rtl="0"/>
              <a:r>
                <a:rPr lang="en-US" sz="900" b="0" i="0" u="none" strike="noStrike" kern="1200" baseline="0" dirty="0">
                  <a:solidFill>
                    <a:schemeClr val="tx1"/>
                  </a:solidFill>
                  <a:latin typeface="+mn-lt"/>
                  <a:ea typeface="+mn-ea"/>
                  <a:cs typeface="+mn-cs"/>
                </a:rPr>
                <a:t>Beijing</a:t>
              </a:r>
            </a:p>
            <a:p>
              <a:pPr rtl="0"/>
              <a:r>
                <a:rPr lang="en-US" sz="900" b="0" i="0" u="none" strike="noStrike" kern="1200" baseline="0" dirty="0">
                  <a:solidFill>
                    <a:schemeClr val="tx1"/>
                  </a:solidFill>
                  <a:latin typeface="+mn-lt"/>
                  <a:ea typeface="+mn-ea"/>
                  <a:cs typeface="+mn-cs"/>
                </a:rPr>
                <a:t>Hong Kong</a:t>
              </a:r>
            </a:p>
            <a:p>
              <a:pPr rtl="0"/>
              <a:r>
                <a:rPr lang="en-US" sz="900" b="0" i="0" u="none" strike="noStrike" kern="1200" baseline="0" dirty="0">
                  <a:solidFill>
                    <a:schemeClr val="tx1"/>
                  </a:solidFill>
                  <a:latin typeface="+mn-lt"/>
                  <a:ea typeface="+mn-ea"/>
                  <a:cs typeface="+mn-cs"/>
                </a:rPr>
                <a:t>Shanghai</a:t>
              </a:r>
            </a:p>
            <a:p>
              <a:pPr rtl="0"/>
              <a:r>
                <a:rPr lang="en-US" sz="900" b="0" i="0" u="none" strike="noStrike" kern="1200" baseline="0" dirty="0">
                  <a:solidFill>
                    <a:schemeClr val="tx1"/>
                  </a:solidFill>
                  <a:latin typeface="+mn-lt"/>
                  <a:ea typeface="+mn-ea"/>
                  <a:cs typeface="+mn-cs"/>
                </a:rPr>
                <a:t>Singapore</a:t>
              </a:r>
            </a:p>
            <a:p>
              <a:pPr rtl="0"/>
              <a:r>
                <a:rPr lang="en-US" sz="900" b="0" i="0" u="none" strike="noStrike" kern="1200" baseline="0" dirty="0">
                  <a:solidFill>
                    <a:schemeClr val="tx1"/>
                  </a:solidFill>
                  <a:latin typeface="+mn-lt"/>
                  <a:ea typeface="+mn-ea"/>
                  <a:cs typeface="+mn-cs"/>
                </a:rPr>
                <a:t>Seoul</a:t>
              </a:r>
            </a:p>
            <a:p>
              <a:pPr rtl="0"/>
              <a:r>
                <a:rPr lang="en-US" sz="900" b="0" i="0" u="none" strike="noStrike" kern="1200" baseline="0" dirty="0">
                  <a:solidFill>
                    <a:schemeClr val="tx1"/>
                  </a:solidFill>
                  <a:latin typeface="+mn-lt"/>
                  <a:ea typeface="+mn-ea"/>
                  <a:cs typeface="+mn-cs"/>
                </a:rPr>
                <a:t>Tokyo</a:t>
              </a:r>
            </a:p>
            <a:p>
              <a:pPr rtl="0"/>
              <a:endParaRPr lang="en-US" sz="900" b="1" i="0" u="none" strike="noStrike" kern="1200" baseline="0" dirty="0">
                <a:solidFill>
                  <a:srgbClr val="FE000C"/>
                </a:solidFill>
                <a:latin typeface="+mn-lt"/>
                <a:ea typeface="+mn-ea"/>
                <a:cs typeface="+mn-cs"/>
              </a:endParaRPr>
            </a:p>
          </p:txBody>
        </p:sp>
        <p:sp>
          <p:nvSpPr>
            <p:cNvPr id="14" name="TextBox 13"/>
            <p:cNvSpPr txBox="1"/>
            <p:nvPr userDrawn="1"/>
          </p:nvSpPr>
          <p:spPr>
            <a:xfrm>
              <a:off x="6384022" y="3125483"/>
              <a:ext cx="1535186" cy="502702"/>
            </a:xfrm>
            <a:prstGeom prst="rect">
              <a:avLst/>
            </a:prstGeom>
            <a:noFill/>
          </p:spPr>
          <p:txBody>
            <a:bodyPr wrap="square" rtlCol="0" anchor="ctr">
              <a:spAutoFit/>
            </a:bodyPr>
            <a:lstStyle/>
            <a:p>
              <a:pPr algn="r">
                <a:lnSpc>
                  <a:spcPts val="1600"/>
                </a:lnSpc>
              </a:pPr>
              <a:r>
                <a:rPr lang="en-US" sz="1500" dirty="0">
                  <a:solidFill>
                    <a:schemeClr val="accent1"/>
                  </a:solidFill>
                </a:rPr>
                <a:t>Approximately</a:t>
              </a:r>
              <a:br>
                <a:rPr lang="en-US" sz="1500" dirty="0">
                  <a:solidFill>
                    <a:schemeClr val="accent1"/>
                  </a:solidFill>
                </a:rPr>
              </a:br>
              <a:r>
                <a:rPr lang="en-US" sz="1500" dirty="0">
                  <a:solidFill>
                    <a:schemeClr val="accent1"/>
                  </a:solidFill>
                </a:rPr>
                <a:t>90 lawyers</a:t>
              </a:r>
            </a:p>
          </p:txBody>
        </p:sp>
        <p:cxnSp>
          <p:nvCxnSpPr>
            <p:cNvPr id="15" name="Straight Connector 14"/>
            <p:cNvCxnSpPr/>
            <p:nvPr userDrawn="1"/>
          </p:nvCxnSpPr>
          <p:spPr>
            <a:xfrm flipV="1">
              <a:off x="7957452" y="3181996"/>
              <a:ext cx="0" cy="107899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sp>
        <p:nvSpPr>
          <p:cNvPr id="21" name="Text Placeholder 3"/>
          <p:cNvSpPr>
            <a:spLocks noGrp="1"/>
          </p:cNvSpPr>
          <p:nvPr>
            <p:ph type="body" sz="quarter" idx="43"/>
          </p:nvPr>
        </p:nvSpPr>
        <p:spPr>
          <a:xfrm>
            <a:off x="173595" y="632565"/>
            <a:ext cx="6267546" cy="4039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a:xfrm flipV="1">
            <a:off x="6701255" y="680760"/>
            <a:ext cx="0" cy="4005072"/>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3224" y="690793"/>
            <a:ext cx="1667473" cy="1667473"/>
          </a:xfrm>
          <a:prstGeom prst="rect">
            <a:avLst/>
          </a:prstGeom>
        </p:spPr>
      </p:pic>
    </p:spTree>
    <p:extLst>
      <p:ext uri="{BB962C8B-B14F-4D97-AF65-F5344CB8AC3E}">
        <p14:creationId xmlns:p14="http://schemas.microsoft.com/office/powerpoint/2010/main" val="16708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9.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Firm Overview 1">
    <p:spTree>
      <p:nvGrpSpPr>
        <p:cNvPr id="1" name=""/>
        <p:cNvGrpSpPr/>
        <p:nvPr/>
      </p:nvGrpSpPr>
      <p:grpSpPr>
        <a:xfrm>
          <a:off x="0" y="0"/>
          <a:ext cx="0" cy="0"/>
          <a:chOff x="0" y="0"/>
          <a:chExt cx="0" cy="0"/>
        </a:xfrm>
      </p:grpSpPr>
      <p:sp>
        <p:nvSpPr>
          <p:cNvPr id="8" name="Rectangle 7"/>
          <p:cNvSpPr/>
          <p:nvPr userDrawn="1"/>
        </p:nvSpPr>
        <p:spPr>
          <a:xfrm>
            <a:off x="224960" y="699246"/>
            <a:ext cx="2141722" cy="3963707"/>
          </a:xfrm>
          <a:prstGeom prst="rect">
            <a:avLst/>
          </a:prstGeom>
          <a:solidFill>
            <a:srgbClr val="B6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2514600" y="632011"/>
            <a:ext cx="6332538" cy="4024218"/>
          </a:xfrm>
        </p:spPr>
        <p:txBody>
          <a:bodyPr/>
          <a:lstStyle>
            <a:lvl1pPr>
              <a:buClr>
                <a:schemeClr val="bg1"/>
              </a:buCl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96363" y="79001"/>
            <a:ext cx="7716504"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Firm </a:t>
            </a:r>
            <a:r>
              <a:rPr kumimoji="0" lang="en-US" sz="2200" b="1" i="0" u="none" strike="noStrike" kern="1200" cap="none" spc="0" normalizeH="0" baseline="0" noProof="0" dirty="0">
                <a:ln>
                  <a:noFill/>
                </a:ln>
                <a:solidFill>
                  <a:schemeClr val="accent6"/>
                </a:solidFill>
                <a:effectLst/>
                <a:uLnTx/>
                <a:uFillTx/>
                <a:latin typeface="+mn-lt"/>
                <a:ea typeface="+mn-ea"/>
                <a:cs typeface="+mn-cs"/>
              </a:rPr>
              <a:t>Overview</a:t>
            </a:r>
            <a:endParaRPr lang="en-US" sz="2200" dirty="0">
              <a:solidFill>
                <a:schemeClr val="accent6"/>
              </a:solidFill>
            </a:endParaRPr>
          </a:p>
        </p:txBody>
      </p:sp>
      <p:sp>
        <p:nvSpPr>
          <p:cNvPr id="13" name="TextBox 12"/>
          <p:cNvSpPr txBox="1"/>
          <p:nvPr userDrawn="1"/>
        </p:nvSpPr>
        <p:spPr>
          <a:xfrm>
            <a:off x="309722" y="822250"/>
            <a:ext cx="1935938" cy="3695960"/>
          </a:xfrm>
          <a:prstGeom prst="rect">
            <a:avLst/>
          </a:prstGeom>
          <a:noFill/>
        </p:spPr>
        <p:txBody>
          <a:bodyPr wrap="square" lIns="0" tIns="0" rIns="0" bIns="0" rtlCol="0">
            <a:noAutofit/>
          </a:bodyPr>
          <a:lstStyle/>
          <a:p>
            <a:pPr algn="l">
              <a:lnSpc>
                <a:spcPct val="100000"/>
              </a:lnSpc>
            </a:pPr>
            <a:r>
              <a:rPr lang="en-US" sz="2000" b="0" spc="0" baseline="0" dirty="0">
                <a:solidFill>
                  <a:schemeClr val="bg1"/>
                </a:solidFill>
                <a:latin typeface="Arial" pitchFamily="34" charset="0"/>
                <a:cs typeface="Arial" pitchFamily="34" charset="0"/>
              </a:rPr>
              <a:t>1,700 attorneys </a:t>
            </a:r>
            <a:br>
              <a:rPr lang="en-US" sz="2000" b="0" spc="0" baseline="0" dirty="0">
                <a:solidFill>
                  <a:schemeClr val="bg1"/>
                </a:solidFill>
                <a:latin typeface="Arial" pitchFamily="34" charset="0"/>
                <a:cs typeface="Arial" pitchFamily="34" charset="0"/>
              </a:rPr>
            </a:br>
            <a:r>
              <a:rPr lang="en-US" sz="2000" b="0" spc="0" baseline="0" dirty="0">
                <a:solidFill>
                  <a:schemeClr val="bg1"/>
                </a:solidFill>
                <a:latin typeface="Arial" pitchFamily="34" charset="0"/>
                <a:cs typeface="Arial" pitchFamily="34" charset="0"/>
              </a:rPr>
              <a:t>21 offices</a:t>
            </a:r>
          </a:p>
          <a:p>
            <a:pPr algn="l">
              <a:lnSpc>
                <a:spcPct val="100000"/>
              </a:lnSpc>
            </a:pPr>
            <a:r>
              <a:rPr lang="en-US" sz="2000" b="0" spc="0" baseline="0" dirty="0">
                <a:solidFill>
                  <a:schemeClr val="bg1"/>
                </a:solidFill>
                <a:latin typeface="Arial" pitchFamily="34" charset="0"/>
                <a:cs typeface="Arial" pitchFamily="34" charset="0"/>
              </a:rPr>
              <a:t>50+ practices</a:t>
            </a:r>
            <a:br>
              <a:rPr lang="en-US" sz="2000" b="0" spc="0" baseline="0" dirty="0">
                <a:solidFill>
                  <a:schemeClr val="tx1"/>
                </a:solidFill>
                <a:latin typeface="Arial" pitchFamily="34" charset="0"/>
                <a:cs typeface="Arial" pitchFamily="34" charset="0"/>
              </a:rPr>
            </a:br>
            <a:endParaRPr lang="en-US" sz="2000" b="0" spc="0" baseline="0" dirty="0">
              <a:solidFill>
                <a:schemeClr val="tx1"/>
              </a:solidFill>
              <a:latin typeface="Arial" pitchFamily="34" charset="0"/>
              <a:cs typeface="Arial" pitchFamily="34" charset="0"/>
            </a:endParaRPr>
          </a:p>
          <a:p>
            <a:pPr algn="l">
              <a:lnSpc>
                <a:spcPts val="2200"/>
              </a:lnSpc>
            </a:pP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A global firm, </a:t>
            </a: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serving clients </a:t>
            </a: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in every major financial center through a collaborative  </a:t>
            </a:r>
            <a:br>
              <a:rPr lang="en-US" sz="2000" b="0" dirty="0">
                <a:solidFill>
                  <a:schemeClr val="bg2"/>
                </a:solidFill>
                <a:latin typeface="Arial" pitchFamily="34" charset="0"/>
                <a:cs typeface="Arial" pitchFamily="34" charset="0"/>
              </a:rPr>
            </a:br>
            <a:r>
              <a:rPr lang="en-US" sz="2000" b="0" dirty="0">
                <a:solidFill>
                  <a:schemeClr val="bg2"/>
                </a:solidFill>
                <a:latin typeface="Arial" pitchFamily="34" charset="0"/>
                <a:cs typeface="Arial" pitchFamily="34" charset="0"/>
              </a:rPr>
              <a:t>team approach</a:t>
            </a:r>
          </a:p>
        </p:txBody>
      </p:sp>
      <p:sp>
        <p:nvSpPr>
          <p:cNvPr id="14" name="Rectangle 13"/>
          <p:cNvSpPr/>
          <p:nvPr userDrawn="1"/>
        </p:nvSpPr>
        <p:spPr>
          <a:xfrm>
            <a:off x="310393" y="1875740"/>
            <a:ext cx="109728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30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able of Contents 2 - 3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Contents</a:t>
            </a:r>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20664" y="3469540"/>
            <a:ext cx="8755062" cy="646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20664" y="4112803"/>
            <a:ext cx="8755062" cy="646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p:cNvSpPr>
            <a:spLocks noGrp="1"/>
          </p:cNvSpPr>
          <p:nvPr>
            <p:ph type="body" sz="quarter" idx="14" hasCustomPrompt="1"/>
          </p:nvPr>
        </p:nvSpPr>
        <p:spPr>
          <a:xfrm>
            <a:off x="1465943" y="3530051"/>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2</a:t>
            </a:r>
          </a:p>
        </p:txBody>
      </p:sp>
      <p:sp>
        <p:nvSpPr>
          <p:cNvPr id="32" name="Text Placeholder 3"/>
          <p:cNvSpPr>
            <a:spLocks noGrp="1"/>
          </p:cNvSpPr>
          <p:nvPr>
            <p:ph type="body" sz="quarter" idx="19" hasCustomPrompt="1"/>
          </p:nvPr>
        </p:nvSpPr>
        <p:spPr>
          <a:xfrm>
            <a:off x="409102" y="3482987"/>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36" name="Text Placeholder 2"/>
          <p:cNvSpPr>
            <a:spLocks noGrp="1"/>
          </p:cNvSpPr>
          <p:nvPr>
            <p:ph type="body" sz="quarter" idx="24" hasCustomPrompt="1"/>
          </p:nvPr>
        </p:nvSpPr>
        <p:spPr>
          <a:xfrm>
            <a:off x="1465943" y="3802207"/>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2</a:t>
            </a:r>
          </a:p>
        </p:txBody>
      </p:sp>
      <p:sp>
        <p:nvSpPr>
          <p:cNvPr id="40" name="Text Placeholder 2"/>
          <p:cNvSpPr>
            <a:spLocks noGrp="1"/>
          </p:cNvSpPr>
          <p:nvPr>
            <p:ph type="body" sz="quarter" idx="28" hasCustomPrompt="1"/>
          </p:nvPr>
        </p:nvSpPr>
        <p:spPr>
          <a:xfrm>
            <a:off x="1465943" y="4174391"/>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3</a:t>
            </a:r>
          </a:p>
        </p:txBody>
      </p:sp>
      <p:sp>
        <p:nvSpPr>
          <p:cNvPr id="41" name="Text Placeholder 3"/>
          <p:cNvSpPr>
            <a:spLocks noGrp="1"/>
          </p:cNvSpPr>
          <p:nvPr>
            <p:ph type="body" sz="quarter" idx="29" hasCustomPrompt="1"/>
          </p:nvPr>
        </p:nvSpPr>
        <p:spPr>
          <a:xfrm>
            <a:off x="409102" y="4127327"/>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42" name="Text Placeholder 2"/>
          <p:cNvSpPr>
            <a:spLocks noGrp="1"/>
          </p:cNvSpPr>
          <p:nvPr>
            <p:ph type="body" sz="quarter" idx="30" hasCustomPrompt="1"/>
          </p:nvPr>
        </p:nvSpPr>
        <p:spPr>
          <a:xfrm>
            <a:off x="1465943" y="4446547"/>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3</a:t>
            </a:r>
          </a:p>
        </p:txBody>
      </p:sp>
      <p:sp>
        <p:nvSpPr>
          <p:cNvPr id="21" name="Rectangle 20"/>
          <p:cNvSpPr/>
          <p:nvPr userDrawn="1"/>
        </p:nvSpPr>
        <p:spPr>
          <a:xfrm>
            <a:off x="220664" y="2827451"/>
            <a:ext cx="8755062" cy="6461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a:spLocks noGrp="1"/>
          </p:cNvSpPr>
          <p:nvPr>
            <p:ph type="body" sz="quarter" idx="37" hasCustomPrompt="1"/>
          </p:nvPr>
        </p:nvSpPr>
        <p:spPr>
          <a:xfrm>
            <a:off x="1465943" y="2887962"/>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1</a:t>
            </a:r>
          </a:p>
        </p:txBody>
      </p:sp>
      <p:sp>
        <p:nvSpPr>
          <p:cNvPr id="23" name="Text Placeholder 3"/>
          <p:cNvSpPr>
            <a:spLocks noGrp="1"/>
          </p:cNvSpPr>
          <p:nvPr>
            <p:ph type="body" sz="quarter" idx="38" hasCustomPrompt="1"/>
          </p:nvPr>
        </p:nvSpPr>
        <p:spPr>
          <a:xfrm>
            <a:off x="409102" y="2840898"/>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24" name="Text Placeholder 2"/>
          <p:cNvSpPr>
            <a:spLocks noGrp="1"/>
          </p:cNvSpPr>
          <p:nvPr>
            <p:ph type="body" sz="quarter" idx="39" hasCustomPrompt="1"/>
          </p:nvPr>
        </p:nvSpPr>
        <p:spPr>
          <a:xfrm>
            <a:off x="1465943" y="3160118"/>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1</a:t>
            </a:r>
          </a:p>
        </p:txBody>
      </p:sp>
    </p:spTree>
    <p:extLst>
      <p:ext uri="{BB962C8B-B14F-4D97-AF65-F5344CB8AC3E}">
        <p14:creationId xmlns:p14="http://schemas.microsoft.com/office/powerpoint/2010/main" val="332162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Firm Overview 2">
    <p:spTree>
      <p:nvGrpSpPr>
        <p:cNvPr id="1" name=""/>
        <p:cNvGrpSpPr/>
        <p:nvPr/>
      </p:nvGrpSpPr>
      <p:grpSpPr>
        <a:xfrm>
          <a:off x="0" y="0"/>
          <a:ext cx="0" cy="0"/>
          <a:chOff x="0" y="0"/>
          <a:chExt cx="0" cy="0"/>
        </a:xfrm>
      </p:grpSpPr>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96363" y="79001"/>
            <a:ext cx="7716504"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Firm </a:t>
            </a:r>
            <a:r>
              <a:rPr kumimoji="0" lang="en-US" sz="2200" b="1" i="0" u="none" strike="noStrike" kern="1200" cap="none" spc="0" normalizeH="0" baseline="0" noProof="0" dirty="0">
                <a:ln>
                  <a:noFill/>
                </a:ln>
                <a:solidFill>
                  <a:schemeClr val="accent6"/>
                </a:solidFill>
                <a:effectLst/>
                <a:uLnTx/>
                <a:uFillTx/>
                <a:latin typeface="+mn-lt"/>
                <a:ea typeface="+mn-ea"/>
                <a:cs typeface="+mn-cs"/>
              </a:rPr>
              <a:t>Overview</a:t>
            </a:r>
            <a:endParaRPr lang="en-US" sz="2200" dirty="0">
              <a:solidFill>
                <a:schemeClr val="accent6"/>
              </a:solidFill>
            </a:endParaRPr>
          </a:p>
        </p:txBody>
      </p:sp>
      <p:sp>
        <p:nvSpPr>
          <p:cNvPr id="11" name="Rectangle 10"/>
          <p:cNvSpPr/>
          <p:nvPr userDrawn="1"/>
        </p:nvSpPr>
        <p:spPr>
          <a:xfrm>
            <a:off x="5286729" y="699058"/>
            <a:ext cx="3682767" cy="1332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783400" y="2058141"/>
            <a:ext cx="2183527" cy="2613872"/>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20663" y="699057"/>
            <a:ext cx="2145842" cy="3972956"/>
          </a:xfrm>
          <a:prstGeom prst="rect">
            <a:avLst/>
          </a:prstGeom>
          <a:solidFill>
            <a:srgbClr val="CBC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393317" y="699058"/>
            <a:ext cx="2867372" cy="133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393317" y="2058141"/>
            <a:ext cx="4364043" cy="2613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2716305" y="2497364"/>
            <a:ext cx="3729891"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Advise clients on </a:t>
            </a:r>
            <a:br>
              <a:rPr lang="en-US" sz="1800" dirty="0">
                <a:solidFill>
                  <a:schemeClr val="bg1"/>
                </a:solidFill>
              </a:rPr>
            </a:br>
            <a:r>
              <a:rPr lang="en-US" sz="1800" dirty="0">
                <a:solidFill>
                  <a:schemeClr val="bg1"/>
                </a:solidFill>
              </a:rPr>
              <a:t>matters involving, among others: mergers and acquisitions, tax, corporate</a:t>
            </a:r>
            <a:r>
              <a:rPr lang="en-US" sz="1800" baseline="0" dirty="0">
                <a:solidFill>
                  <a:schemeClr val="bg1"/>
                </a:solidFill>
              </a:rPr>
              <a:t> finance, </a:t>
            </a:r>
            <a:r>
              <a:rPr lang="en-US" sz="1800" dirty="0">
                <a:solidFill>
                  <a:schemeClr val="bg1"/>
                </a:solidFill>
              </a:rPr>
              <a:t>intellectual property </a:t>
            </a:r>
            <a:r>
              <a:rPr lang="en-US" sz="1800" baseline="0" dirty="0">
                <a:solidFill>
                  <a:schemeClr val="bg1"/>
                </a:solidFill>
              </a:rPr>
              <a:t>and technology</a:t>
            </a:r>
            <a:r>
              <a:rPr lang="en-US" sz="1800" dirty="0">
                <a:solidFill>
                  <a:schemeClr val="bg1"/>
                </a:solidFill>
              </a:rPr>
              <a:t>,</a:t>
            </a:r>
            <a:r>
              <a:rPr lang="en-US" sz="1800" baseline="0" dirty="0">
                <a:solidFill>
                  <a:schemeClr val="bg1"/>
                </a:solidFill>
              </a:rPr>
              <a:t> litigation, real estate, banking and arbitration</a:t>
            </a:r>
            <a:endParaRPr lang="en-US" sz="1800" dirty="0">
              <a:solidFill>
                <a:schemeClr val="bg1"/>
              </a:solidFill>
            </a:endParaRPr>
          </a:p>
        </p:txBody>
      </p:sp>
      <p:sp>
        <p:nvSpPr>
          <p:cNvPr id="19" name="TextBox 18"/>
          <p:cNvSpPr txBox="1"/>
          <p:nvPr userDrawn="1"/>
        </p:nvSpPr>
        <p:spPr>
          <a:xfrm>
            <a:off x="368380" y="837299"/>
            <a:ext cx="1972085" cy="3404772"/>
          </a:xfrm>
          <a:prstGeom prst="rect">
            <a:avLst/>
          </a:prstGeom>
          <a:noFill/>
        </p:spPr>
        <p:txBody>
          <a:bodyPr wrap="square" lIns="0" tIns="0" rIns="0" bIns="0" rtlCol="0">
            <a:noAutofit/>
          </a:bodyPr>
          <a:lstStyle/>
          <a:p>
            <a:pPr algn="l">
              <a:lnSpc>
                <a:spcPct val="100000"/>
              </a:lnSpc>
            </a:pPr>
            <a:r>
              <a:rPr lang="en-US" sz="1600" b="0" spc="0" baseline="0" dirty="0">
                <a:solidFill>
                  <a:schemeClr val="tx1"/>
                </a:solidFill>
                <a:latin typeface="Arial" pitchFamily="34" charset="0"/>
                <a:cs typeface="Arial" pitchFamily="34" charset="0"/>
              </a:rPr>
              <a:t>1,700 attorneys </a:t>
            </a:r>
            <a:br>
              <a:rPr lang="en-US" sz="1600" b="0" spc="0" baseline="0" dirty="0">
                <a:solidFill>
                  <a:schemeClr val="tx1"/>
                </a:solidFill>
                <a:latin typeface="Arial" pitchFamily="34" charset="0"/>
                <a:cs typeface="Arial" pitchFamily="34" charset="0"/>
              </a:rPr>
            </a:br>
            <a:r>
              <a:rPr lang="en-US" sz="1600" b="0" spc="0" baseline="0" dirty="0">
                <a:solidFill>
                  <a:schemeClr val="tx1"/>
                </a:solidFill>
                <a:latin typeface="Arial" pitchFamily="34" charset="0"/>
                <a:cs typeface="Arial" pitchFamily="34" charset="0"/>
              </a:rPr>
              <a:t>21 offices</a:t>
            </a:r>
          </a:p>
          <a:p>
            <a:pPr algn="l">
              <a:lnSpc>
                <a:spcPct val="100000"/>
              </a:lnSpc>
            </a:pPr>
            <a:r>
              <a:rPr lang="en-US" sz="1600" b="0" spc="0" baseline="0" dirty="0">
                <a:solidFill>
                  <a:schemeClr val="tx1"/>
                </a:solidFill>
                <a:latin typeface="Arial" pitchFamily="34" charset="0"/>
                <a:cs typeface="Arial" pitchFamily="34" charset="0"/>
              </a:rPr>
              <a:t>50+ practices</a:t>
            </a:r>
            <a:br>
              <a:rPr lang="en-US" sz="1600" b="0" spc="0" baseline="0" dirty="0">
                <a:solidFill>
                  <a:schemeClr val="tx1"/>
                </a:solidFill>
                <a:latin typeface="Arial" pitchFamily="34" charset="0"/>
                <a:cs typeface="Arial" pitchFamily="34" charset="0"/>
              </a:rPr>
            </a:br>
            <a:endParaRPr lang="en-US" sz="1600" b="0" spc="0" baseline="0" dirty="0">
              <a:solidFill>
                <a:schemeClr val="tx1"/>
              </a:solidFill>
              <a:latin typeface="Arial" pitchFamily="34" charset="0"/>
              <a:cs typeface="Arial" pitchFamily="34" charset="0"/>
            </a:endParaRPr>
          </a:p>
          <a:p>
            <a:pPr algn="l">
              <a:lnSpc>
                <a:spcPts val="1800"/>
              </a:lnSpc>
            </a:pP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A global firm, </a:t>
            </a: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serving clients in every major financial center through </a:t>
            </a: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a collaborative  </a:t>
            </a:r>
            <a:br>
              <a:rPr lang="en-US" sz="1600" b="0" dirty="0">
                <a:solidFill>
                  <a:schemeClr val="tx1"/>
                </a:solidFill>
                <a:latin typeface="Arial" pitchFamily="34" charset="0"/>
                <a:cs typeface="Arial" pitchFamily="34" charset="0"/>
              </a:rPr>
            </a:br>
            <a:r>
              <a:rPr lang="en-US" sz="1600" b="0" dirty="0">
                <a:solidFill>
                  <a:schemeClr val="tx1"/>
                </a:solidFill>
                <a:latin typeface="Arial" pitchFamily="34" charset="0"/>
                <a:cs typeface="Arial" pitchFamily="34" charset="0"/>
              </a:rPr>
              <a:t>team approach</a:t>
            </a:r>
          </a:p>
        </p:txBody>
      </p:sp>
      <p:sp>
        <p:nvSpPr>
          <p:cNvPr id="20" name="Rectangle 19"/>
          <p:cNvSpPr/>
          <p:nvPr userDrawn="1"/>
        </p:nvSpPr>
        <p:spPr>
          <a:xfrm>
            <a:off x="369052" y="1697841"/>
            <a:ext cx="1024128" cy="461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460813" y="898117"/>
            <a:ext cx="2743200" cy="938719"/>
          </a:xfrm>
          <a:prstGeom prst="rect">
            <a:avLst/>
          </a:prstGeom>
        </p:spPr>
        <p:txBody>
          <a:bodyPr wrap="square">
            <a:spAutoFit/>
          </a:bodyPr>
          <a:lstStyle/>
          <a:p>
            <a:pPr lvl="0" algn="ctr"/>
            <a:r>
              <a:rPr lang="en-US" sz="1100" dirty="0">
                <a:solidFill>
                  <a:schemeClr val="bg1"/>
                </a:solidFill>
              </a:rPr>
              <a:t>Known for our utmost dedication </a:t>
            </a:r>
            <a:br>
              <a:rPr lang="en-US" sz="1100" dirty="0">
                <a:solidFill>
                  <a:schemeClr val="bg1"/>
                </a:solidFill>
              </a:rPr>
            </a:br>
            <a:r>
              <a:rPr lang="en-US" sz="1100" dirty="0">
                <a:solidFill>
                  <a:schemeClr val="bg1"/>
                </a:solidFill>
              </a:rPr>
              <a:t>to client service — commitment </a:t>
            </a:r>
            <a:br>
              <a:rPr lang="en-US" sz="1100" dirty="0">
                <a:solidFill>
                  <a:schemeClr val="bg1"/>
                </a:solidFill>
              </a:rPr>
            </a:br>
            <a:r>
              <a:rPr lang="en-US" sz="1100" dirty="0">
                <a:solidFill>
                  <a:schemeClr val="bg1"/>
                </a:solidFill>
              </a:rPr>
              <a:t>to excellence, creativity and resourcefulness in providing innovative advice and novel legal solutions</a:t>
            </a:r>
          </a:p>
        </p:txBody>
      </p:sp>
      <p:sp>
        <p:nvSpPr>
          <p:cNvPr id="22" name="Rectangle 21"/>
          <p:cNvSpPr/>
          <p:nvPr userDrawn="1"/>
        </p:nvSpPr>
        <p:spPr>
          <a:xfrm>
            <a:off x="5496455" y="937666"/>
            <a:ext cx="3280094" cy="892552"/>
          </a:xfrm>
          <a:prstGeom prst="rect">
            <a:avLst/>
          </a:prstGeom>
        </p:spPr>
        <p:txBody>
          <a:bodyPr wrap="square">
            <a:spAutoFit/>
          </a:bodyPr>
          <a:lstStyle/>
          <a:p>
            <a:pPr lvl="0" algn="ctr"/>
            <a:r>
              <a:rPr lang="en-US" sz="1300" dirty="0">
                <a:solidFill>
                  <a:schemeClr val="bg1"/>
                </a:solidFill>
              </a:rPr>
              <a:t>Integrated practices offer value </a:t>
            </a:r>
            <a:br>
              <a:rPr lang="en-US" sz="1300" dirty="0">
                <a:solidFill>
                  <a:schemeClr val="bg1"/>
                </a:solidFill>
              </a:rPr>
            </a:br>
            <a:r>
              <a:rPr lang="en-US" sz="1300" dirty="0">
                <a:solidFill>
                  <a:schemeClr val="bg1"/>
                </a:solidFill>
              </a:rPr>
              <a:t>and efficiencies by harnessing the exceptional breadth of experience needed to satisfy our clients’ business objectives</a:t>
            </a:r>
          </a:p>
        </p:txBody>
      </p:sp>
      <p:sp>
        <p:nvSpPr>
          <p:cNvPr id="23" name="Rectangle 22"/>
          <p:cNvSpPr/>
          <p:nvPr userDrawn="1"/>
        </p:nvSpPr>
        <p:spPr>
          <a:xfrm>
            <a:off x="7014602" y="2396558"/>
            <a:ext cx="1750230" cy="1938992"/>
          </a:xfrm>
          <a:prstGeom prst="rect">
            <a:avLst/>
          </a:prstGeom>
        </p:spPr>
        <p:txBody>
          <a:bodyPr wrap="square">
            <a:spAutoFit/>
          </a:bodyPr>
          <a:lstStyle/>
          <a:p>
            <a:pPr lvl="0" algn="ctr"/>
            <a:r>
              <a:rPr lang="en-US" sz="1500" dirty="0">
                <a:solidFill>
                  <a:schemeClr val="bg1"/>
                </a:solidFill>
              </a:rPr>
              <a:t>Represents many of the largest U.S. and international companies, including approximately</a:t>
            </a:r>
            <a:r>
              <a:rPr lang="en-US" sz="1500" baseline="0" dirty="0">
                <a:solidFill>
                  <a:schemeClr val="bg1"/>
                </a:solidFill>
              </a:rPr>
              <a:t> one-half of the </a:t>
            </a:r>
            <a:r>
              <a:rPr lang="en-US" sz="1500" i="1" baseline="0" dirty="0">
                <a:solidFill>
                  <a:schemeClr val="bg1"/>
                </a:solidFill>
              </a:rPr>
              <a:t>Fortune 250</a:t>
            </a:r>
            <a:endParaRPr lang="en-US" sz="1500" i="1" dirty="0">
              <a:solidFill>
                <a:schemeClr val="bg1"/>
              </a:solidFill>
            </a:endParaRPr>
          </a:p>
        </p:txBody>
      </p:sp>
    </p:spTree>
    <p:extLst>
      <p:ext uri="{BB962C8B-B14F-4D97-AF65-F5344CB8AC3E}">
        <p14:creationId xmlns:p14="http://schemas.microsoft.com/office/powerpoint/2010/main" val="32646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1.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Diversity, Equity &amp; Inclus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239B17E-83AA-4B46-86C0-F88C3D1A7B1F}"/>
              </a:ext>
            </a:extLst>
          </p:cNvPr>
          <p:cNvSpPr/>
          <p:nvPr userDrawn="1"/>
        </p:nvSpPr>
        <p:spPr>
          <a:xfrm>
            <a:off x="222034" y="3487541"/>
            <a:ext cx="6502151" cy="12654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TextBox 78">
            <a:extLst>
              <a:ext uri="{FF2B5EF4-FFF2-40B4-BE49-F238E27FC236}">
                <a16:creationId xmlns:a16="http://schemas.microsoft.com/office/drawing/2014/main" id="{A0546D7C-1262-49DB-916E-87F93B0C613A}"/>
              </a:ext>
            </a:extLst>
          </p:cNvPr>
          <p:cNvSpPr txBox="1"/>
          <p:nvPr userDrawn="1"/>
        </p:nvSpPr>
        <p:spPr>
          <a:xfrm>
            <a:off x="242592" y="3740344"/>
            <a:ext cx="6412768" cy="1363194"/>
          </a:xfrm>
          <a:prstGeom prst="rect">
            <a:avLst/>
          </a:prstGeom>
          <a:noFill/>
        </p:spPr>
        <p:txBody>
          <a:bodyPr wrap="square" numCol="2" spcCol="365760" rtlCol="0">
            <a:spAutoFit/>
          </a:bodyPr>
          <a:lstStyle/>
          <a:p>
            <a:pPr rtl="0">
              <a:spcAft>
                <a:spcPts val="600"/>
              </a:spcAft>
            </a:pPr>
            <a:r>
              <a:rPr lang="en-US" sz="800" b="0" i="0" u="none" strike="noStrike" kern="1200" baseline="0" dirty="0">
                <a:solidFill>
                  <a:schemeClr val="bg1"/>
                </a:solidFill>
                <a:latin typeface="+mn-lt"/>
                <a:ea typeface="+mn-ea"/>
                <a:cs typeface="+mn-cs"/>
              </a:rPr>
              <a:t>Skadden earned the </a:t>
            </a:r>
            <a:r>
              <a:rPr lang="en-US" sz="800" b="1" i="0" u="none" strike="noStrike" kern="1200" baseline="0" dirty="0">
                <a:solidFill>
                  <a:schemeClr val="bg1"/>
                </a:solidFill>
                <a:latin typeface="+mn-lt"/>
                <a:ea typeface="+mn-ea"/>
                <a:cs typeface="+mn-cs"/>
              </a:rPr>
              <a:t>Mansfield Certified Plus </a:t>
            </a:r>
            <a:r>
              <a:rPr lang="en-US" sz="800" b="0" i="0" u="none" strike="noStrike" kern="1200" baseline="0" dirty="0">
                <a:solidFill>
                  <a:schemeClr val="bg1"/>
                </a:solidFill>
                <a:latin typeface="+mn-lt"/>
                <a:ea typeface="+mn-ea"/>
                <a:cs typeface="+mn-cs"/>
              </a:rPr>
              <a:t>designation from Diversity Lab in 2021, which means the firm met or exceeded the pipeline consideration requirements for certification and successfully reached at least 30% diverse lawyer representation in several leadership categories. </a:t>
            </a:r>
          </a:p>
          <a:p>
            <a:pPr rtl="0">
              <a:spcAft>
                <a:spcPts val="600"/>
              </a:spcAft>
            </a:pPr>
            <a:endParaRPr lang="en-US" sz="800" b="0" i="0" u="none" strike="noStrike" kern="1200" baseline="0" dirty="0">
              <a:solidFill>
                <a:schemeClr val="bg1"/>
              </a:solidFill>
              <a:latin typeface="+mn-lt"/>
              <a:ea typeface="+mn-ea"/>
              <a:cs typeface="+mn-cs"/>
            </a:endParaRPr>
          </a:p>
          <a:p>
            <a:pPr rtl="0">
              <a:spcAft>
                <a:spcPts val="600"/>
              </a:spcAft>
            </a:pPr>
            <a:endParaRPr lang="en-US" sz="800" b="0" i="0" u="none" strike="noStrike" kern="1200" baseline="0" dirty="0">
              <a:solidFill>
                <a:schemeClr val="bg1"/>
              </a:solidFill>
              <a:latin typeface="+mn-lt"/>
              <a:ea typeface="+mn-ea"/>
              <a:cs typeface="+mn-cs"/>
            </a:endParaRPr>
          </a:p>
          <a:p>
            <a:pPr rtl="0">
              <a:spcAft>
                <a:spcPts val="600"/>
              </a:spcAft>
            </a:pPr>
            <a:endParaRPr lang="en-US" sz="800" b="0" i="0" u="none" strike="noStrike" kern="1200" baseline="0" dirty="0">
              <a:solidFill>
                <a:schemeClr val="bg1"/>
              </a:solidFill>
              <a:latin typeface="+mn-lt"/>
              <a:ea typeface="+mn-ea"/>
              <a:cs typeface="+mn-cs"/>
            </a:endParaRPr>
          </a:p>
          <a:p>
            <a:pPr rtl="0">
              <a:spcAft>
                <a:spcPts val="600"/>
              </a:spcAft>
            </a:pPr>
            <a:r>
              <a:rPr lang="en-US" sz="800" b="0" i="0" u="none" strike="noStrike" kern="1200" baseline="0" dirty="0">
                <a:solidFill>
                  <a:schemeClr val="bg1"/>
                </a:solidFill>
                <a:latin typeface="+mn-lt"/>
                <a:ea typeface="+mn-ea"/>
                <a:cs typeface="+mn-cs"/>
              </a:rPr>
              <a:t>In 2020, we spearheaded the launch of the </a:t>
            </a:r>
            <a:r>
              <a:rPr lang="en-US" sz="800" b="1" i="0" u="none" strike="noStrike" kern="1200" baseline="0" dirty="0">
                <a:solidFill>
                  <a:schemeClr val="bg1"/>
                </a:solidFill>
                <a:latin typeface="+mn-lt"/>
                <a:ea typeface="+mn-ea"/>
                <a:cs typeface="+mn-cs"/>
              </a:rPr>
              <a:t>Law Firm Antiracism Alliance </a:t>
            </a:r>
            <a:r>
              <a:rPr lang="en-US" sz="800" b="0" i="0" u="none" strike="noStrike" kern="1200" baseline="0" dirty="0">
                <a:solidFill>
                  <a:schemeClr val="bg1"/>
                </a:solidFill>
                <a:latin typeface="+mn-lt"/>
                <a:ea typeface="+mn-ea"/>
                <a:cs typeface="+mn-cs"/>
              </a:rPr>
              <a:t>(LFAA), a partnership of more than 300 law firm members, to tackle systemic racism in the law. </a:t>
            </a:r>
          </a:p>
          <a:p>
            <a:pPr rtl="0">
              <a:spcAft>
                <a:spcPts val="600"/>
              </a:spcAft>
            </a:pPr>
            <a:r>
              <a:rPr lang="en-US" sz="800" b="0" i="0" u="none" strike="noStrike" kern="1200" baseline="0" dirty="0">
                <a:solidFill>
                  <a:schemeClr val="bg1"/>
                </a:solidFill>
                <a:latin typeface="+mn-lt"/>
                <a:ea typeface="+mn-ea"/>
                <a:cs typeface="+mn-cs"/>
              </a:rPr>
              <a:t>Skadden was the inaugural law firm winner of the </a:t>
            </a:r>
            <a:br>
              <a:rPr lang="en-US" sz="800" b="0" i="0" u="none" strike="noStrike" kern="1200" baseline="0" dirty="0">
                <a:solidFill>
                  <a:schemeClr val="bg1"/>
                </a:solidFill>
                <a:latin typeface="+mn-lt"/>
                <a:ea typeface="+mn-ea"/>
                <a:cs typeface="+mn-cs"/>
              </a:rPr>
            </a:br>
            <a:r>
              <a:rPr lang="en-US" sz="800" b="1" i="0" u="none" strike="noStrike" kern="1200" baseline="0" dirty="0">
                <a:solidFill>
                  <a:schemeClr val="bg1"/>
                </a:solidFill>
                <a:latin typeface="+mn-lt"/>
                <a:ea typeface="+mn-ea"/>
                <a:cs typeface="+mn-cs"/>
              </a:rPr>
              <a:t>NAACP Legal Defense Fund Equal Justice Award </a:t>
            </a:r>
            <a:br>
              <a:rPr lang="en-US" sz="800" b="1"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for our work and partnership with LDF.</a:t>
            </a:r>
          </a:p>
          <a:p>
            <a:pPr rtl="0">
              <a:spcAft>
                <a:spcPts val="600"/>
              </a:spcAft>
            </a:pPr>
            <a:endParaRPr lang="en-US" sz="675" b="0" i="0" u="none" strike="noStrike" kern="1200" baseline="0" dirty="0">
              <a:solidFill>
                <a:schemeClr val="bg1"/>
              </a:solidFill>
              <a:latin typeface="+mn-lt"/>
              <a:ea typeface="+mn-ea"/>
              <a:cs typeface="+mn-cs"/>
            </a:endParaRPr>
          </a:p>
        </p:txBody>
      </p:sp>
      <p:sp>
        <p:nvSpPr>
          <p:cNvPr id="19" name="Rectangle 18">
            <a:extLst>
              <a:ext uri="{FF2B5EF4-FFF2-40B4-BE49-F238E27FC236}">
                <a16:creationId xmlns:a16="http://schemas.microsoft.com/office/drawing/2014/main" id="{CED4C781-98BC-420B-99C9-91867F7BC2C2}"/>
              </a:ext>
            </a:extLst>
          </p:cNvPr>
          <p:cNvSpPr/>
          <p:nvPr userDrawn="1"/>
        </p:nvSpPr>
        <p:spPr>
          <a:xfrm>
            <a:off x="6785518" y="1096475"/>
            <a:ext cx="2196339" cy="365649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D20D320D-9FF8-4888-8D7F-BFE507F4FCCF}"/>
              </a:ext>
            </a:extLst>
          </p:cNvPr>
          <p:cNvSpPr/>
          <p:nvPr userDrawn="1"/>
        </p:nvSpPr>
        <p:spPr>
          <a:xfrm>
            <a:off x="222033" y="1096474"/>
            <a:ext cx="6502151" cy="2349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Box 22">
            <a:extLst>
              <a:ext uri="{FF2B5EF4-FFF2-40B4-BE49-F238E27FC236}">
                <a16:creationId xmlns:a16="http://schemas.microsoft.com/office/drawing/2014/main" id="{42D86B24-AAD6-4863-B653-17EA3ECC7CED}"/>
              </a:ext>
            </a:extLst>
          </p:cNvPr>
          <p:cNvSpPr txBox="1"/>
          <p:nvPr userDrawn="1"/>
        </p:nvSpPr>
        <p:spPr>
          <a:xfrm>
            <a:off x="6826851" y="1152031"/>
            <a:ext cx="2074556" cy="3121367"/>
          </a:xfrm>
          <a:prstGeom prst="rect">
            <a:avLst/>
          </a:prstGeom>
          <a:noFill/>
        </p:spPr>
        <p:txBody>
          <a:bodyPr wrap="square" rtlCol="0">
            <a:spAutoFit/>
          </a:bodyPr>
          <a:lstStyle/>
          <a:p>
            <a:pPr rtl="0">
              <a:spcAft>
                <a:spcPts val="450"/>
              </a:spcAft>
            </a:pPr>
            <a:r>
              <a:rPr lang="en-US" sz="1000" b="0" i="0" u="none" strike="noStrike" kern="1200" baseline="0" dirty="0">
                <a:solidFill>
                  <a:schemeClr val="tx1"/>
                </a:solidFill>
                <a:latin typeface="+mn-lt"/>
                <a:ea typeface="+mn-ea"/>
                <a:cs typeface="+mn-cs"/>
              </a:rPr>
              <a:t>Rankings &amp; Recognition</a:t>
            </a:r>
          </a:p>
          <a:p>
            <a:pPr rtl="0">
              <a:spcAft>
                <a:spcPts val="1400"/>
              </a:spcAft>
            </a:pPr>
            <a:r>
              <a:rPr lang="en-US" sz="800" b="1" i="0" u="none" strike="noStrike" kern="1200" baseline="0" dirty="0">
                <a:solidFill>
                  <a:schemeClr val="accent1"/>
                </a:solidFill>
                <a:latin typeface="+mn-lt"/>
                <a:ea typeface="+mn-ea"/>
                <a:cs typeface="+mn-cs"/>
              </a:rPr>
              <a:t>2020 Law Firm Diversity Award </a:t>
            </a:r>
            <a:br>
              <a:rPr lang="en-US" sz="800" b="1" i="0" u="none" strike="noStrike" kern="1200" baseline="0" dirty="0">
                <a:solidFill>
                  <a:schemeClr val="accent1"/>
                </a:solidFill>
                <a:latin typeface="+mn-lt"/>
                <a:ea typeface="+mn-ea"/>
                <a:cs typeface="+mn-cs"/>
              </a:rPr>
            </a:br>
            <a:r>
              <a:rPr lang="en-US" sz="800" b="0" i="0" u="none" strike="noStrike" kern="1200" baseline="0" dirty="0">
                <a:solidFill>
                  <a:schemeClr val="tx1"/>
                </a:solidFill>
                <a:latin typeface="+mn-lt"/>
                <a:ea typeface="+mn-ea"/>
                <a:cs typeface="+mn-cs"/>
              </a:rPr>
              <a:t>from Asian American Bar Association </a:t>
            </a:r>
            <a:br>
              <a:rPr lang="en-US" sz="800" b="0" i="0" u="none" strike="noStrike" kern="1200" baseline="0" dirty="0">
                <a:solidFill>
                  <a:schemeClr val="tx1"/>
                </a:solidFill>
                <a:latin typeface="+mn-lt"/>
                <a:ea typeface="+mn-ea"/>
                <a:cs typeface="+mn-cs"/>
              </a:rPr>
            </a:br>
            <a:r>
              <a:rPr lang="en-US" sz="800" b="0" i="0" u="none" strike="noStrike" kern="1200" baseline="0" dirty="0">
                <a:solidFill>
                  <a:schemeClr val="tx1"/>
                </a:solidFill>
                <a:latin typeface="+mn-lt"/>
                <a:ea typeface="+mn-ea"/>
                <a:cs typeface="+mn-cs"/>
              </a:rPr>
              <a:t>of New York</a:t>
            </a:r>
          </a:p>
          <a:p>
            <a:pPr rtl="0">
              <a:spcAft>
                <a:spcPts val="1400"/>
              </a:spcAft>
            </a:pPr>
            <a:r>
              <a:rPr lang="en-US" sz="800" b="0" i="0" u="none" strike="noStrike" kern="1200" baseline="0" dirty="0">
                <a:solidFill>
                  <a:schemeClr val="tx1"/>
                </a:solidFill>
                <a:latin typeface="+mn-lt"/>
                <a:ea typeface="+mn-ea"/>
                <a:cs typeface="+mn-cs"/>
              </a:rPr>
              <a:t>Named one of the </a:t>
            </a:r>
            <a:r>
              <a:rPr lang="en-US" sz="800" b="1" i="0" u="none" strike="noStrike" kern="1200" baseline="0" dirty="0">
                <a:solidFill>
                  <a:schemeClr val="accent1"/>
                </a:solidFill>
                <a:latin typeface="+mn-lt"/>
                <a:ea typeface="+mn-ea"/>
                <a:cs typeface="+mn-cs"/>
              </a:rPr>
              <a:t>Best Places to Work </a:t>
            </a:r>
            <a:br>
              <a:rPr lang="en-US" sz="800" b="1" i="0" u="none" strike="noStrike" kern="1200" baseline="0" dirty="0">
                <a:solidFill>
                  <a:schemeClr val="accent1"/>
                </a:solidFill>
                <a:latin typeface="+mn-lt"/>
                <a:ea typeface="+mn-ea"/>
                <a:cs typeface="+mn-cs"/>
              </a:rPr>
            </a:br>
            <a:r>
              <a:rPr lang="en-US" sz="800" b="1" i="0" u="none" strike="noStrike" kern="1200" baseline="0" dirty="0">
                <a:solidFill>
                  <a:schemeClr val="accent1"/>
                </a:solidFill>
                <a:latin typeface="+mn-lt"/>
                <a:ea typeface="+mn-ea"/>
                <a:cs typeface="+mn-cs"/>
              </a:rPr>
              <a:t>for LGBT Equality </a:t>
            </a:r>
            <a:r>
              <a:rPr lang="en-US" sz="800" b="0" i="0" u="none" strike="noStrike" kern="1200" baseline="0" dirty="0">
                <a:solidFill>
                  <a:schemeClr val="tx1"/>
                </a:solidFill>
                <a:latin typeface="+mn-lt"/>
                <a:ea typeface="+mn-ea"/>
                <a:cs typeface="+mn-cs"/>
              </a:rPr>
              <a:t>by the Human Rights Campaign Foundation and received a </a:t>
            </a:r>
            <a:br>
              <a:rPr lang="en-US" sz="800" b="0" i="0" u="none" strike="noStrike" kern="1200" baseline="0" dirty="0">
                <a:solidFill>
                  <a:schemeClr val="tx1"/>
                </a:solidFill>
                <a:latin typeface="+mn-lt"/>
                <a:ea typeface="+mn-ea"/>
                <a:cs typeface="+mn-cs"/>
              </a:rPr>
            </a:br>
            <a:r>
              <a:rPr lang="en-US" sz="800" b="1" i="0" u="none" strike="noStrike" kern="1200" baseline="0" dirty="0">
                <a:solidFill>
                  <a:schemeClr val="accent1"/>
                </a:solidFill>
                <a:latin typeface="+mn-lt"/>
                <a:ea typeface="+mn-ea"/>
                <a:cs typeface="+mn-cs"/>
              </a:rPr>
              <a:t>100% on the 2022 Corporate Equality Index </a:t>
            </a:r>
            <a:r>
              <a:rPr lang="en-US" sz="800" b="0" i="0" u="none" strike="noStrike" kern="1200" baseline="0" dirty="0">
                <a:solidFill>
                  <a:schemeClr val="tx1"/>
                </a:solidFill>
                <a:latin typeface="+mn-lt"/>
                <a:ea typeface="+mn-ea"/>
                <a:cs typeface="+mn-cs"/>
              </a:rPr>
              <a:t>for the 13th year</a:t>
            </a:r>
          </a:p>
          <a:p>
            <a:pPr rtl="0">
              <a:spcAft>
                <a:spcPts val="1400"/>
              </a:spcAft>
            </a:pPr>
            <a:r>
              <a:rPr lang="en-US" sz="800" b="1" i="0" u="none" strike="noStrike" kern="1200" baseline="0" dirty="0">
                <a:solidFill>
                  <a:schemeClr val="accent1"/>
                </a:solidFill>
                <a:latin typeface="+mn-lt"/>
                <a:ea typeface="+mn-ea"/>
                <a:cs typeface="+mn-cs"/>
              </a:rPr>
              <a:t>2021 Compass Award winner </a:t>
            </a:r>
            <a:r>
              <a:rPr lang="en-US" sz="800" b="0" i="0" u="none" strike="noStrike" kern="1200" baseline="0" dirty="0">
                <a:solidFill>
                  <a:schemeClr val="tx1"/>
                </a:solidFill>
                <a:latin typeface="+mn-lt"/>
                <a:ea typeface="+mn-ea"/>
                <a:cs typeface="+mn-cs"/>
              </a:rPr>
              <a:t>— Leadership Council on Legal Diversity (LCLD)</a:t>
            </a:r>
          </a:p>
          <a:p>
            <a:pPr rtl="0">
              <a:spcAft>
                <a:spcPts val="1400"/>
              </a:spcAft>
            </a:pPr>
            <a:r>
              <a:rPr lang="en-US" sz="800" b="1" i="0" u="none" strike="noStrike" kern="1200" baseline="0" dirty="0">
                <a:solidFill>
                  <a:schemeClr val="accent1"/>
                </a:solidFill>
                <a:latin typeface="+mn-lt"/>
                <a:ea typeface="+mn-ea"/>
                <a:cs typeface="+mn-cs"/>
              </a:rPr>
              <a:t>Women in Law Empowerment Forum’s (WILEF) Gold Standard Certification </a:t>
            </a:r>
            <a:r>
              <a:rPr lang="en-US" sz="800" b="0" i="0" u="none" strike="noStrike" kern="1200" baseline="0" dirty="0">
                <a:solidFill>
                  <a:schemeClr val="tx1"/>
                </a:solidFill>
                <a:latin typeface="+mn-lt"/>
                <a:ea typeface="+mn-ea"/>
                <a:cs typeface="+mn-cs"/>
              </a:rPr>
              <a:t>for the 11th consecutive year</a:t>
            </a:r>
          </a:p>
          <a:p>
            <a:pPr rtl="0">
              <a:spcAft>
                <a:spcPts val="1400"/>
              </a:spcAft>
            </a:pPr>
            <a:r>
              <a:rPr lang="en-US" sz="800" b="0" i="0" u="none" strike="noStrike" kern="1200" baseline="0" dirty="0">
                <a:solidFill>
                  <a:schemeClr val="tx1"/>
                </a:solidFill>
                <a:latin typeface="+mn-lt"/>
                <a:ea typeface="+mn-ea"/>
                <a:cs typeface="+mn-cs"/>
              </a:rPr>
              <a:t>Recognized by </a:t>
            </a:r>
            <a:r>
              <a:rPr lang="en-US" sz="800" b="1" i="0" u="none" strike="noStrike" kern="1200" baseline="0" dirty="0">
                <a:solidFill>
                  <a:srgbClr val="FF0000"/>
                </a:solidFill>
                <a:latin typeface="+mn-lt"/>
                <a:ea typeface="+mn-ea"/>
                <a:cs typeface="+mn-cs"/>
              </a:rPr>
              <a:t>T</a:t>
            </a:r>
            <a:r>
              <a:rPr lang="en-US" sz="800" b="1" i="0" u="none" strike="noStrike" kern="1200" baseline="0" dirty="0">
                <a:solidFill>
                  <a:schemeClr val="accent1"/>
                </a:solidFill>
                <a:latin typeface="+mn-lt"/>
                <a:ea typeface="+mn-ea"/>
                <a:cs typeface="+mn-cs"/>
              </a:rPr>
              <a:t>he Americas Women </a:t>
            </a:r>
            <a:br>
              <a:rPr lang="en-US" sz="800" b="1" i="0" u="none" strike="noStrike" kern="1200" baseline="0" dirty="0">
                <a:solidFill>
                  <a:schemeClr val="accent1"/>
                </a:solidFill>
                <a:latin typeface="+mn-lt"/>
                <a:ea typeface="+mn-ea"/>
                <a:cs typeface="+mn-cs"/>
              </a:rPr>
            </a:br>
            <a:r>
              <a:rPr lang="en-US" sz="800" b="1" i="0" u="none" strike="noStrike" kern="1200" baseline="0" dirty="0">
                <a:solidFill>
                  <a:schemeClr val="accent1"/>
                </a:solidFill>
                <a:latin typeface="+mn-lt"/>
                <a:ea typeface="+mn-ea"/>
                <a:cs typeface="+mn-cs"/>
              </a:rPr>
              <a:t>in Business Law awards </a:t>
            </a:r>
            <a:r>
              <a:rPr lang="en-US" sz="800" b="0" i="0" u="none" strike="noStrike" kern="1200" baseline="0" dirty="0">
                <a:solidFill>
                  <a:schemeClr val="tx1"/>
                </a:solidFill>
                <a:latin typeface="+mn-lt"/>
                <a:ea typeface="+mn-ea"/>
                <a:cs typeface="+mn-cs"/>
              </a:rPr>
              <a:t>for advancing diversity in the profession</a:t>
            </a:r>
          </a:p>
        </p:txBody>
      </p:sp>
      <p:sp>
        <p:nvSpPr>
          <p:cNvPr id="28" name="TextBox 27">
            <a:extLst>
              <a:ext uri="{FF2B5EF4-FFF2-40B4-BE49-F238E27FC236}">
                <a16:creationId xmlns:a16="http://schemas.microsoft.com/office/drawing/2014/main" id="{4C96316A-12B3-4AF5-87C7-98E3E1F00EDA}"/>
              </a:ext>
            </a:extLst>
          </p:cNvPr>
          <p:cNvSpPr txBox="1"/>
          <p:nvPr userDrawn="1"/>
        </p:nvSpPr>
        <p:spPr>
          <a:xfrm>
            <a:off x="260894" y="1654470"/>
            <a:ext cx="6444879" cy="1915909"/>
          </a:xfrm>
          <a:prstGeom prst="rect">
            <a:avLst/>
          </a:prstGeom>
          <a:noFill/>
        </p:spPr>
        <p:txBody>
          <a:bodyPr wrap="square" numCol="2" spcCol="274320" rtlCol="0">
            <a:spAutoFit/>
          </a:bodyPr>
          <a:lstStyle/>
          <a:p>
            <a:pPr rtl="0">
              <a:lnSpc>
                <a:spcPts val="900"/>
              </a:lnSpc>
              <a:spcAft>
                <a:spcPts val="225"/>
              </a:spcAft>
            </a:pPr>
            <a:r>
              <a:rPr lang="en-US" sz="800" b="1" i="0" u="none" strike="noStrike" kern="1200" baseline="0" dirty="0">
                <a:solidFill>
                  <a:schemeClr val="bg1"/>
                </a:solidFill>
                <a:latin typeface="+mn-lt"/>
                <a:ea typeface="+mn-ea"/>
                <a:cs typeface="+mn-cs"/>
              </a:rPr>
              <a:t>Career Sponsorship Program</a:t>
            </a:r>
          </a:p>
          <a:p>
            <a:pPr rtl="0">
              <a:lnSpc>
                <a:spcPts val="900"/>
              </a:lnSpc>
              <a:spcAft>
                <a:spcPts val="750"/>
              </a:spcAft>
            </a:pPr>
            <a:r>
              <a:rPr lang="en-US" sz="800" b="0" i="0" u="none" strike="noStrike" kern="1200" baseline="0" dirty="0">
                <a:solidFill>
                  <a:schemeClr val="bg1"/>
                </a:solidFill>
                <a:latin typeface="+mn-lt"/>
                <a:ea typeface="+mn-ea"/>
                <a:cs typeface="+mn-cs"/>
              </a:rPr>
              <a:t>Identifies high-performing talent from underrepresented identity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groups and pairs them with a partner-sponsor to help guide their development and progression</a:t>
            </a:r>
          </a:p>
          <a:p>
            <a:pPr rtl="0">
              <a:lnSpc>
                <a:spcPts val="900"/>
              </a:lnSpc>
              <a:spcAft>
                <a:spcPts val="225"/>
              </a:spcAft>
            </a:pPr>
            <a:r>
              <a:rPr lang="en-US" sz="800" b="1" i="0" u="none" strike="noStrike" kern="1200" baseline="0" dirty="0">
                <a:solidFill>
                  <a:schemeClr val="bg1"/>
                </a:solidFill>
                <a:latin typeface="+mn-lt"/>
                <a:ea typeface="+mn-ea"/>
                <a:cs typeface="+mn-cs"/>
              </a:rPr>
              <a:t>Women’s Leadership Forum </a:t>
            </a:r>
          </a:p>
          <a:p>
            <a:pPr rtl="0">
              <a:lnSpc>
                <a:spcPts val="900"/>
              </a:lnSpc>
              <a:spcAft>
                <a:spcPts val="750"/>
              </a:spcAft>
            </a:pPr>
            <a:r>
              <a:rPr lang="en-US" sz="800" b="0" i="0" u="none" strike="noStrike" kern="1200" baseline="0" dirty="0">
                <a:solidFill>
                  <a:schemeClr val="bg1"/>
                </a:solidFill>
                <a:latin typeface="+mn-lt"/>
                <a:ea typeface="+mn-ea"/>
                <a:cs typeface="+mn-cs"/>
              </a:rPr>
              <a:t>Customized leadership development, building on the strengths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of high-potential senior women associates and counsel</a:t>
            </a:r>
          </a:p>
          <a:p>
            <a:pPr rtl="0">
              <a:lnSpc>
                <a:spcPts val="900"/>
              </a:lnSpc>
              <a:spcAft>
                <a:spcPts val="225"/>
              </a:spcAft>
            </a:pPr>
            <a:r>
              <a:rPr lang="en-US" sz="800" b="1" i="0" u="none" strike="noStrike" kern="1200" baseline="0" dirty="0">
                <a:solidFill>
                  <a:schemeClr val="bg1"/>
                </a:solidFill>
                <a:latin typeface="+mn-lt"/>
                <a:ea typeface="+mn-ea"/>
                <a:cs typeface="+mn-cs"/>
              </a:rPr>
              <a:t>Affinity Networks </a:t>
            </a:r>
          </a:p>
          <a:p>
            <a:pPr rtl="0">
              <a:lnSpc>
                <a:spcPts val="900"/>
              </a:lnSpc>
              <a:spcAft>
                <a:spcPts val="450"/>
              </a:spcAft>
            </a:pPr>
            <a:r>
              <a:rPr lang="en-US" sz="800" b="0" i="0" u="none" strike="noStrike" kern="1200" baseline="0" dirty="0">
                <a:solidFill>
                  <a:schemeClr val="bg1"/>
                </a:solidFill>
                <a:latin typeface="+mn-lt"/>
                <a:ea typeface="+mn-ea"/>
                <a:cs typeface="+mn-cs"/>
              </a:rPr>
              <a:t>Communities built around shared experiences and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backgrounds for women, people of color, LGBTQ+,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military veterans and parents, and their allies</a:t>
            </a:r>
          </a:p>
          <a:p>
            <a:pPr rtl="0">
              <a:lnSpc>
                <a:spcPts val="900"/>
              </a:lnSpc>
              <a:spcAft>
                <a:spcPts val="225"/>
              </a:spcAft>
            </a:pPr>
            <a:endParaRPr lang="en-US" sz="800" b="1" i="0" u="none" strike="noStrike" kern="1200" baseline="0" dirty="0">
              <a:solidFill>
                <a:schemeClr val="bg1"/>
              </a:solidFill>
              <a:latin typeface="+mn-lt"/>
              <a:ea typeface="+mn-ea"/>
              <a:cs typeface="+mn-cs"/>
            </a:endParaRPr>
          </a:p>
          <a:p>
            <a:pPr rtl="0">
              <a:lnSpc>
                <a:spcPts val="900"/>
              </a:lnSpc>
              <a:spcAft>
                <a:spcPts val="225"/>
              </a:spcAft>
            </a:pPr>
            <a:r>
              <a:rPr lang="en-US" sz="800" b="1" i="0" u="none" strike="noStrike" kern="1200" baseline="0" dirty="0">
                <a:solidFill>
                  <a:schemeClr val="bg1"/>
                </a:solidFill>
                <a:latin typeface="+mn-lt"/>
                <a:ea typeface="+mn-ea"/>
                <a:cs typeface="+mn-cs"/>
              </a:rPr>
              <a:t>1L Scholars Program</a:t>
            </a:r>
          </a:p>
          <a:p>
            <a:pPr rtl="0">
              <a:lnSpc>
                <a:spcPts val="900"/>
              </a:lnSpc>
              <a:spcAft>
                <a:spcPts val="750"/>
              </a:spcAft>
            </a:pPr>
            <a:r>
              <a:rPr lang="en-US" sz="800" b="0" i="0" u="none" strike="noStrike" kern="1200" baseline="0" dirty="0">
                <a:solidFill>
                  <a:schemeClr val="bg1"/>
                </a:solidFill>
                <a:latin typeface="+mn-lt"/>
                <a:ea typeface="+mn-ea"/>
                <a:cs typeface="+mn-cs"/>
              </a:rPr>
              <a:t>A unique internship that includes working at Skadden, with a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firm client and for a public interest organization</a:t>
            </a:r>
          </a:p>
          <a:p>
            <a:pPr rtl="0">
              <a:lnSpc>
                <a:spcPts val="900"/>
              </a:lnSpc>
              <a:spcAft>
                <a:spcPts val="225"/>
              </a:spcAft>
            </a:pPr>
            <a:r>
              <a:rPr lang="en-US" sz="800" b="1" i="0" u="none" strike="noStrike" kern="1200" baseline="0" dirty="0">
                <a:solidFill>
                  <a:schemeClr val="bg1"/>
                </a:solidFill>
                <a:latin typeface="+mn-lt"/>
                <a:ea typeface="+mn-ea"/>
                <a:cs typeface="+mn-cs"/>
              </a:rPr>
              <a:t>Honors Program in Legal Studies </a:t>
            </a:r>
          </a:p>
          <a:p>
            <a:pPr rtl="0">
              <a:lnSpc>
                <a:spcPts val="900"/>
              </a:lnSpc>
              <a:spcAft>
                <a:spcPts val="750"/>
              </a:spcAft>
            </a:pPr>
            <a:r>
              <a:rPr lang="en-US" sz="800" b="0" i="0" u="none" strike="noStrike" kern="1200" baseline="0" dirty="0">
                <a:solidFill>
                  <a:schemeClr val="bg1"/>
                </a:solidFill>
                <a:latin typeface="+mn-lt"/>
                <a:ea typeface="+mn-ea"/>
                <a:cs typeface="+mn-cs"/>
              </a:rPr>
              <a:t>Sole underwriter of the Colin Powell School at the City College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of New York to help increase diversity in law schools and the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legal profession. CCNY/Skadden Scholars have been accepted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into some of the most prestigious law schools in the country</a:t>
            </a:r>
          </a:p>
          <a:p>
            <a:pPr rtl="0">
              <a:lnSpc>
                <a:spcPts val="900"/>
              </a:lnSpc>
              <a:spcAft>
                <a:spcPts val="225"/>
              </a:spcAft>
            </a:pPr>
            <a:r>
              <a:rPr lang="en-US" sz="800" b="1" i="0" u="none" strike="noStrike" kern="1200" baseline="0" dirty="0">
                <a:solidFill>
                  <a:schemeClr val="bg1"/>
                </a:solidFill>
                <a:latin typeface="+mn-lt"/>
                <a:ea typeface="+mn-ea"/>
                <a:cs typeface="+mn-cs"/>
              </a:rPr>
              <a:t>SEO Corporate Law Program</a:t>
            </a:r>
          </a:p>
          <a:p>
            <a:pPr rtl="0">
              <a:lnSpc>
                <a:spcPts val="900"/>
              </a:lnSpc>
            </a:pPr>
            <a:r>
              <a:rPr lang="en-US" sz="800" b="0" i="0" u="none" strike="noStrike" kern="1200" baseline="0" dirty="0">
                <a:solidFill>
                  <a:schemeClr val="bg1"/>
                </a:solidFill>
                <a:latin typeface="+mn-lt"/>
                <a:ea typeface="+mn-ea"/>
                <a:cs typeface="+mn-cs"/>
              </a:rPr>
              <a:t>Partnered for more than 30 years with the SEO Corporate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Law Program for high-achieving college graduates of color matriculating into law school</a:t>
            </a:r>
          </a:p>
        </p:txBody>
      </p:sp>
      <p:sp>
        <p:nvSpPr>
          <p:cNvPr id="29" name="TextBox 28">
            <a:extLst>
              <a:ext uri="{FF2B5EF4-FFF2-40B4-BE49-F238E27FC236}">
                <a16:creationId xmlns:a16="http://schemas.microsoft.com/office/drawing/2014/main" id="{048074D8-1607-42FB-9A44-BDE4B1E81743}"/>
              </a:ext>
            </a:extLst>
          </p:cNvPr>
          <p:cNvSpPr txBox="1"/>
          <p:nvPr userDrawn="1"/>
        </p:nvSpPr>
        <p:spPr>
          <a:xfrm>
            <a:off x="260894" y="1155484"/>
            <a:ext cx="6149897" cy="556563"/>
          </a:xfrm>
          <a:prstGeom prst="rect">
            <a:avLst/>
          </a:prstGeom>
          <a:noFill/>
        </p:spPr>
        <p:txBody>
          <a:bodyPr wrap="square" numCol="1" rtlCol="0">
            <a:spAutoFit/>
          </a:bodyPr>
          <a:lstStyle/>
          <a:p>
            <a:pPr rtl="0">
              <a:spcAft>
                <a:spcPts val="450"/>
              </a:spcAft>
            </a:pPr>
            <a:r>
              <a:rPr lang="en-US" sz="1000" b="0" i="0" u="none" strike="noStrike" kern="1200" baseline="0" dirty="0">
                <a:solidFill>
                  <a:schemeClr val="bg1"/>
                </a:solidFill>
                <a:latin typeface="+mn-lt"/>
                <a:ea typeface="+mn-ea"/>
                <a:cs typeface="+mn-cs"/>
              </a:rPr>
              <a:t>Signature Programs</a:t>
            </a:r>
          </a:p>
          <a:p>
            <a:pPr rtl="0">
              <a:lnSpc>
                <a:spcPts val="900"/>
              </a:lnSpc>
            </a:pPr>
            <a:r>
              <a:rPr lang="en-US" sz="800" b="0" i="0" u="none" strike="noStrike" kern="1200" baseline="0" dirty="0">
                <a:solidFill>
                  <a:schemeClr val="bg1"/>
                </a:solidFill>
                <a:latin typeface="+mn-lt"/>
                <a:ea typeface="+mn-ea"/>
                <a:cs typeface="+mn-cs"/>
              </a:rPr>
              <a:t>Our DEI strategy prioritizes career development within our attorney </a:t>
            </a:r>
          </a:p>
          <a:p>
            <a:pPr rtl="0">
              <a:lnSpc>
                <a:spcPts val="900"/>
              </a:lnSpc>
            </a:pPr>
            <a:r>
              <a:rPr lang="en-US" sz="800" b="0" i="0" u="none" strike="noStrike" kern="1200" baseline="0" dirty="0">
                <a:solidFill>
                  <a:schemeClr val="bg1"/>
                </a:solidFill>
                <a:latin typeface="+mn-lt"/>
                <a:ea typeface="+mn-ea"/>
                <a:cs typeface="+mn-cs"/>
              </a:rPr>
              <a:t>talent pipeline and externally, fostering a sense of inclusion and belonging: </a:t>
            </a:r>
          </a:p>
        </p:txBody>
      </p:sp>
      <p:sp>
        <p:nvSpPr>
          <p:cNvPr id="30" name="TextBox 29">
            <a:extLst>
              <a:ext uri="{FF2B5EF4-FFF2-40B4-BE49-F238E27FC236}">
                <a16:creationId xmlns:a16="http://schemas.microsoft.com/office/drawing/2014/main" id="{3062C46B-E38E-4F26-BB26-701C585A2C8C}"/>
              </a:ext>
            </a:extLst>
          </p:cNvPr>
          <p:cNvSpPr txBox="1"/>
          <p:nvPr userDrawn="1"/>
        </p:nvSpPr>
        <p:spPr>
          <a:xfrm>
            <a:off x="242594" y="3539984"/>
            <a:ext cx="5291218" cy="246221"/>
          </a:xfrm>
          <a:prstGeom prst="rect">
            <a:avLst/>
          </a:prstGeom>
          <a:noFill/>
        </p:spPr>
        <p:txBody>
          <a:bodyPr wrap="square" numCol="1" rtlCol="0">
            <a:spAutoFit/>
          </a:bodyPr>
          <a:lstStyle/>
          <a:p>
            <a:pPr rtl="0">
              <a:spcAft>
                <a:spcPts val="450"/>
              </a:spcAft>
            </a:pPr>
            <a:r>
              <a:rPr lang="en-US" sz="1000" b="0" i="0" u="none" strike="noStrike" kern="1200" baseline="0" dirty="0">
                <a:solidFill>
                  <a:schemeClr val="bg1"/>
                </a:solidFill>
                <a:latin typeface="+mn-lt"/>
                <a:ea typeface="+mn-ea"/>
                <a:cs typeface="+mn-cs"/>
              </a:rPr>
              <a:t>Committed To Raising the Bar on DEI Efforts</a:t>
            </a:r>
          </a:p>
        </p:txBody>
      </p:sp>
      <p:cxnSp>
        <p:nvCxnSpPr>
          <p:cNvPr id="36" name="Straight Connector 35">
            <a:extLst>
              <a:ext uri="{FF2B5EF4-FFF2-40B4-BE49-F238E27FC236}">
                <a16:creationId xmlns:a16="http://schemas.microsoft.com/office/drawing/2014/main" id="{03BD1A9B-038A-4AF9-984F-ACFCCA2F1AC2}"/>
              </a:ext>
            </a:extLst>
          </p:cNvPr>
          <p:cNvCxnSpPr/>
          <p:nvPr userDrawn="1"/>
        </p:nvCxnSpPr>
        <p:spPr>
          <a:xfrm>
            <a:off x="6919293" y="1863876"/>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ED2B67-3232-4AF8-B18D-7F5E96FB42D0}"/>
              </a:ext>
            </a:extLst>
          </p:cNvPr>
          <p:cNvCxnSpPr/>
          <p:nvPr userDrawn="1"/>
        </p:nvCxnSpPr>
        <p:spPr>
          <a:xfrm>
            <a:off x="6919293" y="2658508"/>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E7BC27-5483-4790-96B3-7A8DADEF612B}"/>
              </a:ext>
            </a:extLst>
          </p:cNvPr>
          <p:cNvCxnSpPr/>
          <p:nvPr userDrawn="1"/>
        </p:nvCxnSpPr>
        <p:spPr>
          <a:xfrm>
            <a:off x="6919293" y="3201382"/>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B5968C-D0B8-445A-ABC2-2A0CDC81FBFA}"/>
              </a:ext>
            </a:extLst>
          </p:cNvPr>
          <p:cNvCxnSpPr/>
          <p:nvPr userDrawn="1"/>
        </p:nvCxnSpPr>
        <p:spPr>
          <a:xfrm>
            <a:off x="6919293" y="3736150"/>
            <a:ext cx="192024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78416B5-223F-498F-929F-4517EBB08928}"/>
              </a:ext>
            </a:extLst>
          </p:cNvPr>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FBA93FE-A7C0-4310-A7C5-199E7B871259}"/>
              </a:ext>
            </a:extLst>
          </p:cNvPr>
          <p:cNvSpPr txBox="1"/>
          <p:nvPr userDrawn="1"/>
        </p:nvSpPr>
        <p:spPr>
          <a:xfrm>
            <a:off x="121213" y="79001"/>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Diversity, Equity &amp; Inclusion</a:t>
            </a:r>
            <a:endParaRPr lang="en-US" sz="2200" dirty="0">
              <a:solidFill>
                <a:schemeClr val="accent6"/>
              </a:solidFill>
            </a:endParaRPr>
          </a:p>
        </p:txBody>
      </p:sp>
      <p:grpSp>
        <p:nvGrpSpPr>
          <p:cNvPr id="83" name="Group 82">
            <a:extLst>
              <a:ext uri="{FF2B5EF4-FFF2-40B4-BE49-F238E27FC236}">
                <a16:creationId xmlns:a16="http://schemas.microsoft.com/office/drawing/2014/main" id="{9E3FC622-6713-40A2-B37A-C6E0EE554856}"/>
              </a:ext>
            </a:extLst>
          </p:cNvPr>
          <p:cNvGrpSpPr>
            <a:grpSpLocks noChangeAspect="1"/>
          </p:cNvGrpSpPr>
          <p:nvPr userDrawn="1"/>
        </p:nvGrpSpPr>
        <p:grpSpPr>
          <a:xfrm>
            <a:off x="8317246" y="4196260"/>
            <a:ext cx="591644" cy="478439"/>
            <a:chOff x="2721483" y="1089809"/>
            <a:chExt cx="565076" cy="456955"/>
          </a:xfrm>
        </p:grpSpPr>
        <p:sp>
          <p:nvSpPr>
            <p:cNvPr id="84" name="Freeform: Shape 83">
              <a:extLst>
                <a:ext uri="{FF2B5EF4-FFF2-40B4-BE49-F238E27FC236}">
                  <a16:creationId xmlns:a16="http://schemas.microsoft.com/office/drawing/2014/main" id="{DC3B5B36-5862-4BA5-AD92-536CAEA11EFB}"/>
                </a:ext>
              </a:extLst>
            </p:cNvPr>
            <p:cNvSpPr/>
            <p:nvPr/>
          </p:nvSpPr>
          <p:spPr>
            <a:xfrm>
              <a:off x="2914554" y="1190720"/>
              <a:ext cx="200025" cy="190500"/>
            </a:xfrm>
            <a:custGeom>
              <a:avLst/>
              <a:gdLst>
                <a:gd name="connsiteX0" fmla="*/ 159734 w 200025"/>
                <a:gd name="connsiteY0" fmla="*/ 185071 h 190500"/>
                <a:gd name="connsiteX1" fmla="*/ 101441 w 200025"/>
                <a:gd name="connsiteY1" fmla="*/ 145637 h 190500"/>
                <a:gd name="connsiteX2" fmla="*/ 43815 w 200025"/>
                <a:gd name="connsiteY2" fmla="*/ 185928 h 190500"/>
                <a:gd name="connsiteX3" fmla="*/ 63341 w 200025"/>
                <a:gd name="connsiteY3" fmla="*/ 118301 h 190500"/>
                <a:gd name="connsiteX4" fmla="*/ 7144 w 200025"/>
                <a:gd name="connsiteY4" fmla="*/ 75914 h 190500"/>
                <a:gd name="connsiteX5" fmla="*/ 77533 w 200025"/>
                <a:gd name="connsiteY5" fmla="*/ 73628 h 190500"/>
                <a:gd name="connsiteX6" fmla="*/ 100489 w 200025"/>
                <a:gd name="connsiteY6" fmla="*/ 7144 h 190500"/>
                <a:gd name="connsiteX7" fmla="*/ 124396 w 200025"/>
                <a:gd name="connsiteY7" fmla="*/ 73247 h 190500"/>
                <a:gd name="connsiteX8" fmla="*/ 194882 w 200025"/>
                <a:gd name="connsiteY8" fmla="*/ 74581 h 190500"/>
                <a:gd name="connsiteX9" fmla="*/ 139256 w 200025"/>
                <a:gd name="connsiteY9" fmla="*/ 117824 h 190500"/>
                <a:gd name="connsiteX10" fmla="*/ 159734 w 200025"/>
                <a:gd name="connsiteY10" fmla="*/ 185071 h 190500"/>
                <a:gd name="connsiteX11" fmla="*/ 159734 w 200025"/>
                <a:gd name="connsiteY11" fmla="*/ 18507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5" h="190500">
                  <a:moveTo>
                    <a:pt x="159734" y="185071"/>
                  </a:moveTo>
                  <a:lnTo>
                    <a:pt x="101441" y="145637"/>
                  </a:lnTo>
                  <a:lnTo>
                    <a:pt x="43815" y="185928"/>
                  </a:lnTo>
                  <a:lnTo>
                    <a:pt x="63341" y="118301"/>
                  </a:lnTo>
                  <a:lnTo>
                    <a:pt x="7144" y="75914"/>
                  </a:lnTo>
                  <a:lnTo>
                    <a:pt x="77533" y="73628"/>
                  </a:lnTo>
                  <a:lnTo>
                    <a:pt x="100489" y="7144"/>
                  </a:lnTo>
                  <a:lnTo>
                    <a:pt x="124396" y="73247"/>
                  </a:lnTo>
                  <a:lnTo>
                    <a:pt x="194882" y="74581"/>
                  </a:lnTo>
                  <a:lnTo>
                    <a:pt x="139256" y="117824"/>
                  </a:lnTo>
                  <a:lnTo>
                    <a:pt x="159734" y="185071"/>
                  </a:lnTo>
                  <a:lnTo>
                    <a:pt x="159734" y="185071"/>
                  </a:lnTo>
                  <a:close/>
                </a:path>
              </a:pathLst>
            </a:custGeom>
            <a:solidFill>
              <a:srgbClr val="A3A09D"/>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99D6F03-9070-47E4-B858-AEAB72CC8D2E}"/>
                </a:ext>
              </a:extLst>
            </p:cNvPr>
            <p:cNvSpPr/>
            <p:nvPr/>
          </p:nvSpPr>
          <p:spPr>
            <a:xfrm>
              <a:off x="2751200" y="1178433"/>
              <a:ext cx="57150" cy="95250"/>
            </a:xfrm>
            <a:custGeom>
              <a:avLst/>
              <a:gdLst>
                <a:gd name="connsiteX0" fmla="*/ 13240 w 57150"/>
                <a:gd name="connsiteY0" fmla="*/ 7144 h 95250"/>
                <a:gd name="connsiteX1" fmla="*/ 29814 w 57150"/>
                <a:gd name="connsiteY1" fmla="*/ 89440 h 95250"/>
                <a:gd name="connsiteX2" fmla="*/ 46101 w 57150"/>
                <a:gd name="connsiteY2" fmla="*/ 96488 h 95250"/>
                <a:gd name="connsiteX3" fmla="*/ 40101 w 57150"/>
                <a:gd name="connsiteY3" fmla="*/ 46672 h 95250"/>
                <a:gd name="connsiteX4" fmla="*/ 13240 w 571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95250">
                  <a:moveTo>
                    <a:pt x="13240" y="7144"/>
                  </a:moveTo>
                  <a:cubicBezTo>
                    <a:pt x="13240" y="7144"/>
                    <a:pt x="-8382" y="61055"/>
                    <a:pt x="29814" y="89440"/>
                  </a:cubicBezTo>
                  <a:cubicBezTo>
                    <a:pt x="39339" y="96488"/>
                    <a:pt x="43149" y="97917"/>
                    <a:pt x="46101" y="96488"/>
                  </a:cubicBezTo>
                  <a:cubicBezTo>
                    <a:pt x="55055" y="92107"/>
                    <a:pt x="52483" y="59341"/>
                    <a:pt x="40101" y="46672"/>
                  </a:cubicBezTo>
                  <a:cubicBezTo>
                    <a:pt x="29226" y="34910"/>
                    <a:pt x="20172" y="21586"/>
                    <a:pt x="13240" y="7144"/>
                  </a:cubicBezTo>
                  <a:close/>
                </a:path>
              </a:pathLst>
            </a:custGeom>
            <a:solidFill>
              <a:srgbClr val="A3A09D"/>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81EFCC0-C8F3-4C3D-949B-28AFCE0228D8}"/>
                </a:ext>
              </a:extLst>
            </p:cNvPr>
            <p:cNvSpPr/>
            <p:nvPr/>
          </p:nvSpPr>
          <p:spPr>
            <a:xfrm>
              <a:off x="2796981" y="1203578"/>
              <a:ext cx="76200" cy="76200"/>
            </a:xfrm>
            <a:custGeom>
              <a:avLst/>
              <a:gdLst>
                <a:gd name="connsiteX0" fmla="*/ 76711 w 76200"/>
                <a:gd name="connsiteY0" fmla="*/ 7525 h 76200"/>
                <a:gd name="connsiteX1" fmla="*/ 26134 w 76200"/>
                <a:gd name="connsiteY1" fmla="*/ 74200 h 76200"/>
                <a:gd name="connsiteX2" fmla="*/ 8512 w 76200"/>
                <a:gd name="connsiteY2" fmla="*/ 73533 h 76200"/>
                <a:gd name="connsiteX3" fmla="*/ 35373 w 76200"/>
                <a:gd name="connsiteY3" fmla="*/ 31147 h 76200"/>
                <a:gd name="connsiteX4" fmla="*/ 76711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711" y="7525"/>
                  </a:moveTo>
                  <a:cubicBezTo>
                    <a:pt x="76711" y="7525"/>
                    <a:pt x="72901" y="65437"/>
                    <a:pt x="26134" y="74200"/>
                  </a:cubicBezTo>
                  <a:cubicBezTo>
                    <a:pt x="14513" y="76486"/>
                    <a:pt x="10513" y="76105"/>
                    <a:pt x="8512" y="73533"/>
                  </a:cubicBezTo>
                  <a:cubicBezTo>
                    <a:pt x="2226" y="65723"/>
                    <a:pt x="18704" y="37338"/>
                    <a:pt x="35373" y="31147"/>
                  </a:cubicBezTo>
                  <a:cubicBezTo>
                    <a:pt x="50264" y="25235"/>
                    <a:pt x="64195" y="17146"/>
                    <a:pt x="76711" y="7144"/>
                  </a:cubicBezTo>
                  <a:close/>
                </a:path>
              </a:pathLst>
            </a:custGeom>
            <a:solidFill>
              <a:srgbClr val="A3A09D"/>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F5E6E80-158E-45E9-8EB6-1AA758133BF5}"/>
                </a:ext>
              </a:extLst>
            </p:cNvPr>
            <p:cNvSpPr/>
            <p:nvPr/>
          </p:nvSpPr>
          <p:spPr>
            <a:xfrm>
              <a:off x="2799471" y="1112424"/>
              <a:ext cx="38100" cy="85725"/>
            </a:xfrm>
            <a:custGeom>
              <a:avLst/>
              <a:gdLst>
                <a:gd name="connsiteX0" fmla="*/ 20119 w 38100"/>
                <a:gd name="connsiteY0" fmla="*/ 7144 h 85725"/>
                <a:gd name="connsiteX1" fmla="*/ 16214 w 38100"/>
                <a:gd name="connsiteY1" fmla="*/ 70771 h 85725"/>
                <a:gd name="connsiteX2" fmla="*/ 26691 w 38100"/>
                <a:gd name="connsiteY2" fmla="*/ 79058 h 85725"/>
                <a:gd name="connsiteX3" fmla="*/ 32025 w 38100"/>
                <a:gd name="connsiteY3" fmla="*/ 41434 h 85725"/>
                <a:gd name="connsiteX4" fmla="*/ 20119 w 38100"/>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85725">
                  <a:moveTo>
                    <a:pt x="20119" y="7144"/>
                  </a:moveTo>
                  <a:cubicBezTo>
                    <a:pt x="20119" y="7144"/>
                    <a:pt x="-6265" y="42482"/>
                    <a:pt x="16214" y="70771"/>
                  </a:cubicBezTo>
                  <a:cubicBezTo>
                    <a:pt x="21833" y="77819"/>
                    <a:pt x="24215" y="79534"/>
                    <a:pt x="26691" y="79058"/>
                  </a:cubicBezTo>
                  <a:cubicBezTo>
                    <a:pt x="34121" y="77629"/>
                    <a:pt x="38693" y="53150"/>
                    <a:pt x="32025" y="41434"/>
                  </a:cubicBezTo>
                  <a:cubicBezTo>
                    <a:pt x="26377" y="30658"/>
                    <a:pt x="22364" y="19101"/>
                    <a:pt x="20119" y="7144"/>
                  </a:cubicBezTo>
                  <a:close/>
                </a:path>
              </a:pathLst>
            </a:custGeom>
            <a:solidFill>
              <a:srgbClr val="A3A09D"/>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7C70C37-CDE6-47AB-8C98-B0F51E92BB12}"/>
                </a:ext>
              </a:extLst>
            </p:cNvPr>
            <p:cNvSpPr/>
            <p:nvPr/>
          </p:nvSpPr>
          <p:spPr>
            <a:xfrm>
              <a:off x="2852223" y="1089809"/>
              <a:ext cx="85725" cy="66675"/>
            </a:xfrm>
            <a:custGeom>
              <a:avLst/>
              <a:gdLst>
                <a:gd name="connsiteX0" fmla="*/ 78619 w 85725"/>
                <a:gd name="connsiteY0" fmla="*/ 8708 h 66675"/>
                <a:gd name="connsiteX1" fmla="*/ 9848 w 85725"/>
                <a:gd name="connsiteY1" fmla="*/ 40712 h 66675"/>
                <a:gd name="connsiteX2" fmla="*/ 8705 w 85725"/>
                <a:gd name="connsiteY2" fmla="*/ 58715 h 66675"/>
                <a:gd name="connsiteX3" fmla="*/ 51663 w 85725"/>
                <a:gd name="connsiteY3" fmla="*/ 43475 h 66675"/>
                <a:gd name="connsiteX4" fmla="*/ 78619 w 85725"/>
                <a:gd name="connsiteY4" fmla="*/ 870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66675">
                  <a:moveTo>
                    <a:pt x="78619" y="8708"/>
                  </a:moveTo>
                  <a:cubicBezTo>
                    <a:pt x="78619" y="8708"/>
                    <a:pt x="23279" y="-3579"/>
                    <a:pt x="9848" y="40712"/>
                  </a:cubicBezTo>
                  <a:cubicBezTo>
                    <a:pt x="6515" y="51857"/>
                    <a:pt x="6419" y="55857"/>
                    <a:pt x="8705" y="58715"/>
                  </a:cubicBezTo>
                  <a:cubicBezTo>
                    <a:pt x="15468" y="67097"/>
                    <a:pt x="44138" y="58715"/>
                    <a:pt x="51663" y="43475"/>
                  </a:cubicBezTo>
                  <a:cubicBezTo>
                    <a:pt x="58554" y="30404"/>
                    <a:pt x="67676" y="18638"/>
                    <a:pt x="78619" y="8708"/>
                  </a:cubicBezTo>
                  <a:close/>
                </a:path>
              </a:pathLst>
            </a:custGeom>
            <a:solidFill>
              <a:srgbClr val="A3A09D"/>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A07539-5F2C-46CD-A686-6232504635AB}"/>
                </a:ext>
              </a:extLst>
            </p:cNvPr>
            <p:cNvSpPr/>
            <p:nvPr/>
          </p:nvSpPr>
          <p:spPr>
            <a:xfrm>
              <a:off x="2824120" y="1152525"/>
              <a:ext cx="76200" cy="47625"/>
            </a:xfrm>
            <a:custGeom>
              <a:avLst/>
              <a:gdLst>
                <a:gd name="connsiteX0" fmla="*/ 70527 w 76200"/>
                <a:gd name="connsiteY0" fmla="*/ 7144 h 47625"/>
                <a:gd name="connsiteX1" fmla="*/ 20330 w 76200"/>
                <a:gd name="connsiteY1" fmla="*/ 46387 h 47625"/>
                <a:gd name="connsiteX2" fmla="*/ 7471 w 76200"/>
                <a:gd name="connsiteY2" fmla="*/ 42481 h 47625"/>
                <a:gd name="connsiteX3" fmla="*/ 36046 w 76200"/>
                <a:gd name="connsiteY3" fmla="*/ 16669 h 47625"/>
                <a:gd name="connsiteX4" fmla="*/ 71003 w 76200"/>
                <a:gd name="connsiteY4" fmla="*/ 714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0527" y="7144"/>
                  </a:moveTo>
                  <a:cubicBezTo>
                    <a:pt x="70527" y="7144"/>
                    <a:pt x="56430" y="48863"/>
                    <a:pt x="20330" y="46387"/>
                  </a:cubicBezTo>
                  <a:cubicBezTo>
                    <a:pt x="11376" y="45815"/>
                    <a:pt x="8519" y="44767"/>
                    <a:pt x="7471" y="42481"/>
                  </a:cubicBezTo>
                  <a:cubicBezTo>
                    <a:pt x="4518" y="35528"/>
                    <a:pt x="22140" y="17907"/>
                    <a:pt x="36046" y="16669"/>
                  </a:cubicBezTo>
                  <a:cubicBezTo>
                    <a:pt x="48110" y="15264"/>
                    <a:pt x="59894" y="12053"/>
                    <a:pt x="71003" y="7144"/>
                  </a:cubicBezTo>
                  <a:close/>
                </a:path>
              </a:pathLst>
            </a:custGeom>
            <a:solidFill>
              <a:srgbClr val="A3A09D"/>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7FA0D55-D59E-4A9D-99FE-285B5AA593DB}"/>
                </a:ext>
              </a:extLst>
            </p:cNvPr>
            <p:cNvSpPr/>
            <p:nvPr/>
          </p:nvSpPr>
          <p:spPr>
            <a:xfrm>
              <a:off x="2721483" y="1284731"/>
              <a:ext cx="85725" cy="95250"/>
            </a:xfrm>
            <a:custGeom>
              <a:avLst/>
              <a:gdLst>
                <a:gd name="connsiteX0" fmla="*/ 7429 w 85725"/>
                <a:gd name="connsiteY0" fmla="*/ 7144 h 95250"/>
                <a:gd name="connsiteX1" fmla="*/ 62008 w 85725"/>
                <a:gd name="connsiteY1" fmla="*/ 92869 h 95250"/>
                <a:gd name="connsiteX2" fmla="*/ 83344 w 85725"/>
                <a:gd name="connsiteY2" fmla="*/ 93726 h 95250"/>
                <a:gd name="connsiteX3" fmla="*/ 54769 w 85725"/>
                <a:gd name="connsiteY3" fmla="*/ 40196 h 95250"/>
                <a:gd name="connsiteX4" fmla="*/ 7144 w 85725"/>
                <a:gd name="connsiteY4" fmla="*/ 733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7429" y="7144"/>
                  </a:moveTo>
                  <a:cubicBezTo>
                    <a:pt x="7429" y="7144"/>
                    <a:pt x="6477" y="77343"/>
                    <a:pt x="62008" y="92869"/>
                  </a:cubicBezTo>
                  <a:cubicBezTo>
                    <a:pt x="75819" y="96679"/>
                    <a:pt x="81058" y="96679"/>
                    <a:pt x="83344" y="93726"/>
                  </a:cubicBezTo>
                  <a:cubicBezTo>
                    <a:pt x="91535" y="84963"/>
                    <a:pt x="74390" y="49149"/>
                    <a:pt x="54769" y="40196"/>
                  </a:cubicBezTo>
                  <a:cubicBezTo>
                    <a:pt x="37330" y="31701"/>
                    <a:pt x="21274" y="20623"/>
                    <a:pt x="7144" y="7334"/>
                  </a:cubicBezTo>
                  <a:close/>
                </a:path>
              </a:pathLst>
            </a:custGeom>
            <a:solidFill>
              <a:srgbClr val="A3A09D"/>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AF3C8C2-C90B-4401-BC58-1D70A9701FD0}"/>
                </a:ext>
              </a:extLst>
            </p:cNvPr>
            <p:cNvSpPr/>
            <p:nvPr/>
          </p:nvSpPr>
          <p:spPr>
            <a:xfrm>
              <a:off x="2802865" y="1266348"/>
              <a:ext cx="66675" cy="114300"/>
            </a:xfrm>
            <a:custGeom>
              <a:avLst/>
              <a:gdLst>
                <a:gd name="connsiteX0" fmla="*/ 60159 w 66675"/>
                <a:gd name="connsiteY0" fmla="*/ 7144 h 114300"/>
                <a:gd name="connsiteX1" fmla="*/ 32537 w 66675"/>
                <a:gd name="connsiteY1" fmla="*/ 104680 h 114300"/>
                <a:gd name="connsiteX2" fmla="*/ 12249 w 66675"/>
                <a:gd name="connsiteY2" fmla="*/ 111633 h 114300"/>
                <a:gd name="connsiteX3" fmla="*/ 24155 w 66675"/>
                <a:gd name="connsiteY3" fmla="*/ 52197 h 114300"/>
                <a:gd name="connsiteX4" fmla="*/ 60159 w 66675"/>
                <a:gd name="connsiteY4" fmla="*/ 714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14300">
                  <a:moveTo>
                    <a:pt x="60159" y="7144"/>
                  </a:moveTo>
                  <a:cubicBezTo>
                    <a:pt x="60159" y="7144"/>
                    <a:pt x="81210" y="73819"/>
                    <a:pt x="32537" y="104680"/>
                  </a:cubicBezTo>
                  <a:cubicBezTo>
                    <a:pt x="20345" y="112395"/>
                    <a:pt x="15773" y="114205"/>
                    <a:pt x="12249" y="111633"/>
                  </a:cubicBezTo>
                  <a:cubicBezTo>
                    <a:pt x="1866" y="105632"/>
                    <a:pt x="8058" y="66389"/>
                    <a:pt x="24155" y="52197"/>
                  </a:cubicBezTo>
                  <a:cubicBezTo>
                    <a:pt x="38360" y="39081"/>
                    <a:pt x="50499" y="23892"/>
                    <a:pt x="60159" y="7144"/>
                  </a:cubicBezTo>
                  <a:close/>
                </a:path>
              </a:pathLst>
            </a:custGeom>
            <a:solidFill>
              <a:srgbClr val="A3A09D"/>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CBCBEC2-240B-4980-8EE3-FE4B54C5EC13}"/>
                </a:ext>
              </a:extLst>
            </p:cNvPr>
            <p:cNvSpPr/>
            <p:nvPr/>
          </p:nvSpPr>
          <p:spPr>
            <a:xfrm>
              <a:off x="2754153" y="1401984"/>
              <a:ext cx="104775" cy="76200"/>
            </a:xfrm>
            <a:custGeom>
              <a:avLst/>
              <a:gdLst>
                <a:gd name="connsiteX0" fmla="*/ 7144 w 104775"/>
                <a:gd name="connsiteY0" fmla="*/ 7144 h 76200"/>
                <a:gd name="connsiteX1" fmla="*/ 85725 w 104775"/>
                <a:gd name="connsiteY1" fmla="*/ 71247 h 76200"/>
                <a:gd name="connsiteX2" fmla="*/ 106299 w 104775"/>
                <a:gd name="connsiteY2" fmla="*/ 65437 h 76200"/>
                <a:gd name="connsiteX3" fmla="*/ 62484 w 104775"/>
                <a:gd name="connsiteY3" fmla="*/ 23432 h 76200"/>
                <a:gd name="connsiteX4" fmla="*/ 7144 w 104775"/>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76200">
                  <a:moveTo>
                    <a:pt x="7144" y="7144"/>
                  </a:moveTo>
                  <a:cubicBezTo>
                    <a:pt x="7144" y="7144"/>
                    <a:pt x="28194" y="73819"/>
                    <a:pt x="85725" y="71247"/>
                  </a:cubicBezTo>
                  <a:cubicBezTo>
                    <a:pt x="100108" y="70580"/>
                    <a:pt x="104775" y="69056"/>
                    <a:pt x="106299" y="65437"/>
                  </a:cubicBezTo>
                  <a:cubicBezTo>
                    <a:pt x="111347" y="54483"/>
                    <a:pt x="83820" y="25813"/>
                    <a:pt x="62484" y="23432"/>
                  </a:cubicBezTo>
                  <a:cubicBezTo>
                    <a:pt x="43323" y="20816"/>
                    <a:pt x="24667" y="15325"/>
                    <a:pt x="7144" y="7144"/>
                  </a:cubicBezTo>
                  <a:close/>
                </a:path>
              </a:pathLst>
            </a:custGeom>
            <a:solidFill>
              <a:srgbClr val="A3A09D"/>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F266EF2-ADE8-4A6C-90C4-BBB43F51D00C}"/>
                </a:ext>
              </a:extLst>
            </p:cNvPr>
            <p:cNvSpPr/>
            <p:nvPr/>
          </p:nvSpPr>
          <p:spPr>
            <a:xfrm>
              <a:off x="2849977" y="1342548"/>
              <a:ext cx="57150" cy="123825"/>
            </a:xfrm>
            <a:custGeom>
              <a:avLst/>
              <a:gdLst>
                <a:gd name="connsiteX0" fmla="*/ 32859 w 57150"/>
                <a:gd name="connsiteY0" fmla="*/ 7144 h 123825"/>
                <a:gd name="connsiteX1" fmla="*/ 37050 w 57150"/>
                <a:gd name="connsiteY1" fmla="*/ 108490 h 123825"/>
                <a:gd name="connsiteX2" fmla="*/ 20095 w 57150"/>
                <a:gd name="connsiteY2" fmla="*/ 121444 h 123825"/>
                <a:gd name="connsiteX3" fmla="*/ 12761 w 57150"/>
                <a:gd name="connsiteY3" fmla="*/ 61246 h 123825"/>
                <a:gd name="connsiteX4" fmla="*/ 32859 w 57150"/>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23825">
                  <a:moveTo>
                    <a:pt x="32859" y="7144"/>
                  </a:moveTo>
                  <a:cubicBezTo>
                    <a:pt x="32859" y="7144"/>
                    <a:pt x="73721" y="64294"/>
                    <a:pt x="37050" y="108490"/>
                  </a:cubicBezTo>
                  <a:cubicBezTo>
                    <a:pt x="27525" y="119539"/>
                    <a:pt x="24001" y="122206"/>
                    <a:pt x="20095" y="121444"/>
                  </a:cubicBezTo>
                  <a:cubicBezTo>
                    <a:pt x="8284" y="118872"/>
                    <a:pt x="1807" y="79724"/>
                    <a:pt x="12761" y="61246"/>
                  </a:cubicBezTo>
                  <a:cubicBezTo>
                    <a:pt x="22118" y="44313"/>
                    <a:pt x="28892" y="26078"/>
                    <a:pt x="32859" y="7144"/>
                  </a:cubicBezTo>
                  <a:close/>
                </a:path>
              </a:pathLst>
            </a:custGeom>
            <a:solidFill>
              <a:srgbClr val="A3A09D"/>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5F495E4-17B3-414E-AA1E-EBEB3756773F}"/>
                </a:ext>
              </a:extLst>
            </p:cNvPr>
            <p:cNvSpPr/>
            <p:nvPr/>
          </p:nvSpPr>
          <p:spPr>
            <a:xfrm>
              <a:off x="2845593" y="1499139"/>
              <a:ext cx="104775" cy="47625"/>
            </a:xfrm>
            <a:custGeom>
              <a:avLst/>
              <a:gdLst>
                <a:gd name="connsiteX0" fmla="*/ 7144 w 104775"/>
                <a:gd name="connsiteY0" fmla="*/ 15621 h 47625"/>
                <a:gd name="connsiteX1" fmla="*/ 86487 w 104775"/>
                <a:gd name="connsiteY1" fmla="*/ 35529 h 47625"/>
                <a:gd name="connsiteX2" fmla="*/ 99536 w 104775"/>
                <a:gd name="connsiteY2" fmla="*/ 24194 h 47625"/>
                <a:gd name="connsiteX3" fmla="*/ 53150 w 104775"/>
                <a:gd name="connsiteY3" fmla="*/ 8573 h 47625"/>
                <a:gd name="connsiteX4" fmla="*/ 7144 w 104775"/>
                <a:gd name="connsiteY4" fmla="*/ 1562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7625">
                  <a:moveTo>
                    <a:pt x="7144" y="15621"/>
                  </a:moveTo>
                  <a:cubicBezTo>
                    <a:pt x="7144" y="15621"/>
                    <a:pt x="45244" y="57245"/>
                    <a:pt x="86487" y="35529"/>
                  </a:cubicBezTo>
                  <a:cubicBezTo>
                    <a:pt x="96774" y="30099"/>
                    <a:pt x="99536" y="27432"/>
                    <a:pt x="99536" y="24194"/>
                  </a:cubicBezTo>
                  <a:cubicBezTo>
                    <a:pt x="99536" y="14669"/>
                    <a:pt x="69533" y="3048"/>
                    <a:pt x="53150" y="8573"/>
                  </a:cubicBezTo>
                  <a:cubicBezTo>
                    <a:pt x="38254" y="13212"/>
                    <a:pt x="22745" y="15588"/>
                    <a:pt x="7144" y="15621"/>
                  </a:cubicBezTo>
                  <a:close/>
                </a:path>
              </a:pathLst>
            </a:custGeom>
            <a:solidFill>
              <a:srgbClr val="A3A09D"/>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33623D0-D121-4CB5-8766-951259C41FC4}"/>
                </a:ext>
              </a:extLst>
            </p:cNvPr>
            <p:cNvSpPr/>
            <p:nvPr/>
          </p:nvSpPr>
          <p:spPr>
            <a:xfrm>
              <a:off x="2913697" y="1422463"/>
              <a:ext cx="47625" cy="95250"/>
            </a:xfrm>
            <a:custGeom>
              <a:avLst/>
              <a:gdLst>
                <a:gd name="connsiteX0" fmla="*/ 7144 w 47625"/>
                <a:gd name="connsiteY0" fmla="*/ 7144 h 95250"/>
                <a:gd name="connsiteX1" fmla="*/ 45244 w 47625"/>
                <a:gd name="connsiteY1" fmla="*/ 79534 h 95250"/>
                <a:gd name="connsiteX2" fmla="*/ 37243 w 47625"/>
                <a:gd name="connsiteY2" fmla="*/ 94869 h 95250"/>
                <a:gd name="connsiteX3" fmla="*/ 11335 w 47625"/>
                <a:gd name="connsiteY3" fmla="*/ 53435 h 95250"/>
                <a:gd name="connsiteX4" fmla="*/ 7525 w 47625"/>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0">
                  <a:moveTo>
                    <a:pt x="7144" y="7144"/>
                  </a:moveTo>
                  <a:cubicBezTo>
                    <a:pt x="7144" y="7144"/>
                    <a:pt x="56483" y="34671"/>
                    <a:pt x="45244" y="79534"/>
                  </a:cubicBezTo>
                  <a:cubicBezTo>
                    <a:pt x="42386" y="90773"/>
                    <a:pt x="40386" y="94107"/>
                    <a:pt x="37243" y="94869"/>
                  </a:cubicBezTo>
                  <a:cubicBezTo>
                    <a:pt x="27718" y="97060"/>
                    <a:pt x="9716" y="70675"/>
                    <a:pt x="11335" y="53435"/>
                  </a:cubicBezTo>
                  <a:cubicBezTo>
                    <a:pt x="12356" y="37901"/>
                    <a:pt x="11072" y="22302"/>
                    <a:pt x="7525" y="7144"/>
                  </a:cubicBezTo>
                  <a:close/>
                </a:path>
              </a:pathLst>
            </a:custGeom>
            <a:solidFill>
              <a:srgbClr val="A3A09D"/>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36C30D4-CDCE-4E64-B710-9EDAF0AFAE30}"/>
                </a:ext>
              </a:extLst>
            </p:cNvPr>
            <p:cNvSpPr/>
            <p:nvPr/>
          </p:nvSpPr>
          <p:spPr>
            <a:xfrm>
              <a:off x="2786110" y="1111662"/>
              <a:ext cx="238125" cy="428625"/>
            </a:xfrm>
            <a:custGeom>
              <a:avLst/>
              <a:gdLst>
                <a:gd name="connsiteX0" fmla="*/ 235601 w 238125"/>
                <a:gd name="connsiteY0" fmla="*/ 409480 h 428625"/>
                <a:gd name="connsiteX1" fmla="*/ 30908 w 238125"/>
                <a:gd name="connsiteY1" fmla="*/ 259842 h 428625"/>
                <a:gd name="connsiteX2" fmla="*/ 112538 w 238125"/>
                <a:gd name="connsiteY2" fmla="*/ 19812 h 428625"/>
                <a:gd name="connsiteX3" fmla="*/ 108537 w 238125"/>
                <a:gd name="connsiteY3" fmla="*/ 7144 h 428625"/>
                <a:gd name="connsiteX4" fmla="*/ 18526 w 238125"/>
                <a:gd name="connsiteY4" fmla="*/ 263747 h 428625"/>
                <a:gd name="connsiteX5" fmla="*/ 239601 w 238125"/>
                <a:gd name="connsiteY5" fmla="*/ 422148 h 428625"/>
                <a:gd name="connsiteX6" fmla="*/ 235601 w 238125"/>
                <a:gd name="connsiteY6" fmla="*/ 409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28625">
                  <a:moveTo>
                    <a:pt x="235601" y="409480"/>
                  </a:moveTo>
                  <a:cubicBezTo>
                    <a:pt x="148352" y="417100"/>
                    <a:pt x="61293" y="356045"/>
                    <a:pt x="30908" y="259842"/>
                  </a:cubicBezTo>
                  <a:cubicBezTo>
                    <a:pt x="524" y="163640"/>
                    <a:pt x="36719" y="63722"/>
                    <a:pt x="112538" y="19812"/>
                  </a:cubicBezTo>
                  <a:lnTo>
                    <a:pt x="108537" y="7144"/>
                  </a:lnTo>
                  <a:cubicBezTo>
                    <a:pt x="25860" y="53245"/>
                    <a:pt x="-14145" y="160592"/>
                    <a:pt x="18526" y="263747"/>
                  </a:cubicBezTo>
                  <a:cubicBezTo>
                    <a:pt x="51197" y="366903"/>
                    <a:pt x="145399" y="431864"/>
                    <a:pt x="239601" y="422148"/>
                  </a:cubicBezTo>
                  <a:lnTo>
                    <a:pt x="235601" y="409480"/>
                  </a:lnTo>
                  <a:close/>
                </a:path>
              </a:pathLst>
            </a:custGeom>
            <a:solidFill>
              <a:srgbClr val="A3A09D"/>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9C8AFF4-7898-462B-8A11-DCCD89A3EBA4}"/>
                </a:ext>
              </a:extLst>
            </p:cNvPr>
            <p:cNvSpPr/>
            <p:nvPr/>
          </p:nvSpPr>
          <p:spPr>
            <a:xfrm>
              <a:off x="3205147" y="1178433"/>
              <a:ext cx="57150" cy="95250"/>
            </a:xfrm>
            <a:custGeom>
              <a:avLst/>
              <a:gdLst>
                <a:gd name="connsiteX0" fmla="*/ 45354 w 57150"/>
                <a:gd name="connsiteY0" fmla="*/ 7144 h 95250"/>
                <a:gd name="connsiteX1" fmla="*/ 28686 w 57150"/>
                <a:gd name="connsiteY1" fmla="*/ 89440 h 95250"/>
                <a:gd name="connsiteX2" fmla="*/ 12493 w 57150"/>
                <a:gd name="connsiteY2" fmla="*/ 96488 h 95250"/>
                <a:gd name="connsiteX3" fmla="*/ 18494 w 57150"/>
                <a:gd name="connsiteY3" fmla="*/ 46672 h 95250"/>
                <a:gd name="connsiteX4" fmla="*/ 45354 w 571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95250">
                  <a:moveTo>
                    <a:pt x="45354" y="7144"/>
                  </a:moveTo>
                  <a:cubicBezTo>
                    <a:pt x="45354" y="7144"/>
                    <a:pt x="66976" y="61055"/>
                    <a:pt x="28686" y="89440"/>
                  </a:cubicBezTo>
                  <a:cubicBezTo>
                    <a:pt x="19161" y="96488"/>
                    <a:pt x="15446" y="97917"/>
                    <a:pt x="12493" y="96488"/>
                  </a:cubicBezTo>
                  <a:cubicBezTo>
                    <a:pt x="3540" y="92107"/>
                    <a:pt x="6016" y="59341"/>
                    <a:pt x="18494" y="46672"/>
                  </a:cubicBezTo>
                  <a:cubicBezTo>
                    <a:pt x="29369" y="34910"/>
                    <a:pt x="38423" y="21586"/>
                    <a:pt x="45354" y="7144"/>
                  </a:cubicBezTo>
                  <a:close/>
                </a:path>
              </a:pathLst>
            </a:custGeom>
            <a:solidFill>
              <a:srgbClr val="A3A09D"/>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B7E43FA3-D141-49B1-9BFC-84A72C938546}"/>
                </a:ext>
              </a:extLst>
            </p:cNvPr>
            <p:cNvSpPr/>
            <p:nvPr/>
          </p:nvSpPr>
          <p:spPr>
            <a:xfrm>
              <a:off x="3134105" y="1203578"/>
              <a:ext cx="76200" cy="76200"/>
            </a:xfrm>
            <a:custGeom>
              <a:avLst/>
              <a:gdLst>
                <a:gd name="connsiteX0" fmla="*/ 7144 w 76200"/>
                <a:gd name="connsiteY0" fmla="*/ 7525 h 76200"/>
                <a:gd name="connsiteX1" fmla="*/ 57626 w 76200"/>
                <a:gd name="connsiteY1" fmla="*/ 74200 h 76200"/>
                <a:gd name="connsiteX2" fmla="*/ 75343 w 76200"/>
                <a:gd name="connsiteY2" fmla="*/ 73533 h 76200"/>
                <a:gd name="connsiteX3" fmla="*/ 48482 w 76200"/>
                <a:gd name="connsiteY3" fmla="*/ 31147 h 76200"/>
                <a:gd name="connsiteX4" fmla="*/ 7144 w 762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144" y="7525"/>
                  </a:moveTo>
                  <a:cubicBezTo>
                    <a:pt x="7144" y="7525"/>
                    <a:pt x="10858" y="65437"/>
                    <a:pt x="57626" y="74200"/>
                  </a:cubicBezTo>
                  <a:cubicBezTo>
                    <a:pt x="69342" y="76486"/>
                    <a:pt x="73247" y="76105"/>
                    <a:pt x="75343" y="73533"/>
                  </a:cubicBezTo>
                  <a:cubicBezTo>
                    <a:pt x="81534" y="65723"/>
                    <a:pt x="65151" y="37338"/>
                    <a:pt x="48482" y="31147"/>
                  </a:cubicBezTo>
                  <a:cubicBezTo>
                    <a:pt x="33591" y="25235"/>
                    <a:pt x="19660" y="17146"/>
                    <a:pt x="7144" y="7144"/>
                  </a:cubicBezTo>
                  <a:close/>
                </a:path>
              </a:pathLst>
            </a:custGeom>
            <a:solidFill>
              <a:srgbClr val="A3A09D"/>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ED2E3CB-9369-426A-9694-02CCCF8FAFC3}"/>
                </a:ext>
              </a:extLst>
            </p:cNvPr>
            <p:cNvSpPr/>
            <p:nvPr/>
          </p:nvSpPr>
          <p:spPr>
            <a:xfrm>
              <a:off x="3173327" y="1112424"/>
              <a:ext cx="38100" cy="85725"/>
            </a:xfrm>
            <a:custGeom>
              <a:avLst/>
              <a:gdLst>
                <a:gd name="connsiteX0" fmla="*/ 22310 w 38100"/>
                <a:gd name="connsiteY0" fmla="*/ 7144 h 85725"/>
                <a:gd name="connsiteX1" fmla="*/ 26215 w 38100"/>
                <a:gd name="connsiteY1" fmla="*/ 70771 h 85725"/>
                <a:gd name="connsiteX2" fmla="*/ 15738 w 38100"/>
                <a:gd name="connsiteY2" fmla="*/ 79058 h 85725"/>
                <a:gd name="connsiteX3" fmla="*/ 10309 w 38100"/>
                <a:gd name="connsiteY3" fmla="*/ 41434 h 85725"/>
                <a:gd name="connsiteX4" fmla="*/ 22310 w 38100"/>
                <a:gd name="connsiteY4" fmla="*/ 71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85725">
                  <a:moveTo>
                    <a:pt x="22310" y="7144"/>
                  </a:moveTo>
                  <a:cubicBezTo>
                    <a:pt x="22310" y="7144"/>
                    <a:pt x="48694" y="42482"/>
                    <a:pt x="26215" y="70771"/>
                  </a:cubicBezTo>
                  <a:cubicBezTo>
                    <a:pt x="20596" y="77819"/>
                    <a:pt x="18214" y="79534"/>
                    <a:pt x="15738" y="79058"/>
                  </a:cubicBezTo>
                  <a:cubicBezTo>
                    <a:pt x="8308" y="77629"/>
                    <a:pt x="3736" y="53150"/>
                    <a:pt x="10309" y="41434"/>
                  </a:cubicBezTo>
                  <a:cubicBezTo>
                    <a:pt x="16012" y="30673"/>
                    <a:pt x="20059" y="19113"/>
                    <a:pt x="22310" y="7144"/>
                  </a:cubicBezTo>
                  <a:close/>
                </a:path>
              </a:pathLst>
            </a:custGeom>
            <a:solidFill>
              <a:srgbClr val="A3A09D"/>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F537EFF-6505-44A1-AA9E-C5BCBFC53E51}"/>
                </a:ext>
              </a:extLst>
            </p:cNvPr>
            <p:cNvSpPr/>
            <p:nvPr/>
          </p:nvSpPr>
          <p:spPr>
            <a:xfrm>
              <a:off x="3076955" y="1089809"/>
              <a:ext cx="76200" cy="66675"/>
            </a:xfrm>
            <a:custGeom>
              <a:avLst/>
              <a:gdLst>
                <a:gd name="connsiteX0" fmla="*/ 7144 w 76200"/>
                <a:gd name="connsiteY0" fmla="*/ 8708 h 66675"/>
                <a:gd name="connsiteX1" fmla="*/ 75819 w 76200"/>
                <a:gd name="connsiteY1" fmla="*/ 40712 h 66675"/>
                <a:gd name="connsiteX2" fmla="*/ 77057 w 76200"/>
                <a:gd name="connsiteY2" fmla="*/ 58715 h 66675"/>
                <a:gd name="connsiteX3" fmla="*/ 34100 w 76200"/>
                <a:gd name="connsiteY3" fmla="*/ 43475 h 66675"/>
                <a:gd name="connsiteX4" fmla="*/ 7144 w 76200"/>
                <a:gd name="connsiteY4" fmla="*/ 870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6675">
                  <a:moveTo>
                    <a:pt x="7144" y="8708"/>
                  </a:moveTo>
                  <a:cubicBezTo>
                    <a:pt x="7144" y="8708"/>
                    <a:pt x="62484" y="-3579"/>
                    <a:pt x="75819" y="40712"/>
                  </a:cubicBezTo>
                  <a:cubicBezTo>
                    <a:pt x="79248" y="51857"/>
                    <a:pt x="79248" y="55857"/>
                    <a:pt x="77057" y="58715"/>
                  </a:cubicBezTo>
                  <a:cubicBezTo>
                    <a:pt x="70295" y="67097"/>
                    <a:pt x="41624" y="58715"/>
                    <a:pt x="34100" y="43475"/>
                  </a:cubicBezTo>
                  <a:cubicBezTo>
                    <a:pt x="27209" y="30404"/>
                    <a:pt x="18086" y="18638"/>
                    <a:pt x="7144" y="8708"/>
                  </a:cubicBezTo>
                  <a:close/>
                </a:path>
              </a:pathLst>
            </a:custGeom>
            <a:solidFill>
              <a:srgbClr val="A3A09D"/>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AFE7D97-FB2C-4FB3-9E0B-21F1F8577EA3}"/>
                </a:ext>
              </a:extLst>
            </p:cNvPr>
            <p:cNvSpPr/>
            <p:nvPr/>
          </p:nvSpPr>
          <p:spPr>
            <a:xfrm>
              <a:off x="3113150" y="1152525"/>
              <a:ext cx="76200" cy="47625"/>
            </a:xfrm>
            <a:custGeom>
              <a:avLst/>
              <a:gdLst>
                <a:gd name="connsiteX0" fmla="*/ 7144 w 76200"/>
                <a:gd name="connsiteY0" fmla="*/ 7144 h 47625"/>
                <a:gd name="connsiteX1" fmla="*/ 57245 w 76200"/>
                <a:gd name="connsiteY1" fmla="*/ 46387 h 47625"/>
                <a:gd name="connsiteX2" fmla="*/ 70104 w 76200"/>
                <a:gd name="connsiteY2" fmla="*/ 42481 h 47625"/>
                <a:gd name="connsiteX3" fmla="*/ 42100 w 76200"/>
                <a:gd name="connsiteY3" fmla="*/ 16669 h 47625"/>
                <a:gd name="connsiteX4" fmla="*/ 7144 w 76200"/>
                <a:gd name="connsiteY4" fmla="*/ 714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7144" y="7144"/>
                  </a:moveTo>
                  <a:cubicBezTo>
                    <a:pt x="7144" y="7144"/>
                    <a:pt x="21241" y="48863"/>
                    <a:pt x="57245" y="46387"/>
                  </a:cubicBezTo>
                  <a:cubicBezTo>
                    <a:pt x="66770" y="45815"/>
                    <a:pt x="69152" y="44767"/>
                    <a:pt x="70104" y="42481"/>
                  </a:cubicBezTo>
                  <a:cubicBezTo>
                    <a:pt x="73152" y="35528"/>
                    <a:pt x="55531" y="17907"/>
                    <a:pt x="42100" y="16669"/>
                  </a:cubicBezTo>
                  <a:cubicBezTo>
                    <a:pt x="30037" y="15264"/>
                    <a:pt x="18253" y="12053"/>
                    <a:pt x="7144" y="7144"/>
                  </a:cubicBezTo>
                  <a:close/>
                </a:path>
              </a:pathLst>
            </a:custGeom>
            <a:solidFill>
              <a:srgbClr val="A3A09D"/>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EE45BAC-2BFC-47AA-BC21-DB22A9B391D6}"/>
                </a:ext>
              </a:extLst>
            </p:cNvPr>
            <p:cNvSpPr/>
            <p:nvPr/>
          </p:nvSpPr>
          <p:spPr>
            <a:xfrm>
              <a:off x="3200834" y="1284731"/>
              <a:ext cx="85725" cy="95250"/>
            </a:xfrm>
            <a:custGeom>
              <a:avLst/>
              <a:gdLst>
                <a:gd name="connsiteX0" fmla="*/ 85195 w 85725"/>
                <a:gd name="connsiteY0" fmla="*/ 7144 h 95250"/>
                <a:gd name="connsiteX1" fmla="*/ 30616 w 85725"/>
                <a:gd name="connsiteY1" fmla="*/ 92869 h 95250"/>
                <a:gd name="connsiteX2" fmla="*/ 9281 w 85725"/>
                <a:gd name="connsiteY2" fmla="*/ 93726 h 95250"/>
                <a:gd name="connsiteX3" fmla="*/ 37856 w 85725"/>
                <a:gd name="connsiteY3" fmla="*/ 40196 h 95250"/>
                <a:gd name="connsiteX4" fmla="*/ 85481 w 85725"/>
                <a:gd name="connsiteY4" fmla="*/ 733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5250">
                  <a:moveTo>
                    <a:pt x="85195" y="7144"/>
                  </a:moveTo>
                  <a:cubicBezTo>
                    <a:pt x="85195" y="7144"/>
                    <a:pt x="86052" y="77343"/>
                    <a:pt x="30616" y="92869"/>
                  </a:cubicBezTo>
                  <a:cubicBezTo>
                    <a:pt x="16710" y="96679"/>
                    <a:pt x="11566" y="96679"/>
                    <a:pt x="9281" y="93726"/>
                  </a:cubicBezTo>
                  <a:cubicBezTo>
                    <a:pt x="994" y="84963"/>
                    <a:pt x="18139" y="49149"/>
                    <a:pt x="37856" y="40196"/>
                  </a:cubicBezTo>
                  <a:cubicBezTo>
                    <a:pt x="55299" y="31709"/>
                    <a:pt x="71356" y="20630"/>
                    <a:pt x="85481" y="7334"/>
                  </a:cubicBezTo>
                  <a:close/>
                </a:path>
              </a:pathLst>
            </a:custGeom>
            <a:solidFill>
              <a:srgbClr val="A3A09D"/>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EE9683A-8AF3-49F5-94CE-A10B11078020}"/>
                </a:ext>
              </a:extLst>
            </p:cNvPr>
            <p:cNvSpPr/>
            <p:nvPr/>
          </p:nvSpPr>
          <p:spPr>
            <a:xfrm>
              <a:off x="3140192" y="1266348"/>
              <a:ext cx="66675" cy="114300"/>
            </a:xfrm>
            <a:custGeom>
              <a:avLst/>
              <a:gdLst>
                <a:gd name="connsiteX0" fmla="*/ 11629 w 66675"/>
                <a:gd name="connsiteY0" fmla="*/ 7144 h 114300"/>
                <a:gd name="connsiteX1" fmla="*/ 39347 w 66675"/>
                <a:gd name="connsiteY1" fmla="*/ 104680 h 114300"/>
                <a:gd name="connsiteX2" fmla="*/ 59540 w 66675"/>
                <a:gd name="connsiteY2" fmla="*/ 111633 h 114300"/>
                <a:gd name="connsiteX3" fmla="*/ 47729 w 66675"/>
                <a:gd name="connsiteY3" fmla="*/ 52197 h 114300"/>
                <a:gd name="connsiteX4" fmla="*/ 11630 w 66675"/>
                <a:gd name="connsiteY4" fmla="*/ 7144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14300">
                  <a:moveTo>
                    <a:pt x="11629" y="7144"/>
                  </a:moveTo>
                  <a:cubicBezTo>
                    <a:pt x="11629" y="7144"/>
                    <a:pt x="-9326" y="73819"/>
                    <a:pt x="39347" y="104680"/>
                  </a:cubicBezTo>
                  <a:cubicBezTo>
                    <a:pt x="51539" y="112395"/>
                    <a:pt x="56111" y="114205"/>
                    <a:pt x="59540" y="111633"/>
                  </a:cubicBezTo>
                  <a:cubicBezTo>
                    <a:pt x="69923" y="105632"/>
                    <a:pt x="63827" y="66389"/>
                    <a:pt x="47729" y="52197"/>
                  </a:cubicBezTo>
                  <a:cubicBezTo>
                    <a:pt x="33510" y="39069"/>
                    <a:pt x="21342" y="23883"/>
                    <a:pt x="11630" y="7144"/>
                  </a:cubicBezTo>
                  <a:close/>
                </a:path>
              </a:pathLst>
            </a:custGeom>
            <a:solidFill>
              <a:srgbClr val="A3A09D"/>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6F6306A-015F-42F9-8268-4E19938DB978}"/>
                </a:ext>
              </a:extLst>
            </p:cNvPr>
            <p:cNvSpPr/>
            <p:nvPr/>
          </p:nvSpPr>
          <p:spPr>
            <a:xfrm>
              <a:off x="3146739" y="1401984"/>
              <a:ext cx="104775" cy="76200"/>
            </a:xfrm>
            <a:custGeom>
              <a:avLst/>
              <a:gdLst>
                <a:gd name="connsiteX0" fmla="*/ 106905 w 104775"/>
                <a:gd name="connsiteY0" fmla="*/ 7144 h 76200"/>
                <a:gd name="connsiteX1" fmla="*/ 28324 w 104775"/>
                <a:gd name="connsiteY1" fmla="*/ 71247 h 76200"/>
                <a:gd name="connsiteX2" fmla="*/ 7750 w 104775"/>
                <a:gd name="connsiteY2" fmla="*/ 65437 h 76200"/>
                <a:gd name="connsiteX3" fmla="*/ 51565 w 104775"/>
                <a:gd name="connsiteY3" fmla="*/ 23432 h 76200"/>
                <a:gd name="connsiteX4" fmla="*/ 106905 w 104775"/>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76200">
                  <a:moveTo>
                    <a:pt x="106905" y="7144"/>
                  </a:moveTo>
                  <a:cubicBezTo>
                    <a:pt x="106905" y="7144"/>
                    <a:pt x="85855" y="73819"/>
                    <a:pt x="28324" y="71247"/>
                  </a:cubicBezTo>
                  <a:cubicBezTo>
                    <a:pt x="13941" y="70580"/>
                    <a:pt x="9274" y="69056"/>
                    <a:pt x="7750" y="65437"/>
                  </a:cubicBezTo>
                  <a:cubicBezTo>
                    <a:pt x="2702" y="54483"/>
                    <a:pt x="30229" y="25813"/>
                    <a:pt x="51565" y="23432"/>
                  </a:cubicBezTo>
                  <a:cubicBezTo>
                    <a:pt x="70726" y="20816"/>
                    <a:pt x="89382" y="15325"/>
                    <a:pt x="106905" y="7144"/>
                  </a:cubicBezTo>
                  <a:close/>
                </a:path>
              </a:pathLst>
            </a:custGeom>
            <a:solidFill>
              <a:srgbClr val="A3A09D"/>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ECB78C2-928C-4F47-B50E-160A72398578}"/>
                </a:ext>
              </a:extLst>
            </p:cNvPr>
            <p:cNvSpPr/>
            <p:nvPr/>
          </p:nvSpPr>
          <p:spPr>
            <a:xfrm>
              <a:off x="3105418" y="1342548"/>
              <a:ext cx="57150" cy="123825"/>
            </a:xfrm>
            <a:custGeom>
              <a:avLst/>
              <a:gdLst>
                <a:gd name="connsiteX0" fmla="*/ 26687 w 57150"/>
                <a:gd name="connsiteY0" fmla="*/ 7144 h 123825"/>
                <a:gd name="connsiteX1" fmla="*/ 22401 w 57150"/>
                <a:gd name="connsiteY1" fmla="*/ 108490 h 123825"/>
                <a:gd name="connsiteX2" fmla="*/ 39450 w 57150"/>
                <a:gd name="connsiteY2" fmla="*/ 121444 h 123825"/>
                <a:gd name="connsiteX3" fmla="*/ 46785 w 57150"/>
                <a:gd name="connsiteY3" fmla="*/ 61246 h 123825"/>
                <a:gd name="connsiteX4" fmla="*/ 26687 w 57150"/>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23825">
                  <a:moveTo>
                    <a:pt x="26687" y="7144"/>
                  </a:moveTo>
                  <a:cubicBezTo>
                    <a:pt x="26687" y="7144"/>
                    <a:pt x="-14271" y="64294"/>
                    <a:pt x="22401" y="108490"/>
                  </a:cubicBezTo>
                  <a:cubicBezTo>
                    <a:pt x="31926" y="119539"/>
                    <a:pt x="35545" y="122206"/>
                    <a:pt x="39450" y="121444"/>
                  </a:cubicBezTo>
                  <a:cubicBezTo>
                    <a:pt x="51261" y="118872"/>
                    <a:pt x="57738" y="79724"/>
                    <a:pt x="46785" y="61246"/>
                  </a:cubicBezTo>
                  <a:cubicBezTo>
                    <a:pt x="37428" y="44313"/>
                    <a:pt x="30654" y="26078"/>
                    <a:pt x="26687" y="7144"/>
                  </a:cubicBezTo>
                  <a:close/>
                </a:path>
              </a:pathLst>
            </a:custGeom>
            <a:solidFill>
              <a:srgbClr val="A3A09D"/>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0950D42-9873-4515-AA0C-E69A523E91C1}"/>
                </a:ext>
              </a:extLst>
            </p:cNvPr>
            <p:cNvSpPr/>
            <p:nvPr/>
          </p:nvSpPr>
          <p:spPr>
            <a:xfrm>
              <a:off x="3062858" y="1499139"/>
              <a:ext cx="104775" cy="47625"/>
            </a:xfrm>
            <a:custGeom>
              <a:avLst/>
              <a:gdLst>
                <a:gd name="connsiteX0" fmla="*/ 99441 w 104775"/>
                <a:gd name="connsiteY0" fmla="*/ 15621 h 47625"/>
                <a:gd name="connsiteX1" fmla="*/ 20193 w 104775"/>
                <a:gd name="connsiteY1" fmla="*/ 35529 h 47625"/>
                <a:gd name="connsiteX2" fmla="*/ 7144 w 104775"/>
                <a:gd name="connsiteY2" fmla="*/ 24194 h 47625"/>
                <a:gd name="connsiteX3" fmla="*/ 53435 w 104775"/>
                <a:gd name="connsiteY3" fmla="*/ 8573 h 47625"/>
                <a:gd name="connsiteX4" fmla="*/ 99441 w 104775"/>
                <a:gd name="connsiteY4" fmla="*/ 1562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47625">
                  <a:moveTo>
                    <a:pt x="99441" y="15621"/>
                  </a:moveTo>
                  <a:cubicBezTo>
                    <a:pt x="99441" y="15621"/>
                    <a:pt x="61341" y="57245"/>
                    <a:pt x="20193" y="35529"/>
                  </a:cubicBezTo>
                  <a:cubicBezTo>
                    <a:pt x="9906" y="30099"/>
                    <a:pt x="7144" y="27432"/>
                    <a:pt x="7144" y="24194"/>
                  </a:cubicBezTo>
                  <a:cubicBezTo>
                    <a:pt x="7144" y="14669"/>
                    <a:pt x="37052" y="3048"/>
                    <a:pt x="53435" y="8573"/>
                  </a:cubicBezTo>
                  <a:cubicBezTo>
                    <a:pt x="68332" y="13206"/>
                    <a:pt x="83840" y="15582"/>
                    <a:pt x="99441" y="15621"/>
                  </a:cubicBezTo>
                  <a:close/>
                </a:path>
              </a:pathLst>
            </a:custGeom>
            <a:solidFill>
              <a:srgbClr val="A3A09D"/>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6EDF49-2710-4679-8B72-288485B5E816}"/>
                </a:ext>
              </a:extLst>
            </p:cNvPr>
            <p:cNvSpPr/>
            <p:nvPr/>
          </p:nvSpPr>
          <p:spPr>
            <a:xfrm>
              <a:off x="3047192" y="1422463"/>
              <a:ext cx="47625" cy="95250"/>
            </a:xfrm>
            <a:custGeom>
              <a:avLst/>
              <a:gdLst>
                <a:gd name="connsiteX0" fmla="*/ 46909 w 47625"/>
                <a:gd name="connsiteY0" fmla="*/ 7144 h 95250"/>
                <a:gd name="connsiteX1" fmla="*/ 8809 w 47625"/>
                <a:gd name="connsiteY1" fmla="*/ 79534 h 95250"/>
                <a:gd name="connsiteX2" fmla="*/ 16810 w 47625"/>
                <a:gd name="connsiteY2" fmla="*/ 94869 h 95250"/>
                <a:gd name="connsiteX3" fmla="*/ 42813 w 47625"/>
                <a:gd name="connsiteY3" fmla="*/ 53435 h 95250"/>
                <a:gd name="connsiteX4" fmla="*/ 46623 w 47625"/>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95250">
                  <a:moveTo>
                    <a:pt x="46909" y="7144"/>
                  </a:moveTo>
                  <a:cubicBezTo>
                    <a:pt x="46909" y="7144"/>
                    <a:pt x="-2431" y="34671"/>
                    <a:pt x="8809" y="79534"/>
                  </a:cubicBezTo>
                  <a:cubicBezTo>
                    <a:pt x="11762" y="90773"/>
                    <a:pt x="13667" y="94107"/>
                    <a:pt x="16810" y="94869"/>
                  </a:cubicBezTo>
                  <a:cubicBezTo>
                    <a:pt x="26335" y="97060"/>
                    <a:pt x="44432" y="70675"/>
                    <a:pt x="42813" y="53435"/>
                  </a:cubicBezTo>
                  <a:cubicBezTo>
                    <a:pt x="41737" y="37901"/>
                    <a:pt x="43022" y="22293"/>
                    <a:pt x="46623" y="7144"/>
                  </a:cubicBezTo>
                  <a:close/>
                </a:path>
              </a:pathLst>
            </a:custGeom>
            <a:solidFill>
              <a:srgbClr val="A3A09D"/>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AA0A171-7D38-49FD-B5FE-4E5584D545C3}"/>
                </a:ext>
              </a:extLst>
            </p:cNvPr>
            <p:cNvSpPr/>
            <p:nvPr/>
          </p:nvSpPr>
          <p:spPr>
            <a:xfrm>
              <a:off x="2982087" y="1111662"/>
              <a:ext cx="238125" cy="428625"/>
            </a:xfrm>
            <a:custGeom>
              <a:avLst/>
              <a:gdLst>
                <a:gd name="connsiteX0" fmla="*/ 11144 w 238125"/>
                <a:gd name="connsiteY0" fmla="*/ 409480 h 428625"/>
                <a:gd name="connsiteX1" fmla="*/ 215837 w 238125"/>
                <a:gd name="connsiteY1" fmla="*/ 259842 h 428625"/>
                <a:gd name="connsiteX2" fmla="*/ 134112 w 238125"/>
                <a:gd name="connsiteY2" fmla="*/ 19812 h 428625"/>
                <a:gd name="connsiteX3" fmla="*/ 138113 w 238125"/>
                <a:gd name="connsiteY3" fmla="*/ 7144 h 428625"/>
                <a:gd name="connsiteX4" fmla="*/ 228219 w 238125"/>
                <a:gd name="connsiteY4" fmla="*/ 263747 h 428625"/>
                <a:gd name="connsiteX5" fmla="*/ 7144 w 238125"/>
                <a:gd name="connsiteY5" fmla="*/ 422148 h 428625"/>
                <a:gd name="connsiteX6" fmla="*/ 11144 w 238125"/>
                <a:gd name="connsiteY6" fmla="*/ 409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428625">
                  <a:moveTo>
                    <a:pt x="11144" y="409480"/>
                  </a:moveTo>
                  <a:cubicBezTo>
                    <a:pt x="98393" y="417100"/>
                    <a:pt x="185452" y="356045"/>
                    <a:pt x="215837" y="259842"/>
                  </a:cubicBezTo>
                  <a:cubicBezTo>
                    <a:pt x="246221" y="163640"/>
                    <a:pt x="209931" y="63722"/>
                    <a:pt x="134112" y="19812"/>
                  </a:cubicBezTo>
                  <a:lnTo>
                    <a:pt x="138113" y="7144"/>
                  </a:lnTo>
                  <a:cubicBezTo>
                    <a:pt x="220789" y="53245"/>
                    <a:pt x="260795" y="160592"/>
                    <a:pt x="228219" y="263747"/>
                  </a:cubicBezTo>
                  <a:cubicBezTo>
                    <a:pt x="195643" y="366903"/>
                    <a:pt x="101346" y="431864"/>
                    <a:pt x="7144" y="422148"/>
                  </a:cubicBezTo>
                  <a:lnTo>
                    <a:pt x="11144" y="409480"/>
                  </a:lnTo>
                  <a:close/>
                </a:path>
              </a:pathLst>
            </a:custGeom>
            <a:solidFill>
              <a:srgbClr val="A3A09D"/>
            </a:solidFill>
            <a:ln w="9525" cap="flat">
              <a:noFill/>
              <a:prstDash val="solid"/>
              <a:miter/>
            </a:ln>
          </p:spPr>
          <p:txBody>
            <a:bodyPr rtlCol="0" anchor="ctr"/>
            <a:lstStyle/>
            <a:p>
              <a:endParaRPr lang="en-US"/>
            </a:p>
          </p:txBody>
        </p:sp>
      </p:grpSp>
      <p:grpSp>
        <p:nvGrpSpPr>
          <p:cNvPr id="109" name="Group 108">
            <a:extLst>
              <a:ext uri="{FF2B5EF4-FFF2-40B4-BE49-F238E27FC236}">
                <a16:creationId xmlns:a16="http://schemas.microsoft.com/office/drawing/2014/main" id="{6B3D1E59-3CBC-4B25-9343-0F08DF161E67}"/>
              </a:ext>
            </a:extLst>
          </p:cNvPr>
          <p:cNvGrpSpPr>
            <a:grpSpLocks noChangeAspect="1"/>
          </p:cNvGrpSpPr>
          <p:nvPr userDrawn="1"/>
        </p:nvGrpSpPr>
        <p:grpSpPr>
          <a:xfrm>
            <a:off x="6131379" y="4177717"/>
            <a:ext cx="482118" cy="479608"/>
            <a:chOff x="4875275" y="1295971"/>
            <a:chExt cx="457200" cy="454819"/>
          </a:xfrm>
        </p:grpSpPr>
        <p:sp>
          <p:nvSpPr>
            <p:cNvPr id="110" name="Freeform: Shape 109">
              <a:extLst>
                <a:ext uri="{FF2B5EF4-FFF2-40B4-BE49-F238E27FC236}">
                  <a16:creationId xmlns:a16="http://schemas.microsoft.com/office/drawing/2014/main" id="{6014E024-4A45-4841-9745-C50AF85B84F3}"/>
                </a:ext>
              </a:extLst>
            </p:cNvPr>
            <p:cNvSpPr/>
            <p:nvPr/>
          </p:nvSpPr>
          <p:spPr>
            <a:xfrm>
              <a:off x="5050348" y="1296733"/>
              <a:ext cx="104775" cy="447675"/>
            </a:xfrm>
            <a:custGeom>
              <a:avLst/>
              <a:gdLst>
                <a:gd name="connsiteX0" fmla="*/ 97247 w 104775"/>
                <a:gd name="connsiteY0" fmla="*/ 54197 h 447675"/>
                <a:gd name="connsiteX1" fmla="*/ 92484 w 104775"/>
                <a:gd name="connsiteY1" fmla="*/ 54197 h 447675"/>
                <a:gd name="connsiteX2" fmla="*/ 54960 w 104775"/>
                <a:gd name="connsiteY2" fmla="*/ 92865 h 447675"/>
                <a:gd name="connsiteX3" fmla="*/ 54384 w 104775"/>
                <a:gd name="connsiteY3" fmla="*/ 92869 h 447675"/>
                <a:gd name="connsiteX4" fmla="*/ 27143 w 104775"/>
                <a:gd name="connsiteY4" fmla="*/ 81534 h 447675"/>
                <a:gd name="connsiteX5" fmla="*/ 26561 w 104775"/>
                <a:gd name="connsiteY5" fmla="*/ 26847 h 447675"/>
                <a:gd name="connsiteX6" fmla="*/ 81247 w 104775"/>
                <a:gd name="connsiteY6" fmla="*/ 26265 h 447675"/>
                <a:gd name="connsiteX7" fmla="*/ 92866 w 104775"/>
                <a:gd name="connsiteY7" fmla="*/ 54197 h 447675"/>
                <a:gd name="connsiteX8" fmla="*/ 102390 w 104775"/>
                <a:gd name="connsiteY8" fmla="*/ 54197 h 447675"/>
                <a:gd name="connsiteX9" fmla="*/ 54197 w 104775"/>
                <a:gd name="connsiteY9" fmla="*/ 7147 h 447675"/>
                <a:gd name="connsiteX10" fmla="*/ 7147 w 104775"/>
                <a:gd name="connsiteY10" fmla="*/ 55340 h 447675"/>
                <a:gd name="connsiteX11" fmla="*/ 54765 w 104775"/>
                <a:gd name="connsiteY11" fmla="*/ 102394 h 447675"/>
                <a:gd name="connsiteX12" fmla="*/ 102390 w 104775"/>
                <a:gd name="connsiteY12" fmla="*/ 54197 h 447675"/>
                <a:gd name="connsiteX13" fmla="*/ 49622 w 104775"/>
                <a:gd name="connsiteY13" fmla="*/ 323659 h 447675"/>
                <a:gd name="connsiteX14" fmla="*/ 49622 w 104775"/>
                <a:gd name="connsiteY14" fmla="*/ 445389 h 447675"/>
                <a:gd name="connsiteX15" fmla="*/ 59147 w 104775"/>
                <a:gd name="connsiteY15" fmla="*/ 445389 h 447675"/>
                <a:gd name="connsiteX16" fmla="*/ 59147 w 104775"/>
                <a:gd name="connsiteY16" fmla="*/ 323659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447675">
                  <a:moveTo>
                    <a:pt x="97247" y="54197"/>
                  </a:moveTo>
                  <a:lnTo>
                    <a:pt x="92484" y="54197"/>
                  </a:lnTo>
                  <a:cubicBezTo>
                    <a:pt x="92800" y="75237"/>
                    <a:pt x="76000" y="92549"/>
                    <a:pt x="54960" y="92865"/>
                  </a:cubicBezTo>
                  <a:cubicBezTo>
                    <a:pt x="54768" y="92867"/>
                    <a:pt x="54576" y="92869"/>
                    <a:pt x="54384" y="92869"/>
                  </a:cubicBezTo>
                  <a:cubicBezTo>
                    <a:pt x="44150" y="92903"/>
                    <a:pt x="34332" y="88818"/>
                    <a:pt x="27143" y="81534"/>
                  </a:cubicBezTo>
                  <a:cubicBezTo>
                    <a:pt x="11881" y="66593"/>
                    <a:pt x="11620" y="42110"/>
                    <a:pt x="26561" y="26847"/>
                  </a:cubicBezTo>
                  <a:cubicBezTo>
                    <a:pt x="41501" y="11585"/>
                    <a:pt x="65985" y="11324"/>
                    <a:pt x="81247" y="26265"/>
                  </a:cubicBezTo>
                  <a:cubicBezTo>
                    <a:pt x="88752" y="33612"/>
                    <a:pt x="92946" y="43695"/>
                    <a:pt x="92866" y="54197"/>
                  </a:cubicBezTo>
                  <a:lnTo>
                    <a:pt x="102390" y="54197"/>
                  </a:lnTo>
                  <a:cubicBezTo>
                    <a:pt x="102075" y="27897"/>
                    <a:pt x="80498" y="6832"/>
                    <a:pt x="54197" y="7147"/>
                  </a:cubicBezTo>
                  <a:cubicBezTo>
                    <a:pt x="27897" y="7463"/>
                    <a:pt x="6832" y="29040"/>
                    <a:pt x="7147" y="55340"/>
                  </a:cubicBezTo>
                  <a:cubicBezTo>
                    <a:pt x="7460" y="81417"/>
                    <a:pt x="28687" y="102392"/>
                    <a:pt x="54765" y="102394"/>
                  </a:cubicBezTo>
                  <a:cubicBezTo>
                    <a:pt x="81160" y="102081"/>
                    <a:pt x="102392" y="80594"/>
                    <a:pt x="102390" y="54197"/>
                  </a:cubicBezTo>
                  <a:close/>
                  <a:moveTo>
                    <a:pt x="49622" y="323659"/>
                  </a:moveTo>
                  <a:lnTo>
                    <a:pt x="49622" y="445389"/>
                  </a:lnTo>
                  <a:lnTo>
                    <a:pt x="59147" y="445389"/>
                  </a:lnTo>
                  <a:lnTo>
                    <a:pt x="59147" y="323659"/>
                  </a:lnTo>
                  <a:close/>
                </a:path>
              </a:pathLst>
            </a:custGeom>
            <a:solidFill>
              <a:srgbClr val="BEC1C6"/>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3C51EF9-1264-42D2-93C0-C57DAFE1197A}"/>
                </a:ext>
              </a:extLst>
            </p:cNvPr>
            <p:cNvSpPr/>
            <p:nvPr/>
          </p:nvSpPr>
          <p:spPr>
            <a:xfrm>
              <a:off x="4987956" y="1399698"/>
              <a:ext cx="228600" cy="180975"/>
            </a:xfrm>
            <a:custGeom>
              <a:avLst/>
              <a:gdLst>
                <a:gd name="connsiteX0" fmla="*/ 196025 w 228600"/>
                <a:gd name="connsiteY0" fmla="*/ 176498 h 180975"/>
                <a:gd name="connsiteX1" fmla="*/ 225267 w 228600"/>
                <a:gd name="connsiteY1" fmla="*/ 138398 h 180975"/>
                <a:gd name="connsiteX2" fmla="*/ 223933 w 228600"/>
                <a:gd name="connsiteY2" fmla="*/ 128206 h 180975"/>
                <a:gd name="connsiteX3" fmla="*/ 199359 w 228600"/>
                <a:gd name="connsiteY3" fmla="*/ 36576 h 180975"/>
                <a:gd name="connsiteX4" fmla="*/ 161259 w 228600"/>
                <a:gd name="connsiteY4" fmla="*/ 7334 h 180975"/>
                <a:gd name="connsiteX5" fmla="*/ 157829 w 228600"/>
                <a:gd name="connsiteY5" fmla="*/ 7334 h 180975"/>
                <a:gd name="connsiteX6" fmla="*/ 116396 w 228600"/>
                <a:gd name="connsiteY6" fmla="*/ 48768 h 180975"/>
                <a:gd name="connsiteX7" fmla="*/ 74581 w 228600"/>
                <a:gd name="connsiteY7" fmla="*/ 7144 h 180975"/>
                <a:gd name="connsiteX8" fmla="*/ 71152 w 228600"/>
                <a:gd name="connsiteY8" fmla="*/ 7144 h 180975"/>
                <a:gd name="connsiteX9" fmla="*/ 33052 w 228600"/>
                <a:gd name="connsiteY9" fmla="*/ 36386 h 180975"/>
                <a:gd name="connsiteX10" fmla="*/ 8477 w 228600"/>
                <a:gd name="connsiteY10" fmla="*/ 128016 h 180975"/>
                <a:gd name="connsiteX11" fmla="*/ 7144 w 228600"/>
                <a:gd name="connsiteY11" fmla="*/ 138208 h 180975"/>
                <a:gd name="connsiteX12" fmla="*/ 36386 w 228600"/>
                <a:gd name="connsiteY12" fmla="*/ 176308 h 180975"/>
                <a:gd name="connsiteX13" fmla="*/ 38862 w 228600"/>
                <a:gd name="connsiteY13" fmla="*/ 166783 h 180975"/>
                <a:gd name="connsiteX14" fmla="*/ 16669 w 228600"/>
                <a:gd name="connsiteY14" fmla="*/ 138208 h 180975"/>
                <a:gd name="connsiteX15" fmla="*/ 17717 w 228600"/>
                <a:gd name="connsiteY15" fmla="*/ 130492 h 180975"/>
                <a:gd name="connsiteX16" fmla="*/ 42291 w 228600"/>
                <a:gd name="connsiteY16" fmla="*/ 38862 h 180975"/>
                <a:gd name="connsiteX17" fmla="*/ 70866 w 228600"/>
                <a:gd name="connsiteY17" fmla="*/ 16669 h 180975"/>
                <a:gd name="connsiteX18" fmla="*/ 72295 w 228600"/>
                <a:gd name="connsiteY18" fmla="*/ 16669 h 180975"/>
                <a:gd name="connsiteX19" fmla="*/ 72295 w 228600"/>
                <a:gd name="connsiteY19" fmla="*/ 11906 h 180975"/>
                <a:gd name="connsiteX20" fmla="*/ 68961 w 228600"/>
                <a:gd name="connsiteY20" fmla="*/ 15335 h 180975"/>
                <a:gd name="connsiteX21" fmla="*/ 115729 w 228600"/>
                <a:gd name="connsiteY21" fmla="*/ 62008 h 180975"/>
                <a:gd name="connsiteX22" fmla="*/ 162497 w 228600"/>
                <a:gd name="connsiteY22" fmla="*/ 15335 h 180975"/>
                <a:gd name="connsiteX23" fmla="*/ 159068 w 228600"/>
                <a:gd name="connsiteY23" fmla="*/ 11906 h 180975"/>
                <a:gd name="connsiteX24" fmla="*/ 159068 w 228600"/>
                <a:gd name="connsiteY24" fmla="*/ 16669 h 180975"/>
                <a:gd name="connsiteX25" fmla="*/ 160592 w 228600"/>
                <a:gd name="connsiteY25" fmla="*/ 16669 h 180975"/>
                <a:gd name="connsiteX26" fmla="*/ 189167 w 228600"/>
                <a:gd name="connsiteY26" fmla="*/ 38862 h 180975"/>
                <a:gd name="connsiteX27" fmla="*/ 213741 w 228600"/>
                <a:gd name="connsiteY27" fmla="*/ 130492 h 180975"/>
                <a:gd name="connsiteX28" fmla="*/ 214694 w 228600"/>
                <a:gd name="connsiteY28" fmla="*/ 138208 h 180975"/>
                <a:gd name="connsiteX29" fmla="*/ 192501 w 228600"/>
                <a:gd name="connsiteY29" fmla="*/ 166783 h 180975"/>
                <a:gd name="connsiteX30" fmla="*/ 194977 w 228600"/>
                <a:gd name="connsiteY30" fmla="*/ 17630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8600" h="180975">
                  <a:moveTo>
                    <a:pt x="196025" y="176498"/>
                  </a:moveTo>
                  <a:cubicBezTo>
                    <a:pt x="213313" y="171942"/>
                    <a:pt x="225336" y="156277"/>
                    <a:pt x="225267" y="138398"/>
                  </a:cubicBezTo>
                  <a:cubicBezTo>
                    <a:pt x="225285" y="134956"/>
                    <a:pt x="224836" y="131528"/>
                    <a:pt x="223933" y="128206"/>
                  </a:cubicBezTo>
                  <a:lnTo>
                    <a:pt x="199359" y="36576"/>
                  </a:lnTo>
                  <a:cubicBezTo>
                    <a:pt x="194773" y="19307"/>
                    <a:pt x="179125" y="7298"/>
                    <a:pt x="161259" y="7334"/>
                  </a:cubicBezTo>
                  <a:lnTo>
                    <a:pt x="157829" y="7334"/>
                  </a:lnTo>
                  <a:lnTo>
                    <a:pt x="116396" y="48768"/>
                  </a:lnTo>
                  <a:lnTo>
                    <a:pt x="74581" y="7144"/>
                  </a:lnTo>
                  <a:lnTo>
                    <a:pt x="71152" y="7144"/>
                  </a:lnTo>
                  <a:cubicBezTo>
                    <a:pt x="53308" y="7174"/>
                    <a:pt x="37696" y="19156"/>
                    <a:pt x="33052" y="36386"/>
                  </a:cubicBezTo>
                  <a:lnTo>
                    <a:pt x="8477" y="128016"/>
                  </a:lnTo>
                  <a:cubicBezTo>
                    <a:pt x="7619" y="131346"/>
                    <a:pt x="7171" y="134769"/>
                    <a:pt x="7144" y="138208"/>
                  </a:cubicBezTo>
                  <a:cubicBezTo>
                    <a:pt x="7108" y="156075"/>
                    <a:pt x="19117" y="171722"/>
                    <a:pt x="36386" y="176308"/>
                  </a:cubicBezTo>
                  <a:lnTo>
                    <a:pt x="38862" y="166783"/>
                  </a:lnTo>
                  <a:cubicBezTo>
                    <a:pt x="25926" y="163263"/>
                    <a:pt x="16878" y="151612"/>
                    <a:pt x="16669" y="138208"/>
                  </a:cubicBezTo>
                  <a:cubicBezTo>
                    <a:pt x="16696" y="135602"/>
                    <a:pt x="17048" y="133011"/>
                    <a:pt x="17717" y="130492"/>
                  </a:cubicBezTo>
                  <a:lnTo>
                    <a:pt x="42291" y="38862"/>
                  </a:lnTo>
                  <a:cubicBezTo>
                    <a:pt x="45782" y="25907"/>
                    <a:pt x="57450" y="16845"/>
                    <a:pt x="70866" y="16669"/>
                  </a:cubicBezTo>
                  <a:lnTo>
                    <a:pt x="72295" y="16669"/>
                  </a:lnTo>
                  <a:lnTo>
                    <a:pt x="72295" y="11906"/>
                  </a:lnTo>
                  <a:lnTo>
                    <a:pt x="68961" y="15335"/>
                  </a:lnTo>
                  <a:lnTo>
                    <a:pt x="115729" y="62008"/>
                  </a:lnTo>
                  <a:lnTo>
                    <a:pt x="162497" y="15335"/>
                  </a:lnTo>
                  <a:lnTo>
                    <a:pt x="159068" y="11906"/>
                  </a:lnTo>
                  <a:lnTo>
                    <a:pt x="159068" y="16669"/>
                  </a:lnTo>
                  <a:lnTo>
                    <a:pt x="160592" y="16669"/>
                  </a:lnTo>
                  <a:cubicBezTo>
                    <a:pt x="173996" y="16877"/>
                    <a:pt x="185647" y="25926"/>
                    <a:pt x="189167" y="38862"/>
                  </a:cubicBezTo>
                  <a:lnTo>
                    <a:pt x="213741" y="130492"/>
                  </a:lnTo>
                  <a:cubicBezTo>
                    <a:pt x="214379" y="133014"/>
                    <a:pt x="214699" y="135606"/>
                    <a:pt x="214694" y="138208"/>
                  </a:cubicBezTo>
                  <a:cubicBezTo>
                    <a:pt x="214517" y="151623"/>
                    <a:pt x="205455" y="163291"/>
                    <a:pt x="192501" y="166783"/>
                  </a:cubicBezTo>
                  <a:lnTo>
                    <a:pt x="194977" y="176308"/>
                  </a:lnTo>
                  <a:close/>
                </a:path>
              </a:pathLst>
            </a:custGeom>
            <a:solidFill>
              <a:srgbClr val="BEC1C6"/>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FEA6134-A6DC-4AC7-9E07-119916645993}"/>
                </a:ext>
              </a:extLst>
            </p:cNvPr>
            <p:cNvSpPr/>
            <p:nvPr/>
          </p:nvSpPr>
          <p:spPr>
            <a:xfrm>
              <a:off x="5003673" y="1455515"/>
              <a:ext cx="200025" cy="295275"/>
            </a:xfrm>
            <a:custGeom>
              <a:avLst/>
              <a:gdLst>
                <a:gd name="connsiteX0" fmla="*/ 46577 w 200025"/>
                <a:gd name="connsiteY0" fmla="*/ 7144 h 295275"/>
                <a:gd name="connsiteX1" fmla="*/ 7620 w 200025"/>
                <a:gd name="connsiteY1" fmla="*/ 152591 h 295275"/>
                <a:gd name="connsiteX2" fmla="*/ 7144 w 200025"/>
                <a:gd name="connsiteY2" fmla="*/ 156115 h 295275"/>
                <a:gd name="connsiteX3" fmla="*/ 20574 w 200025"/>
                <a:gd name="connsiteY3" fmla="*/ 169545 h 295275"/>
                <a:gd name="connsiteX4" fmla="*/ 52483 w 200025"/>
                <a:gd name="connsiteY4" fmla="*/ 169545 h 295275"/>
                <a:gd name="connsiteX5" fmla="*/ 52483 w 200025"/>
                <a:gd name="connsiteY5" fmla="*/ 277749 h 295275"/>
                <a:gd name="connsiteX6" fmla="*/ 65913 w 200025"/>
                <a:gd name="connsiteY6" fmla="*/ 291179 h 295275"/>
                <a:gd name="connsiteX7" fmla="*/ 135064 w 200025"/>
                <a:gd name="connsiteY7" fmla="*/ 291179 h 295275"/>
                <a:gd name="connsiteX8" fmla="*/ 148495 w 200025"/>
                <a:gd name="connsiteY8" fmla="*/ 277749 h 295275"/>
                <a:gd name="connsiteX9" fmla="*/ 148495 w 200025"/>
                <a:gd name="connsiteY9" fmla="*/ 169545 h 295275"/>
                <a:gd name="connsiteX10" fmla="*/ 180404 w 200025"/>
                <a:gd name="connsiteY10" fmla="*/ 169545 h 295275"/>
                <a:gd name="connsiteX11" fmla="*/ 193834 w 200025"/>
                <a:gd name="connsiteY11" fmla="*/ 156115 h 295275"/>
                <a:gd name="connsiteX12" fmla="*/ 193834 w 200025"/>
                <a:gd name="connsiteY12" fmla="*/ 152591 h 295275"/>
                <a:gd name="connsiteX13" fmla="*/ 154876 w 200025"/>
                <a:gd name="connsiteY13" fmla="*/ 7144 h 295275"/>
                <a:gd name="connsiteX14" fmla="*/ 145351 w 200025"/>
                <a:gd name="connsiteY14" fmla="*/ 9525 h 295275"/>
                <a:gd name="connsiteX15" fmla="*/ 184309 w 200025"/>
                <a:gd name="connsiteY15" fmla="*/ 155067 h 295275"/>
                <a:gd name="connsiteX16" fmla="*/ 184309 w 200025"/>
                <a:gd name="connsiteY16" fmla="*/ 155067 h 295275"/>
                <a:gd name="connsiteX17" fmla="*/ 184309 w 200025"/>
                <a:gd name="connsiteY17" fmla="*/ 156115 h 295275"/>
                <a:gd name="connsiteX18" fmla="*/ 180404 w 200025"/>
                <a:gd name="connsiteY18" fmla="*/ 160020 h 295275"/>
                <a:gd name="connsiteX19" fmla="*/ 138970 w 200025"/>
                <a:gd name="connsiteY19" fmla="*/ 160020 h 295275"/>
                <a:gd name="connsiteX20" fmla="*/ 138970 w 200025"/>
                <a:gd name="connsiteY20" fmla="*/ 277749 h 295275"/>
                <a:gd name="connsiteX21" fmla="*/ 135064 w 200025"/>
                <a:gd name="connsiteY21" fmla="*/ 281654 h 295275"/>
                <a:gd name="connsiteX22" fmla="*/ 65627 w 200025"/>
                <a:gd name="connsiteY22" fmla="*/ 281654 h 295275"/>
                <a:gd name="connsiteX23" fmla="*/ 61722 w 200025"/>
                <a:gd name="connsiteY23" fmla="*/ 277749 h 295275"/>
                <a:gd name="connsiteX24" fmla="*/ 61722 w 200025"/>
                <a:gd name="connsiteY24" fmla="*/ 160020 h 295275"/>
                <a:gd name="connsiteX25" fmla="*/ 20764 w 200025"/>
                <a:gd name="connsiteY25" fmla="*/ 160020 h 295275"/>
                <a:gd name="connsiteX26" fmla="*/ 16859 w 200025"/>
                <a:gd name="connsiteY26" fmla="*/ 156115 h 295275"/>
                <a:gd name="connsiteX27" fmla="*/ 16859 w 200025"/>
                <a:gd name="connsiteY27" fmla="*/ 155067 h 295275"/>
                <a:gd name="connsiteX28" fmla="*/ 55721 w 200025"/>
                <a:gd name="connsiteY28" fmla="*/ 9525 h 295275"/>
                <a:gd name="connsiteX29" fmla="*/ 46196 w 200025"/>
                <a:gd name="connsiteY29"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025" h="295275">
                  <a:moveTo>
                    <a:pt x="46577" y="7144"/>
                  </a:moveTo>
                  <a:lnTo>
                    <a:pt x="7620" y="152591"/>
                  </a:lnTo>
                  <a:cubicBezTo>
                    <a:pt x="7315" y="153741"/>
                    <a:pt x="7155" y="154925"/>
                    <a:pt x="7144" y="156115"/>
                  </a:cubicBezTo>
                  <a:cubicBezTo>
                    <a:pt x="7196" y="163511"/>
                    <a:pt x="13178" y="169493"/>
                    <a:pt x="20574" y="169545"/>
                  </a:cubicBezTo>
                  <a:lnTo>
                    <a:pt x="52483" y="169545"/>
                  </a:lnTo>
                  <a:lnTo>
                    <a:pt x="52483" y="277749"/>
                  </a:lnTo>
                  <a:cubicBezTo>
                    <a:pt x="52483" y="285166"/>
                    <a:pt x="58496" y="291179"/>
                    <a:pt x="65913" y="291179"/>
                  </a:cubicBezTo>
                  <a:lnTo>
                    <a:pt x="135064" y="291179"/>
                  </a:lnTo>
                  <a:cubicBezTo>
                    <a:pt x="142482" y="291179"/>
                    <a:pt x="148495" y="285166"/>
                    <a:pt x="148495" y="277749"/>
                  </a:cubicBezTo>
                  <a:lnTo>
                    <a:pt x="148495" y="169545"/>
                  </a:lnTo>
                  <a:lnTo>
                    <a:pt x="180404" y="169545"/>
                  </a:lnTo>
                  <a:cubicBezTo>
                    <a:pt x="187799" y="169493"/>
                    <a:pt x="193782" y="163511"/>
                    <a:pt x="193834" y="156115"/>
                  </a:cubicBezTo>
                  <a:cubicBezTo>
                    <a:pt x="193979" y="154944"/>
                    <a:pt x="193979" y="153761"/>
                    <a:pt x="193834" y="152591"/>
                  </a:cubicBezTo>
                  <a:lnTo>
                    <a:pt x="154876" y="7144"/>
                  </a:lnTo>
                  <a:lnTo>
                    <a:pt x="145351" y="9525"/>
                  </a:lnTo>
                  <a:lnTo>
                    <a:pt x="184309" y="155067"/>
                  </a:lnTo>
                  <a:lnTo>
                    <a:pt x="184309" y="155067"/>
                  </a:lnTo>
                  <a:lnTo>
                    <a:pt x="184309" y="156115"/>
                  </a:lnTo>
                  <a:cubicBezTo>
                    <a:pt x="184259" y="158250"/>
                    <a:pt x="182539" y="159970"/>
                    <a:pt x="180404" y="160020"/>
                  </a:cubicBezTo>
                  <a:lnTo>
                    <a:pt x="138970" y="160020"/>
                  </a:lnTo>
                  <a:lnTo>
                    <a:pt x="138970" y="277749"/>
                  </a:lnTo>
                  <a:cubicBezTo>
                    <a:pt x="138970" y="279906"/>
                    <a:pt x="137221" y="281654"/>
                    <a:pt x="135064" y="281654"/>
                  </a:cubicBezTo>
                  <a:lnTo>
                    <a:pt x="65627" y="281654"/>
                  </a:lnTo>
                  <a:cubicBezTo>
                    <a:pt x="63470" y="281654"/>
                    <a:pt x="61722" y="279906"/>
                    <a:pt x="61722" y="277749"/>
                  </a:cubicBezTo>
                  <a:lnTo>
                    <a:pt x="61722" y="160020"/>
                  </a:lnTo>
                  <a:lnTo>
                    <a:pt x="20764" y="160020"/>
                  </a:lnTo>
                  <a:cubicBezTo>
                    <a:pt x="18629" y="159970"/>
                    <a:pt x="16909" y="158250"/>
                    <a:pt x="16859" y="156115"/>
                  </a:cubicBezTo>
                  <a:lnTo>
                    <a:pt x="16859" y="155067"/>
                  </a:lnTo>
                  <a:lnTo>
                    <a:pt x="55721" y="9525"/>
                  </a:lnTo>
                  <a:lnTo>
                    <a:pt x="46196" y="7144"/>
                  </a:lnTo>
                  <a:close/>
                </a:path>
              </a:pathLst>
            </a:custGeom>
            <a:solidFill>
              <a:srgbClr val="BEC1C6"/>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11000E6-8890-48EB-AC79-C7FCCC3E6D83}"/>
                </a:ext>
              </a:extLst>
            </p:cNvPr>
            <p:cNvSpPr/>
            <p:nvPr/>
          </p:nvSpPr>
          <p:spPr>
            <a:xfrm>
              <a:off x="4919472" y="1295971"/>
              <a:ext cx="104775" cy="104775"/>
            </a:xfrm>
            <a:custGeom>
              <a:avLst/>
              <a:gdLst>
                <a:gd name="connsiteX0" fmla="*/ 97631 w 104775"/>
                <a:gd name="connsiteY0" fmla="*/ 54769 h 104775"/>
                <a:gd name="connsiteX1" fmla="*/ 92869 w 104775"/>
                <a:gd name="connsiteY1" fmla="*/ 54769 h 104775"/>
                <a:gd name="connsiteX2" fmla="*/ 54549 w 104775"/>
                <a:gd name="connsiteY2" fmla="*/ 92648 h 104775"/>
                <a:gd name="connsiteX3" fmla="*/ 16670 w 104775"/>
                <a:gd name="connsiteY3" fmla="*/ 54329 h 104775"/>
                <a:gd name="connsiteX4" fmla="*/ 54989 w 104775"/>
                <a:gd name="connsiteY4" fmla="*/ 16449 h 104775"/>
                <a:gd name="connsiteX5" fmla="*/ 81629 w 104775"/>
                <a:gd name="connsiteY5" fmla="*/ 27527 h 104775"/>
                <a:gd name="connsiteX6" fmla="*/ 92868 w 104775"/>
                <a:gd name="connsiteY6" fmla="*/ 54769 h 104775"/>
                <a:gd name="connsiteX7" fmla="*/ 102394 w 104775"/>
                <a:gd name="connsiteY7" fmla="*/ 54769 h 104775"/>
                <a:gd name="connsiteX8" fmla="*/ 54769 w 104775"/>
                <a:gd name="connsiteY8" fmla="*/ 7144 h 104775"/>
                <a:gd name="connsiteX9" fmla="*/ 7144 w 104775"/>
                <a:gd name="connsiteY9" fmla="*/ 54769 h 104775"/>
                <a:gd name="connsiteX10" fmla="*/ 54769 w 104775"/>
                <a:gd name="connsiteY10" fmla="*/ 102394 h 104775"/>
                <a:gd name="connsiteX11" fmla="*/ 102394 w 104775"/>
                <a:gd name="connsiteY11"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04775">
                  <a:moveTo>
                    <a:pt x="97631" y="54769"/>
                  </a:moveTo>
                  <a:lnTo>
                    <a:pt x="92869" y="54769"/>
                  </a:lnTo>
                  <a:cubicBezTo>
                    <a:pt x="92747" y="75810"/>
                    <a:pt x="75591" y="92770"/>
                    <a:pt x="54549" y="92648"/>
                  </a:cubicBezTo>
                  <a:cubicBezTo>
                    <a:pt x="33508" y="92526"/>
                    <a:pt x="16548" y="75370"/>
                    <a:pt x="16670" y="54329"/>
                  </a:cubicBezTo>
                  <a:cubicBezTo>
                    <a:pt x="16791" y="33287"/>
                    <a:pt x="33948" y="16328"/>
                    <a:pt x="54989" y="16449"/>
                  </a:cubicBezTo>
                  <a:cubicBezTo>
                    <a:pt x="64978" y="16507"/>
                    <a:pt x="74545" y="20485"/>
                    <a:pt x="81629" y="27527"/>
                  </a:cubicBezTo>
                  <a:cubicBezTo>
                    <a:pt x="88878" y="34733"/>
                    <a:pt x="92927" y="44548"/>
                    <a:pt x="92868" y="54769"/>
                  </a:cubicBezTo>
                  <a:lnTo>
                    <a:pt x="102394" y="54769"/>
                  </a:lnTo>
                  <a:cubicBezTo>
                    <a:pt x="102394" y="28466"/>
                    <a:pt x="81071" y="7144"/>
                    <a:pt x="54769" y="7144"/>
                  </a:cubicBezTo>
                  <a:cubicBezTo>
                    <a:pt x="28466" y="7144"/>
                    <a:pt x="7144" y="28466"/>
                    <a:pt x="7144" y="54769"/>
                  </a:cubicBezTo>
                  <a:cubicBezTo>
                    <a:pt x="7144" y="81071"/>
                    <a:pt x="28466" y="102394"/>
                    <a:pt x="54769" y="102394"/>
                  </a:cubicBezTo>
                  <a:cubicBezTo>
                    <a:pt x="81071" y="102394"/>
                    <a:pt x="102394" y="81071"/>
                    <a:pt x="102394" y="54769"/>
                  </a:cubicBezTo>
                  <a:close/>
                </a:path>
              </a:pathLst>
            </a:custGeom>
            <a:solidFill>
              <a:srgbClr val="BEC1C6"/>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8542B77-8CAF-48EF-A583-868C40B0601F}"/>
                </a:ext>
              </a:extLst>
            </p:cNvPr>
            <p:cNvSpPr/>
            <p:nvPr/>
          </p:nvSpPr>
          <p:spPr>
            <a:xfrm>
              <a:off x="4962048" y="1578387"/>
              <a:ext cx="19050" cy="152400"/>
            </a:xfrm>
            <a:custGeom>
              <a:avLst/>
              <a:gdLst>
                <a:gd name="connsiteX0" fmla="*/ 7144 w 19050"/>
                <a:gd name="connsiteY0" fmla="*/ 7144 h 152400"/>
                <a:gd name="connsiteX1" fmla="*/ 7144 w 19050"/>
                <a:gd name="connsiteY1" fmla="*/ 146399 h 152400"/>
                <a:gd name="connsiteX2" fmla="*/ 16669 w 19050"/>
                <a:gd name="connsiteY2" fmla="*/ 146399 h 152400"/>
                <a:gd name="connsiteX3" fmla="*/ 16669 w 19050"/>
                <a:gd name="connsiteY3" fmla="*/ 7144 h 152400"/>
              </a:gdLst>
              <a:ahLst/>
              <a:cxnLst>
                <a:cxn ang="0">
                  <a:pos x="connsiteX0" y="connsiteY0"/>
                </a:cxn>
                <a:cxn ang="0">
                  <a:pos x="connsiteX1" y="connsiteY1"/>
                </a:cxn>
                <a:cxn ang="0">
                  <a:pos x="connsiteX2" y="connsiteY2"/>
                </a:cxn>
                <a:cxn ang="0">
                  <a:pos x="connsiteX3" y="connsiteY3"/>
                </a:cxn>
              </a:cxnLst>
              <a:rect l="l" t="t" r="r" b="b"/>
              <a:pathLst>
                <a:path w="19050" h="152400">
                  <a:moveTo>
                    <a:pt x="7144" y="7144"/>
                  </a:moveTo>
                  <a:lnTo>
                    <a:pt x="7144" y="146399"/>
                  </a:lnTo>
                  <a:lnTo>
                    <a:pt x="16669" y="146399"/>
                  </a:lnTo>
                  <a:lnTo>
                    <a:pt x="16669" y="7144"/>
                  </a:lnTo>
                </a:path>
              </a:pathLst>
            </a:custGeom>
            <a:solidFill>
              <a:srgbClr val="BEC1C6"/>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0BCDE17-A73A-4D16-A5F1-94C08D12EDC5}"/>
                </a:ext>
              </a:extLst>
            </p:cNvPr>
            <p:cNvSpPr/>
            <p:nvPr/>
          </p:nvSpPr>
          <p:spPr>
            <a:xfrm>
              <a:off x="5180457" y="1295971"/>
              <a:ext cx="104775" cy="104775"/>
            </a:xfrm>
            <a:custGeom>
              <a:avLst/>
              <a:gdLst>
                <a:gd name="connsiteX0" fmla="*/ 97631 w 104775"/>
                <a:gd name="connsiteY0" fmla="*/ 54769 h 104775"/>
                <a:gd name="connsiteX1" fmla="*/ 92869 w 104775"/>
                <a:gd name="connsiteY1" fmla="*/ 54769 h 104775"/>
                <a:gd name="connsiteX2" fmla="*/ 54309 w 104775"/>
                <a:gd name="connsiteY2" fmla="*/ 93552 h 104775"/>
                <a:gd name="connsiteX3" fmla="*/ 15526 w 104775"/>
                <a:gd name="connsiteY3" fmla="*/ 54992 h 104775"/>
                <a:gd name="connsiteX4" fmla="*/ 54086 w 104775"/>
                <a:gd name="connsiteY4" fmla="*/ 16209 h 104775"/>
                <a:gd name="connsiteX5" fmla="*/ 81534 w 104775"/>
                <a:gd name="connsiteY5" fmla="*/ 27527 h 104775"/>
                <a:gd name="connsiteX6" fmla="*/ 92869 w 104775"/>
                <a:gd name="connsiteY6" fmla="*/ 54769 h 104775"/>
                <a:gd name="connsiteX7" fmla="*/ 102394 w 104775"/>
                <a:gd name="connsiteY7" fmla="*/ 54769 h 104775"/>
                <a:gd name="connsiteX8" fmla="*/ 54769 w 104775"/>
                <a:gd name="connsiteY8" fmla="*/ 7144 h 104775"/>
                <a:gd name="connsiteX9" fmla="*/ 7144 w 104775"/>
                <a:gd name="connsiteY9" fmla="*/ 54769 h 104775"/>
                <a:gd name="connsiteX10" fmla="*/ 54769 w 104775"/>
                <a:gd name="connsiteY10" fmla="*/ 102394 h 104775"/>
                <a:gd name="connsiteX11" fmla="*/ 102394 w 104775"/>
                <a:gd name="connsiteY11" fmla="*/ 5476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04775">
                  <a:moveTo>
                    <a:pt x="97631" y="54769"/>
                  </a:moveTo>
                  <a:lnTo>
                    <a:pt x="92869" y="54769"/>
                  </a:lnTo>
                  <a:cubicBezTo>
                    <a:pt x="92930" y="76126"/>
                    <a:pt x="75667" y="93490"/>
                    <a:pt x="54309" y="93552"/>
                  </a:cubicBezTo>
                  <a:cubicBezTo>
                    <a:pt x="32951" y="93613"/>
                    <a:pt x="15588" y="76350"/>
                    <a:pt x="15526" y="54992"/>
                  </a:cubicBezTo>
                  <a:cubicBezTo>
                    <a:pt x="15464" y="33634"/>
                    <a:pt x="32728" y="16271"/>
                    <a:pt x="54086" y="16209"/>
                  </a:cubicBezTo>
                  <a:cubicBezTo>
                    <a:pt x="64377" y="16179"/>
                    <a:pt x="74255" y="20253"/>
                    <a:pt x="81534" y="27527"/>
                  </a:cubicBezTo>
                  <a:cubicBezTo>
                    <a:pt x="88818" y="34717"/>
                    <a:pt x="92902" y="44534"/>
                    <a:pt x="92869" y="54769"/>
                  </a:cubicBezTo>
                  <a:lnTo>
                    <a:pt x="102394" y="54769"/>
                  </a:lnTo>
                  <a:cubicBezTo>
                    <a:pt x="102394" y="28466"/>
                    <a:pt x="81071" y="7144"/>
                    <a:pt x="54769" y="7144"/>
                  </a:cubicBezTo>
                  <a:cubicBezTo>
                    <a:pt x="28466" y="7144"/>
                    <a:pt x="7144" y="28466"/>
                    <a:pt x="7144" y="54769"/>
                  </a:cubicBezTo>
                  <a:cubicBezTo>
                    <a:pt x="7144" y="81071"/>
                    <a:pt x="28466" y="102394"/>
                    <a:pt x="54769" y="102394"/>
                  </a:cubicBezTo>
                  <a:cubicBezTo>
                    <a:pt x="81071" y="102394"/>
                    <a:pt x="102394" y="81071"/>
                    <a:pt x="102394" y="54769"/>
                  </a:cubicBezTo>
                  <a:close/>
                </a:path>
              </a:pathLst>
            </a:custGeom>
            <a:solidFill>
              <a:srgbClr val="BEC1C6"/>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C457133-97A8-4350-844C-A506FCA7EEA1}"/>
                </a:ext>
              </a:extLst>
            </p:cNvPr>
            <p:cNvSpPr/>
            <p:nvPr/>
          </p:nvSpPr>
          <p:spPr>
            <a:xfrm>
              <a:off x="4909947" y="1474088"/>
              <a:ext cx="381000" cy="257175"/>
            </a:xfrm>
            <a:custGeom>
              <a:avLst/>
              <a:gdLst>
                <a:gd name="connsiteX0" fmla="*/ 319945 w 381000"/>
                <a:gd name="connsiteY0" fmla="*/ 111347 h 257175"/>
                <a:gd name="connsiteX1" fmla="*/ 319945 w 381000"/>
                <a:gd name="connsiteY1" fmla="*/ 250412 h 257175"/>
                <a:gd name="connsiteX2" fmla="*/ 329470 w 381000"/>
                <a:gd name="connsiteY2" fmla="*/ 250412 h 257175"/>
                <a:gd name="connsiteX3" fmla="*/ 329470 w 381000"/>
                <a:gd name="connsiteY3" fmla="*/ 111347 h 257175"/>
                <a:gd name="connsiteX4" fmla="*/ 7144 w 381000"/>
                <a:gd name="connsiteY4" fmla="*/ 7144 h 257175"/>
                <a:gd name="connsiteX5" fmla="*/ 7144 w 381000"/>
                <a:gd name="connsiteY5" fmla="*/ 241745 h 257175"/>
                <a:gd name="connsiteX6" fmla="*/ 20669 w 381000"/>
                <a:gd name="connsiteY6" fmla="*/ 255175 h 257175"/>
                <a:gd name="connsiteX7" fmla="*/ 107537 w 381000"/>
                <a:gd name="connsiteY7" fmla="*/ 255175 h 257175"/>
                <a:gd name="connsiteX8" fmla="*/ 120967 w 381000"/>
                <a:gd name="connsiteY8" fmla="*/ 241745 h 257175"/>
                <a:gd name="connsiteX9" fmla="*/ 120967 w 381000"/>
                <a:gd name="connsiteY9" fmla="*/ 146495 h 257175"/>
                <a:gd name="connsiteX10" fmla="*/ 111442 w 381000"/>
                <a:gd name="connsiteY10" fmla="*/ 146495 h 257175"/>
                <a:gd name="connsiteX11" fmla="*/ 111442 w 381000"/>
                <a:gd name="connsiteY11" fmla="*/ 241745 h 257175"/>
                <a:gd name="connsiteX12" fmla="*/ 107537 w 381000"/>
                <a:gd name="connsiteY12" fmla="*/ 245650 h 257175"/>
                <a:gd name="connsiteX13" fmla="*/ 20669 w 381000"/>
                <a:gd name="connsiteY13" fmla="*/ 245650 h 257175"/>
                <a:gd name="connsiteX14" fmla="*/ 16670 w 381000"/>
                <a:gd name="connsiteY14" fmla="*/ 241841 h 257175"/>
                <a:gd name="connsiteX15" fmla="*/ 16668 w 381000"/>
                <a:gd name="connsiteY15" fmla="*/ 241745 h 257175"/>
                <a:gd name="connsiteX16" fmla="*/ 16669 w 381000"/>
                <a:gd name="connsiteY16" fmla="*/ 7144 h 257175"/>
                <a:gd name="connsiteX17" fmla="*/ 267843 w 381000"/>
                <a:gd name="connsiteY17" fmla="*/ 146113 h 257175"/>
                <a:gd name="connsiteX18" fmla="*/ 267843 w 381000"/>
                <a:gd name="connsiteY18" fmla="*/ 241363 h 257175"/>
                <a:gd name="connsiteX19" fmla="*/ 281273 w 381000"/>
                <a:gd name="connsiteY19" fmla="*/ 254794 h 257175"/>
                <a:gd name="connsiteX20" fmla="*/ 368141 w 381000"/>
                <a:gd name="connsiteY20" fmla="*/ 254794 h 257175"/>
                <a:gd name="connsiteX21" fmla="*/ 381571 w 381000"/>
                <a:gd name="connsiteY21" fmla="*/ 241363 h 257175"/>
                <a:gd name="connsiteX22" fmla="*/ 381571 w 381000"/>
                <a:gd name="connsiteY22" fmla="*/ 7144 h 257175"/>
                <a:gd name="connsiteX23" fmla="*/ 372046 w 381000"/>
                <a:gd name="connsiteY23" fmla="*/ 7144 h 257175"/>
                <a:gd name="connsiteX24" fmla="*/ 372046 w 381000"/>
                <a:gd name="connsiteY24" fmla="*/ 241745 h 257175"/>
                <a:gd name="connsiteX25" fmla="*/ 368141 w 381000"/>
                <a:gd name="connsiteY25" fmla="*/ 245650 h 257175"/>
                <a:gd name="connsiteX26" fmla="*/ 281273 w 381000"/>
                <a:gd name="connsiteY26" fmla="*/ 245650 h 257175"/>
                <a:gd name="connsiteX27" fmla="*/ 277368 w 381000"/>
                <a:gd name="connsiteY27" fmla="*/ 241745 h 257175"/>
                <a:gd name="connsiteX28" fmla="*/ 277368 w 381000"/>
                <a:gd name="connsiteY28" fmla="*/ 14649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1000" h="257175">
                  <a:moveTo>
                    <a:pt x="319945" y="111347"/>
                  </a:moveTo>
                  <a:lnTo>
                    <a:pt x="319945" y="250412"/>
                  </a:lnTo>
                  <a:lnTo>
                    <a:pt x="329470" y="250412"/>
                  </a:lnTo>
                  <a:lnTo>
                    <a:pt x="329470" y="111347"/>
                  </a:lnTo>
                  <a:close/>
                  <a:moveTo>
                    <a:pt x="7144" y="7144"/>
                  </a:moveTo>
                  <a:lnTo>
                    <a:pt x="7144" y="241745"/>
                  </a:lnTo>
                  <a:cubicBezTo>
                    <a:pt x="7196" y="249177"/>
                    <a:pt x="13236" y="255175"/>
                    <a:pt x="20669" y="255175"/>
                  </a:cubicBezTo>
                  <a:lnTo>
                    <a:pt x="107537" y="255175"/>
                  </a:lnTo>
                  <a:cubicBezTo>
                    <a:pt x="114954" y="255175"/>
                    <a:pt x="120967" y="249162"/>
                    <a:pt x="120967" y="241745"/>
                  </a:cubicBezTo>
                  <a:lnTo>
                    <a:pt x="120967" y="146495"/>
                  </a:lnTo>
                  <a:lnTo>
                    <a:pt x="111442" y="146495"/>
                  </a:lnTo>
                  <a:lnTo>
                    <a:pt x="111442" y="241745"/>
                  </a:lnTo>
                  <a:cubicBezTo>
                    <a:pt x="111442" y="243901"/>
                    <a:pt x="109694" y="245650"/>
                    <a:pt x="107537" y="245650"/>
                  </a:cubicBezTo>
                  <a:lnTo>
                    <a:pt x="20669" y="245650"/>
                  </a:lnTo>
                  <a:cubicBezTo>
                    <a:pt x="18513" y="245702"/>
                    <a:pt x="16722" y="243997"/>
                    <a:pt x="16670" y="241841"/>
                  </a:cubicBezTo>
                  <a:cubicBezTo>
                    <a:pt x="16669" y="241809"/>
                    <a:pt x="16668" y="241777"/>
                    <a:pt x="16668" y="241745"/>
                  </a:cubicBezTo>
                  <a:lnTo>
                    <a:pt x="16669" y="7144"/>
                  </a:lnTo>
                  <a:close/>
                  <a:moveTo>
                    <a:pt x="267843" y="146113"/>
                  </a:moveTo>
                  <a:lnTo>
                    <a:pt x="267843" y="241363"/>
                  </a:lnTo>
                  <a:cubicBezTo>
                    <a:pt x="267843" y="248781"/>
                    <a:pt x="273856" y="254794"/>
                    <a:pt x="281273" y="254794"/>
                  </a:cubicBezTo>
                  <a:lnTo>
                    <a:pt x="368141" y="254794"/>
                  </a:lnTo>
                  <a:cubicBezTo>
                    <a:pt x="375558" y="254794"/>
                    <a:pt x="381571" y="248781"/>
                    <a:pt x="381571" y="241363"/>
                  </a:cubicBezTo>
                  <a:lnTo>
                    <a:pt x="381571" y="7144"/>
                  </a:lnTo>
                  <a:lnTo>
                    <a:pt x="372046" y="7144"/>
                  </a:lnTo>
                  <a:lnTo>
                    <a:pt x="372046" y="241745"/>
                  </a:lnTo>
                  <a:cubicBezTo>
                    <a:pt x="372046" y="243901"/>
                    <a:pt x="370298" y="245650"/>
                    <a:pt x="368141" y="245650"/>
                  </a:cubicBezTo>
                  <a:lnTo>
                    <a:pt x="281273" y="245650"/>
                  </a:lnTo>
                  <a:cubicBezTo>
                    <a:pt x="279116" y="245650"/>
                    <a:pt x="277368" y="243901"/>
                    <a:pt x="277368" y="241745"/>
                  </a:cubicBezTo>
                  <a:lnTo>
                    <a:pt x="277368" y="146495"/>
                  </a:lnTo>
                  <a:close/>
                </a:path>
              </a:pathLst>
            </a:custGeom>
            <a:solidFill>
              <a:srgbClr val="BEC1C6"/>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259F4B4-61B1-42BC-AA56-9B68343AE611}"/>
                </a:ext>
              </a:extLst>
            </p:cNvPr>
            <p:cNvSpPr/>
            <p:nvPr/>
          </p:nvSpPr>
          <p:spPr>
            <a:xfrm>
              <a:off x="4875275" y="1398746"/>
              <a:ext cx="457200" cy="190500"/>
            </a:xfrm>
            <a:custGeom>
              <a:avLst/>
              <a:gdLst>
                <a:gd name="connsiteX0" fmla="*/ 411575 w 457200"/>
                <a:gd name="connsiteY0" fmla="*/ 191357 h 190500"/>
                <a:gd name="connsiteX1" fmla="*/ 451104 w 457200"/>
                <a:gd name="connsiteY1" fmla="*/ 152019 h 190500"/>
                <a:gd name="connsiteX2" fmla="*/ 451104 w 457200"/>
                <a:gd name="connsiteY2" fmla="*/ 151924 h 190500"/>
                <a:gd name="connsiteX3" fmla="*/ 451104 w 457200"/>
                <a:gd name="connsiteY3" fmla="*/ 53912 h 190500"/>
                <a:gd name="connsiteX4" fmla="*/ 426244 w 457200"/>
                <a:gd name="connsiteY4" fmla="*/ 17336 h 190500"/>
                <a:gd name="connsiteX5" fmla="*/ 401669 w 457200"/>
                <a:gd name="connsiteY5" fmla="*/ 7811 h 190500"/>
                <a:gd name="connsiteX6" fmla="*/ 359378 w 457200"/>
                <a:gd name="connsiteY6" fmla="*/ 50006 h 190500"/>
                <a:gd name="connsiteX7" fmla="*/ 317087 w 457200"/>
                <a:gd name="connsiteY7" fmla="*/ 7811 h 190500"/>
                <a:gd name="connsiteX8" fmla="*/ 294227 w 457200"/>
                <a:gd name="connsiteY8" fmla="*/ 17336 h 190500"/>
                <a:gd name="connsiteX9" fmla="*/ 297752 w 457200"/>
                <a:gd name="connsiteY9" fmla="*/ 26194 h 190500"/>
                <a:gd name="connsiteX10" fmla="*/ 314801 w 457200"/>
                <a:gd name="connsiteY10" fmla="*/ 19336 h 190500"/>
                <a:gd name="connsiteX11" fmla="*/ 359378 w 457200"/>
                <a:gd name="connsiteY11" fmla="*/ 63913 h 190500"/>
                <a:gd name="connsiteX12" fmla="*/ 403955 w 457200"/>
                <a:gd name="connsiteY12" fmla="*/ 19336 h 190500"/>
                <a:gd name="connsiteX13" fmla="*/ 423005 w 457200"/>
                <a:gd name="connsiteY13" fmla="*/ 26861 h 190500"/>
                <a:gd name="connsiteX14" fmla="*/ 442055 w 457200"/>
                <a:gd name="connsiteY14" fmla="*/ 54578 h 190500"/>
                <a:gd name="connsiteX15" fmla="*/ 442055 w 457200"/>
                <a:gd name="connsiteY15" fmla="*/ 151924 h 190500"/>
                <a:gd name="connsiteX16" fmla="*/ 412052 w 457200"/>
                <a:gd name="connsiteY16" fmla="*/ 181832 h 190500"/>
                <a:gd name="connsiteX17" fmla="*/ 412052 w 457200"/>
                <a:gd name="connsiteY17" fmla="*/ 191357 h 190500"/>
                <a:gd name="connsiteX18" fmla="*/ 163925 w 457200"/>
                <a:gd name="connsiteY18" fmla="*/ 16669 h 190500"/>
                <a:gd name="connsiteX19" fmla="*/ 141065 w 457200"/>
                <a:gd name="connsiteY19" fmla="*/ 7144 h 190500"/>
                <a:gd name="connsiteX20" fmla="*/ 98774 w 457200"/>
                <a:gd name="connsiteY20" fmla="*/ 49340 h 190500"/>
                <a:gd name="connsiteX21" fmla="*/ 56483 w 457200"/>
                <a:gd name="connsiteY21" fmla="*/ 7144 h 190500"/>
                <a:gd name="connsiteX22" fmla="*/ 32004 w 457200"/>
                <a:gd name="connsiteY22" fmla="*/ 16669 h 190500"/>
                <a:gd name="connsiteX23" fmla="*/ 7144 w 457200"/>
                <a:gd name="connsiteY23" fmla="*/ 53245 h 190500"/>
                <a:gd name="connsiteX24" fmla="*/ 7144 w 457200"/>
                <a:gd name="connsiteY24" fmla="*/ 151924 h 190500"/>
                <a:gd name="connsiteX25" fmla="*/ 46577 w 457200"/>
                <a:gd name="connsiteY25" fmla="*/ 191358 h 190500"/>
                <a:gd name="connsiteX26" fmla="*/ 46672 w 457200"/>
                <a:gd name="connsiteY26" fmla="*/ 191357 h 190500"/>
                <a:gd name="connsiteX27" fmla="*/ 46672 w 457200"/>
                <a:gd name="connsiteY27" fmla="*/ 181832 h 190500"/>
                <a:gd name="connsiteX28" fmla="*/ 16669 w 457200"/>
                <a:gd name="connsiteY28" fmla="*/ 151924 h 190500"/>
                <a:gd name="connsiteX29" fmla="*/ 16669 w 457200"/>
                <a:gd name="connsiteY29" fmla="*/ 53912 h 190500"/>
                <a:gd name="connsiteX30" fmla="*/ 35719 w 457200"/>
                <a:gd name="connsiteY30" fmla="*/ 26194 h 190500"/>
                <a:gd name="connsiteX31" fmla="*/ 54769 w 457200"/>
                <a:gd name="connsiteY31" fmla="*/ 18669 h 190500"/>
                <a:gd name="connsiteX32" fmla="*/ 99346 w 457200"/>
                <a:gd name="connsiteY32" fmla="*/ 63246 h 190500"/>
                <a:gd name="connsiteX33" fmla="*/ 143923 w 457200"/>
                <a:gd name="connsiteY33" fmla="*/ 18669 h 190500"/>
                <a:gd name="connsiteX34" fmla="*/ 160972 w 457200"/>
                <a:gd name="connsiteY34" fmla="*/ 25527 h 190500"/>
                <a:gd name="connsiteX35" fmla="*/ 164497 w 457200"/>
                <a:gd name="connsiteY35" fmla="*/ 1666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7200" h="190500">
                  <a:moveTo>
                    <a:pt x="411575" y="191357"/>
                  </a:moveTo>
                  <a:cubicBezTo>
                    <a:pt x="433354" y="191410"/>
                    <a:pt x="451051" y="173798"/>
                    <a:pt x="451104" y="152019"/>
                  </a:cubicBezTo>
                  <a:cubicBezTo>
                    <a:pt x="451104" y="151987"/>
                    <a:pt x="451104" y="151956"/>
                    <a:pt x="451104" y="151924"/>
                  </a:cubicBezTo>
                  <a:lnTo>
                    <a:pt x="451104" y="53912"/>
                  </a:lnTo>
                  <a:cubicBezTo>
                    <a:pt x="451051" y="37791"/>
                    <a:pt x="441214" y="23318"/>
                    <a:pt x="426244" y="17336"/>
                  </a:cubicBezTo>
                  <a:lnTo>
                    <a:pt x="401669" y="7811"/>
                  </a:lnTo>
                  <a:lnTo>
                    <a:pt x="359378" y="50006"/>
                  </a:lnTo>
                  <a:lnTo>
                    <a:pt x="317087" y="7811"/>
                  </a:lnTo>
                  <a:lnTo>
                    <a:pt x="294227" y="17336"/>
                  </a:lnTo>
                  <a:lnTo>
                    <a:pt x="297752" y="26194"/>
                  </a:lnTo>
                  <a:lnTo>
                    <a:pt x="314801" y="19336"/>
                  </a:lnTo>
                  <a:lnTo>
                    <a:pt x="359378" y="63913"/>
                  </a:lnTo>
                  <a:lnTo>
                    <a:pt x="403955" y="19336"/>
                  </a:lnTo>
                  <a:lnTo>
                    <a:pt x="423005" y="26861"/>
                  </a:lnTo>
                  <a:cubicBezTo>
                    <a:pt x="434441" y="31316"/>
                    <a:pt x="441994" y="42306"/>
                    <a:pt x="442055" y="54578"/>
                  </a:cubicBezTo>
                  <a:lnTo>
                    <a:pt x="442055" y="151924"/>
                  </a:lnTo>
                  <a:cubicBezTo>
                    <a:pt x="442003" y="168457"/>
                    <a:pt x="428585" y="181833"/>
                    <a:pt x="412052" y="181832"/>
                  </a:cubicBezTo>
                  <a:lnTo>
                    <a:pt x="412052" y="191357"/>
                  </a:lnTo>
                  <a:close/>
                  <a:moveTo>
                    <a:pt x="163925" y="16669"/>
                  </a:moveTo>
                  <a:lnTo>
                    <a:pt x="141065" y="7144"/>
                  </a:lnTo>
                  <a:lnTo>
                    <a:pt x="98774" y="49340"/>
                  </a:lnTo>
                  <a:lnTo>
                    <a:pt x="56483" y="7144"/>
                  </a:lnTo>
                  <a:lnTo>
                    <a:pt x="32004" y="16669"/>
                  </a:lnTo>
                  <a:cubicBezTo>
                    <a:pt x="17000" y="22608"/>
                    <a:pt x="7144" y="37108"/>
                    <a:pt x="7144" y="53245"/>
                  </a:cubicBezTo>
                  <a:lnTo>
                    <a:pt x="7144" y="151924"/>
                  </a:lnTo>
                  <a:cubicBezTo>
                    <a:pt x="7144" y="173702"/>
                    <a:pt x="24798" y="191357"/>
                    <a:pt x="46577" y="191358"/>
                  </a:cubicBezTo>
                  <a:cubicBezTo>
                    <a:pt x="46609" y="191358"/>
                    <a:pt x="46641" y="191358"/>
                    <a:pt x="46672" y="191357"/>
                  </a:cubicBezTo>
                  <a:lnTo>
                    <a:pt x="46672" y="181832"/>
                  </a:lnTo>
                  <a:cubicBezTo>
                    <a:pt x="30139" y="181833"/>
                    <a:pt x="16721" y="168457"/>
                    <a:pt x="16669" y="151924"/>
                  </a:cubicBezTo>
                  <a:lnTo>
                    <a:pt x="16669" y="53912"/>
                  </a:lnTo>
                  <a:cubicBezTo>
                    <a:pt x="16677" y="41622"/>
                    <a:pt x="24249" y="30605"/>
                    <a:pt x="35719" y="26194"/>
                  </a:cubicBezTo>
                  <a:lnTo>
                    <a:pt x="54769" y="18669"/>
                  </a:lnTo>
                  <a:lnTo>
                    <a:pt x="99346" y="63246"/>
                  </a:lnTo>
                  <a:lnTo>
                    <a:pt x="143923" y="18669"/>
                  </a:lnTo>
                  <a:lnTo>
                    <a:pt x="160972" y="25527"/>
                  </a:lnTo>
                  <a:lnTo>
                    <a:pt x="164497" y="16669"/>
                  </a:lnTo>
                  <a:close/>
                </a:path>
              </a:pathLst>
            </a:custGeom>
            <a:solidFill>
              <a:srgbClr val="BEC1C6"/>
            </a:solidFill>
            <a:ln w="9525" cap="flat">
              <a:noFill/>
              <a:prstDash val="solid"/>
              <a:miter/>
            </a:ln>
          </p:spPr>
          <p:txBody>
            <a:bodyPr rtlCol="0" anchor="ctr"/>
            <a:lstStyle/>
            <a:p>
              <a:endParaRPr lang="en-US"/>
            </a:p>
          </p:txBody>
        </p:sp>
      </p:grpSp>
      <p:pic>
        <p:nvPicPr>
          <p:cNvPr id="118" name="Graphic 117">
            <a:extLst>
              <a:ext uri="{FF2B5EF4-FFF2-40B4-BE49-F238E27FC236}">
                <a16:creationId xmlns:a16="http://schemas.microsoft.com/office/drawing/2014/main" id="{D3F7CC04-2C94-4421-90A2-D38AAA7866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70992" y="2688672"/>
            <a:ext cx="698650" cy="628785"/>
          </a:xfrm>
          <a:prstGeom prst="rect">
            <a:avLst/>
          </a:prstGeom>
        </p:spPr>
      </p:pic>
      <p:sp>
        <p:nvSpPr>
          <p:cNvPr id="120" name="Rectangle 119">
            <a:extLst>
              <a:ext uri="{FF2B5EF4-FFF2-40B4-BE49-F238E27FC236}">
                <a16:creationId xmlns:a16="http://schemas.microsoft.com/office/drawing/2014/main" id="{9AD20A7D-0F75-4078-882E-871B6BB30833}"/>
              </a:ext>
            </a:extLst>
          </p:cNvPr>
          <p:cNvSpPr/>
          <p:nvPr userDrawn="1"/>
        </p:nvSpPr>
        <p:spPr>
          <a:xfrm>
            <a:off x="135044" y="586731"/>
            <a:ext cx="5363940" cy="461665"/>
          </a:xfrm>
          <a:prstGeom prst="rect">
            <a:avLst/>
          </a:prstGeom>
        </p:spPr>
        <p:txBody>
          <a:bodyPr wrap="square">
            <a:spAutoFit/>
          </a:bodyPr>
          <a:lstStyle/>
          <a:p>
            <a:pPr marR="0" algn="l" rtl="0"/>
            <a:r>
              <a:rPr lang="en-US" sz="800" b="0" i="0" u="none" strike="noStrike" baseline="0" dirty="0">
                <a:solidFill>
                  <a:srgbClr val="736459"/>
                </a:solidFill>
                <a:latin typeface="+mn-lt"/>
              </a:rPr>
              <a:t>Skadden’s global diversity, equity and inclusion (DEI) mission is to recruit, develop and advance high-performing attorneys whose diverse experiences and perspectives enrich our culture and position us to provide clients with the most innovative solutions.</a:t>
            </a:r>
          </a:p>
        </p:txBody>
      </p:sp>
    </p:spTree>
    <p:extLst>
      <p:ext uri="{BB962C8B-B14F-4D97-AF65-F5344CB8AC3E}">
        <p14:creationId xmlns:p14="http://schemas.microsoft.com/office/powerpoint/2010/main" val="175171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2280">
          <p15:clr>
            <a:srgbClr val="FBAE40"/>
          </p15:clr>
        </p15:guide>
      </p15:sldGuideLst>
    </p:ext>
  </p:extLst>
</p:sldLayout>
</file>

<file path=ppt/slideLayouts/slideLayout5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Pro Bono Ne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2FFF36-B968-4557-9A8F-CEE1D8E493A2}"/>
              </a:ext>
            </a:extLst>
          </p:cNvPr>
          <p:cNvSpPr/>
          <p:nvPr userDrawn="1"/>
        </p:nvSpPr>
        <p:spPr>
          <a:xfrm>
            <a:off x="6569936" y="1096475"/>
            <a:ext cx="2413788" cy="3656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13CCFDEB-C1D3-4E2E-9C1D-81D2EBEE23E8}"/>
              </a:ext>
            </a:extLst>
          </p:cNvPr>
          <p:cNvSpPr/>
          <p:nvPr userDrawn="1"/>
        </p:nvSpPr>
        <p:spPr>
          <a:xfrm>
            <a:off x="222033" y="1096474"/>
            <a:ext cx="6284705" cy="365649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extBox 21">
            <a:extLst>
              <a:ext uri="{FF2B5EF4-FFF2-40B4-BE49-F238E27FC236}">
                <a16:creationId xmlns:a16="http://schemas.microsoft.com/office/drawing/2014/main" id="{93327CFD-6943-4D3A-AC2A-8F34BE132CBA}"/>
              </a:ext>
            </a:extLst>
          </p:cNvPr>
          <p:cNvSpPr txBox="1"/>
          <p:nvPr userDrawn="1"/>
        </p:nvSpPr>
        <p:spPr>
          <a:xfrm>
            <a:off x="6624751" y="1233877"/>
            <a:ext cx="2295773" cy="3347070"/>
          </a:xfrm>
          <a:prstGeom prst="rect">
            <a:avLst/>
          </a:prstGeom>
          <a:noFill/>
        </p:spPr>
        <p:txBody>
          <a:bodyPr wrap="square" rtlCol="0">
            <a:spAutoFit/>
          </a:bodyPr>
          <a:lstStyle/>
          <a:p>
            <a:pPr algn="ctr" rtl="0">
              <a:spcAft>
                <a:spcPts val="0"/>
              </a:spcAft>
            </a:pPr>
            <a:r>
              <a:rPr lang="en-US" sz="1600" b="1" i="0" u="none" strike="noStrike" kern="1200" baseline="0" dirty="0">
                <a:solidFill>
                  <a:schemeClr val="bg1"/>
                </a:solidFill>
                <a:latin typeface="+mn-lt"/>
                <a:ea typeface="+mn-ea"/>
                <a:cs typeface="+mn-cs"/>
              </a:rPr>
              <a:t>1,600 matters</a:t>
            </a:r>
          </a:p>
          <a:p>
            <a:pPr algn="ctr" rtl="0">
              <a:lnSpc>
                <a:spcPts val="1575"/>
              </a:lnSpc>
              <a:spcAft>
                <a:spcPts val="0"/>
              </a:spcAft>
            </a:pPr>
            <a:r>
              <a:rPr lang="en-US" sz="1600" b="1" i="0" u="none" strike="noStrike" kern="1200" baseline="0" dirty="0">
                <a:solidFill>
                  <a:schemeClr val="bg1"/>
                </a:solidFill>
                <a:latin typeface="+mn-lt"/>
                <a:ea typeface="+mn-ea"/>
                <a:cs typeface="+mn-cs"/>
              </a:rPr>
              <a:t>180k hours</a:t>
            </a:r>
          </a:p>
          <a:p>
            <a:pPr algn="ctr" rtl="0">
              <a:spcAft>
                <a:spcPts val="0"/>
              </a:spcAft>
            </a:pPr>
            <a:r>
              <a:rPr lang="en-US" sz="800" b="0" i="1" u="none" strike="noStrike" kern="1200" baseline="0" dirty="0">
                <a:solidFill>
                  <a:schemeClr val="bg1"/>
                </a:solidFill>
                <a:latin typeface="+mn-lt"/>
                <a:ea typeface="+mn-ea"/>
                <a:cs typeface="+mn-cs"/>
              </a:rPr>
              <a:t>pro bono </a:t>
            </a:r>
            <a:r>
              <a:rPr lang="en-US" sz="800" b="0" i="0" u="none" strike="noStrike" kern="1200" baseline="0" dirty="0">
                <a:solidFill>
                  <a:schemeClr val="bg1"/>
                </a:solidFill>
                <a:latin typeface="+mn-lt"/>
                <a:ea typeface="+mn-ea"/>
                <a:cs typeface="+mn-cs"/>
              </a:rPr>
              <a:t>contributions by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attorneys, summer associates and professional staff firmwide in 2021</a:t>
            </a:r>
          </a:p>
          <a:p>
            <a:pPr algn="ctr" rtl="0">
              <a:spcBef>
                <a:spcPts val="2200"/>
              </a:spcBef>
              <a:spcAft>
                <a:spcPts val="0"/>
              </a:spcAft>
            </a:pPr>
            <a:r>
              <a:rPr lang="en-US" sz="800" b="0" i="0" u="none" strike="noStrike" kern="1200" baseline="0" dirty="0">
                <a:solidFill>
                  <a:schemeClr val="bg1"/>
                </a:solidFill>
                <a:latin typeface="+mn-lt"/>
                <a:ea typeface="+mn-ea"/>
                <a:cs typeface="+mn-cs"/>
              </a:rPr>
              <a:t>Charter signatory of </a:t>
            </a:r>
          </a:p>
          <a:p>
            <a:pPr algn="ctr" rtl="0">
              <a:spcAft>
                <a:spcPts val="0"/>
              </a:spcAft>
            </a:pPr>
            <a:r>
              <a:rPr lang="en-US" sz="800" b="1" i="0" u="none" strike="noStrike" kern="1200" baseline="0" dirty="0">
                <a:solidFill>
                  <a:schemeClr val="bg1"/>
                </a:solidFill>
                <a:latin typeface="+mn-lt"/>
                <a:ea typeface="+mn-ea"/>
                <a:cs typeface="+mn-cs"/>
              </a:rPr>
              <a:t>Pro Bono Institute’s Law </a:t>
            </a:r>
            <a:br>
              <a:rPr lang="en-US" sz="800" b="1" i="0" u="none" strike="noStrike" kern="1200" baseline="0" dirty="0">
                <a:solidFill>
                  <a:schemeClr val="bg1"/>
                </a:solidFill>
                <a:latin typeface="+mn-lt"/>
                <a:ea typeface="+mn-ea"/>
                <a:cs typeface="+mn-cs"/>
              </a:rPr>
            </a:br>
            <a:r>
              <a:rPr lang="en-US" sz="800" b="1" i="0" u="none" strike="noStrike" kern="1200" baseline="0" dirty="0">
                <a:solidFill>
                  <a:schemeClr val="bg1"/>
                </a:solidFill>
                <a:latin typeface="+mn-lt"/>
                <a:ea typeface="+mn-ea"/>
                <a:cs typeface="+mn-cs"/>
              </a:rPr>
              <a:t>Firm Pro Bono Challenge</a:t>
            </a:r>
          </a:p>
          <a:p>
            <a:pPr algn="ctr" rtl="0">
              <a:spcBef>
                <a:spcPts val="2000"/>
              </a:spcBef>
              <a:spcAft>
                <a:spcPts val="0"/>
              </a:spcAft>
            </a:pPr>
            <a:r>
              <a:rPr lang="en-US" sz="1600" b="1" i="0" u="none" strike="noStrike" kern="1200" baseline="0" dirty="0">
                <a:solidFill>
                  <a:schemeClr val="bg1"/>
                </a:solidFill>
                <a:latin typeface="+mn-lt"/>
                <a:ea typeface="+mn-ea"/>
                <a:cs typeface="+mn-cs"/>
              </a:rPr>
              <a:t>930+ </a:t>
            </a:r>
          </a:p>
          <a:p>
            <a:pPr algn="ctr" rtl="0">
              <a:spcAft>
                <a:spcPts val="0"/>
              </a:spcAft>
            </a:pPr>
            <a:r>
              <a:rPr lang="en-US" sz="800" b="0" i="0" u="none" strike="noStrike" kern="1200" baseline="0" dirty="0">
                <a:solidFill>
                  <a:schemeClr val="bg1"/>
                </a:solidFill>
                <a:latin typeface="+mn-lt"/>
                <a:ea typeface="+mn-ea"/>
                <a:cs typeface="+mn-cs"/>
              </a:rPr>
              <a:t>paid legal fellowships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awarded to date through the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Skadden Fellowship Program</a:t>
            </a:r>
          </a:p>
          <a:p>
            <a:pPr algn="ctr" rtl="0">
              <a:spcBef>
                <a:spcPts val="2000"/>
              </a:spcBef>
              <a:spcAft>
                <a:spcPts val="0"/>
              </a:spcAft>
            </a:pPr>
            <a:r>
              <a:rPr lang="en-US" sz="1600" b="1" i="0" u="none" strike="noStrike" kern="1200" baseline="0" dirty="0">
                <a:solidFill>
                  <a:schemeClr val="bg1"/>
                </a:solidFill>
                <a:latin typeface="+mn-lt"/>
                <a:ea typeface="+mn-ea"/>
                <a:cs typeface="+mn-cs"/>
              </a:rPr>
              <a:t>20 years </a:t>
            </a:r>
          </a:p>
          <a:p>
            <a:pPr algn="ctr" rtl="0">
              <a:spcAft>
                <a:spcPts val="0"/>
              </a:spcAft>
            </a:pPr>
            <a:r>
              <a:rPr lang="en-US" sz="800" b="0" i="0" u="none" strike="noStrike" kern="1200" baseline="0" dirty="0">
                <a:solidFill>
                  <a:schemeClr val="bg1"/>
                </a:solidFill>
                <a:latin typeface="+mn-lt"/>
                <a:ea typeface="+mn-ea"/>
                <a:cs typeface="+mn-cs"/>
              </a:rPr>
              <a:t>externship programs at the Legal Aid </a:t>
            </a:r>
            <a:br>
              <a:rPr lang="en-US" sz="800" b="0" i="0" u="none" strike="noStrike" kern="1200" baseline="0" dirty="0">
                <a:solidFill>
                  <a:schemeClr val="bg1"/>
                </a:solidFill>
                <a:latin typeface="+mn-lt"/>
                <a:ea typeface="+mn-ea"/>
                <a:cs typeface="+mn-cs"/>
              </a:rPr>
            </a:br>
            <a:r>
              <a:rPr lang="en-US" sz="800" b="0" i="0" u="none" strike="noStrike" kern="1200" baseline="0" dirty="0">
                <a:solidFill>
                  <a:schemeClr val="bg1"/>
                </a:solidFill>
                <a:latin typeface="+mn-lt"/>
                <a:ea typeface="+mn-ea"/>
                <a:cs typeface="+mn-cs"/>
              </a:rPr>
              <a:t>Society in New York and Washington, D.C. and Lawyers Alliance for New York</a:t>
            </a:r>
          </a:p>
        </p:txBody>
      </p:sp>
      <p:cxnSp>
        <p:nvCxnSpPr>
          <p:cNvPr id="28" name="Straight Connector 27">
            <a:extLst>
              <a:ext uri="{FF2B5EF4-FFF2-40B4-BE49-F238E27FC236}">
                <a16:creationId xmlns:a16="http://schemas.microsoft.com/office/drawing/2014/main" id="{68C0BF78-A461-4CE0-B14D-91B815852A87}"/>
              </a:ext>
            </a:extLst>
          </p:cNvPr>
          <p:cNvCxnSpPr/>
          <p:nvPr userDrawn="1"/>
        </p:nvCxnSpPr>
        <p:spPr>
          <a:xfrm>
            <a:off x="6858236" y="2234506"/>
            <a:ext cx="1828800" cy="0"/>
          </a:xfrm>
          <a:prstGeom prst="line">
            <a:avLst/>
          </a:prstGeom>
          <a:ln w="3175" cap="sq" cmpd="sng">
            <a:solidFill>
              <a:schemeClr val="bg2"/>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9DBD9D-0108-45B0-A0AE-96CB13BD7F43}"/>
              </a:ext>
            </a:extLst>
          </p:cNvPr>
          <p:cNvCxnSpPr/>
          <p:nvPr userDrawn="1"/>
        </p:nvCxnSpPr>
        <p:spPr>
          <a:xfrm>
            <a:off x="6858236" y="2872734"/>
            <a:ext cx="1828800" cy="0"/>
          </a:xfrm>
          <a:prstGeom prst="line">
            <a:avLst/>
          </a:prstGeom>
          <a:ln w="3175" cap="sq" cmpd="sng">
            <a:solidFill>
              <a:schemeClr val="bg2"/>
            </a:solidFill>
            <a:prstDash val="solid"/>
            <a:round/>
            <a:tailEnd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6D969B-FA15-4BAB-88C3-DB39531700D7}"/>
              </a:ext>
            </a:extLst>
          </p:cNvPr>
          <p:cNvCxnSpPr/>
          <p:nvPr userDrawn="1"/>
        </p:nvCxnSpPr>
        <p:spPr>
          <a:xfrm>
            <a:off x="6858236" y="3738463"/>
            <a:ext cx="1828800" cy="0"/>
          </a:xfrm>
          <a:prstGeom prst="line">
            <a:avLst/>
          </a:prstGeom>
          <a:ln w="3175" cap="sq" cmpd="sng">
            <a:solidFill>
              <a:schemeClr val="bg2"/>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1362FF7-086B-49DE-972E-D4715B93781A}"/>
              </a:ext>
            </a:extLst>
          </p:cNvPr>
          <p:cNvSpPr txBox="1"/>
          <p:nvPr userDrawn="1"/>
        </p:nvSpPr>
        <p:spPr>
          <a:xfrm>
            <a:off x="1022982" y="1354833"/>
            <a:ext cx="5130343" cy="3147015"/>
          </a:xfrm>
          <a:prstGeom prst="rect">
            <a:avLst/>
          </a:prstGeom>
          <a:noFill/>
        </p:spPr>
        <p:txBody>
          <a:bodyPr wrap="square" numCol="1" rtlCol="0" anchor="ctr">
            <a:spAutoFit/>
          </a:bodyPr>
          <a:lstStyle/>
          <a:p>
            <a:pPr rtl="0">
              <a:spcAft>
                <a:spcPts val="1500"/>
              </a:spcAft>
            </a:pPr>
            <a:r>
              <a:rPr lang="en-US" sz="800" b="0" i="0" u="none" strike="noStrike" kern="1200" baseline="0" dirty="0">
                <a:solidFill>
                  <a:schemeClr val="tx1">
                    <a:lumMod val="90000"/>
                    <a:lumOff val="10000"/>
                  </a:schemeClr>
                </a:solidFill>
                <a:latin typeface="+mn-lt"/>
                <a:ea typeface="+mn-ea"/>
                <a:cs typeface="+mn-cs"/>
              </a:rPr>
              <a:t>We encourage lawyers at all stages of their careers to find a cause that sparks their interest and to match that interest with legal needs in our communities.</a:t>
            </a:r>
          </a:p>
          <a:p>
            <a:pPr rtl="0">
              <a:spcAft>
                <a:spcPts val="1500"/>
              </a:spcAft>
            </a:pPr>
            <a:r>
              <a:rPr lang="en-US" sz="800" b="0" i="0" u="none" strike="noStrike" kern="1200" baseline="0" dirty="0">
                <a:solidFill>
                  <a:schemeClr val="tx1">
                    <a:lumMod val="90000"/>
                    <a:lumOff val="10000"/>
                  </a:schemeClr>
                </a:solidFill>
                <a:latin typeface="+mn-lt"/>
                <a:ea typeface="+mn-ea"/>
                <a:cs typeface="+mn-cs"/>
              </a:rPr>
              <a:t>Our </a:t>
            </a:r>
            <a:r>
              <a:rPr lang="en-US" sz="800" b="0" i="1" u="none" strike="noStrike" kern="1200" baseline="0" dirty="0">
                <a:solidFill>
                  <a:schemeClr val="tx1">
                    <a:lumMod val="90000"/>
                    <a:lumOff val="10000"/>
                  </a:schemeClr>
                </a:solidFill>
                <a:latin typeface="+mn-lt"/>
                <a:ea typeface="+mn-ea"/>
                <a:cs typeface="+mn-cs"/>
              </a:rPr>
              <a:t>pro bono </a:t>
            </a:r>
            <a:r>
              <a:rPr lang="en-US" sz="800" b="0" i="0" u="none" strike="noStrike" kern="1200" baseline="0" dirty="0">
                <a:solidFill>
                  <a:schemeClr val="tx1">
                    <a:lumMod val="90000"/>
                    <a:lumOff val="10000"/>
                  </a:schemeClr>
                </a:solidFill>
                <a:latin typeface="+mn-lt"/>
                <a:ea typeface="+mn-ea"/>
                <a:cs typeface="+mn-cs"/>
              </a:rPr>
              <a:t>work is diverse and far-reaching. It includes work related to immigration and asylum; nonprofit incorporation, tax exemption and operations; civil litigation; administrative hearings; life planning; criminal matters; community development; veterans’ issues; and cases involving domestic violence survivors.</a:t>
            </a:r>
          </a:p>
          <a:p>
            <a:pPr rtl="0">
              <a:spcAft>
                <a:spcPts val="1500"/>
              </a:spcAft>
            </a:pPr>
            <a:r>
              <a:rPr lang="en-US" sz="800" b="0" i="0" u="none" strike="noStrike" kern="1200" baseline="0" dirty="0">
                <a:solidFill>
                  <a:schemeClr val="tx1">
                    <a:lumMod val="90000"/>
                    <a:lumOff val="10000"/>
                  </a:schemeClr>
                </a:solidFill>
                <a:latin typeface="+mn-lt"/>
                <a:ea typeface="+mn-ea"/>
                <a:cs typeface="+mn-cs"/>
              </a:rPr>
              <a:t>We regularly partner with clients around the globe on shared-value </a:t>
            </a:r>
            <a:r>
              <a:rPr lang="en-US" sz="800" b="0" i="1" u="none" strike="noStrike" kern="1200" baseline="0" dirty="0">
                <a:solidFill>
                  <a:schemeClr val="tx1">
                    <a:lumMod val="90000"/>
                    <a:lumOff val="10000"/>
                  </a:schemeClr>
                </a:solidFill>
                <a:latin typeface="+mn-lt"/>
                <a:ea typeface="+mn-ea"/>
                <a:cs typeface="+mn-cs"/>
              </a:rPr>
              <a:t>pro bono </a:t>
            </a:r>
            <a:r>
              <a:rPr lang="en-US" sz="800" b="0" i="0" u="none" strike="noStrike" kern="1200" baseline="0" dirty="0">
                <a:solidFill>
                  <a:schemeClr val="tx1">
                    <a:lumMod val="90000"/>
                    <a:lumOff val="10000"/>
                  </a:schemeClr>
                </a:solidFill>
                <a:latin typeface="+mn-lt"/>
                <a:ea typeface="+mn-ea"/>
                <a:cs typeface="+mn-cs"/>
              </a:rPr>
              <a:t>and community service work, including joint legal services efforts and a range of support for clients’ </a:t>
            </a:r>
            <a:r>
              <a:rPr lang="en-US" sz="800" b="0" i="1" u="none" strike="noStrike" kern="1200" baseline="0" dirty="0">
                <a:solidFill>
                  <a:schemeClr val="tx1">
                    <a:lumMod val="90000"/>
                    <a:lumOff val="10000"/>
                  </a:schemeClr>
                </a:solidFill>
                <a:latin typeface="+mn-lt"/>
                <a:ea typeface="+mn-ea"/>
                <a:cs typeface="+mn-cs"/>
              </a:rPr>
              <a:t>pro bono </a:t>
            </a:r>
            <a:r>
              <a:rPr lang="en-US" sz="800" b="0" i="0" u="none" strike="noStrike" kern="1200" baseline="0" dirty="0">
                <a:solidFill>
                  <a:schemeClr val="tx1">
                    <a:lumMod val="90000"/>
                    <a:lumOff val="10000"/>
                  </a:schemeClr>
                </a:solidFill>
                <a:latin typeface="+mn-lt"/>
                <a:ea typeface="+mn-ea"/>
                <a:cs typeface="+mn-cs"/>
              </a:rPr>
              <a:t>and charitable endeavors. </a:t>
            </a:r>
          </a:p>
          <a:p>
            <a:pPr rtl="0">
              <a:spcAft>
                <a:spcPts val="1500"/>
              </a:spcAft>
            </a:pPr>
            <a:r>
              <a:rPr lang="en-US" sz="800" b="0" i="0" u="none" strike="noStrike" kern="1200" baseline="0" dirty="0">
                <a:solidFill>
                  <a:schemeClr val="tx1">
                    <a:lumMod val="90000"/>
                    <a:lumOff val="10000"/>
                  </a:schemeClr>
                </a:solidFill>
                <a:latin typeface="+mn-lt"/>
                <a:ea typeface="+mn-ea"/>
                <a:cs typeface="+mn-cs"/>
              </a:rPr>
              <a:t>Skadden led the formation of the Law Firm Antiracism Alliance (LFAA) in 2020. The LFAA, which now includes more than 300 firms and 200,000 lawyers and other professionals, creates and facilitates opportunities to pursue equity in the law and racial justice. </a:t>
            </a:r>
          </a:p>
          <a:p>
            <a:pPr rtl="0">
              <a:spcAft>
                <a:spcPts val="1500"/>
              </a:spcAft>
            </a:pPr>
            <a:r>
              <a:rPr lang="en-US" sz="800" b="0" i="0" u="none" strike="noStrike" kern="1200" baseline="0" dirty="0">
                <a:solidFill>
                  <a:schemeClr val="tx1">
                    <a:lumMod val="90000"/>
                    <a:lumOff val="10000"/>
                  </a:schemeClr>
                </a:solidFill>
                <a:latin typeface="+mn-lt"/>
                <a:ea typeface="+mn-ea"/>
                <a:cs typeface="+mn-cs"/>
              </a:rPr>
              <a:t>Our firmwide Immigration Impact Project (IIP), launched in 2017, has opened more than 655 immigration matters with more than 1,000 attorneys and professional staff participating. </a:t>
            </a:r>
          </a:p>
          <a:p>
            <a:pPr rtl="0">
              <a:spcAft>
                <a:spcPts val="1500"/>
              </a:spcAft>
            </a:pPr>
            <a:r>
              <a:rPr lang="en-US" sz="800" b="0" i="0" u="none" strike="noStrike" kern="1200" baseline="0" dirty="0">
                <a:solidFill>
                  <a:schemeClr val="tx1">
                    <a:lumMod val="90000"/>
                    <a:lumOff val="10000"/>
                  </a:schemeClr>
                </a:solidFill>
                <a:latin typeface="+mn-lt"/>
                <a:ea typeface="+mn-ea"/>
                <a:cs typeface="+mn-cs"/>
              </a:rPr>
              <a:t>Our commitment to </a:t>
            </a:r>
            <a:r>
              <a:rPr lang="en-US" sz="800" b="0" i="1" u="none" strike="noStrike" kern="1200" baseline="0" dirty="0">
                <a:solidFill>
                  <a:schemeClr val="tx1">
                    <a:lumMod val="90000"/>
                    <a:lumOff val="10000"/>
                  </a:schemeClr>
                </a:solidFill>
                <a:latin typeface="+mn-lt"/>
                <a:ea typeface="+mn-ea"/>
                <a:cs typeface="+mn-cs"/>
              </a:rPr>
              <a:t>pro bono </a:t>
            </a:r>
            <a:r>
              <a:rPr lang="en-US" sz="800" b="0" i="0" u="none" strike="noStrike" kern="1200" baseline="0" dirty="0">
                <a:solidFill>
                  <a:schemeClr val="tx1">
                    <a:lumMod val="90000"/>
                    <a:lumOff val="10000"/>
                  </a:schemeClr>
                </a:solidFill>
                <a:latin typeface="+mn-lt"/>
                <a:ea typeface="+mn-ea"/>
                <a:cs typeface="+mn-cs"/>
              </a:rPr>
              <a:t>work has been widely recognized: </a:t>
            </a:r>
            <a:r>
              <a:rPr lang="en-US" sz="800" b="1" i="0" u="none" strike="noStrike" kern="1200" baseline="0" dirty="0">
                <a:solidFill>
                  <a:schemeClr val="tx1">
                    <a:lumMod val="90000"/>
                    <a:lumOff val="10000"/>
                  </a:schemeClr>
                </a:solidFill>
                <a:latin typeface="+mn-lt"/>
                <a:ea typeface="+mn-ea"/>
                <a:cs typeface="+mn-cs"/>
              </a:rPr>
              <a:t>Law Firm: Innovations in Pro Bono</a:t>
            </a:r>
            <a:r>
              <a:rPr lang="en-US" sz="800" b="0" i="0" u="none" strike="noStrike" kern="1200" baseline="0" dirty="0">
                <a:solidFill>
                  <a:schemeClr val="tx1">
                    <a:lumMod val="90000"/>
                    <a:lumOff val="10000"/>
                  </a:schemeClr>
                </a:solidFill>
                <a:latin typeface="+mn-lt"/>
                <a:ea typeface="+mn-ea"/>
                <a:cs typeface="+mn-cs"/>
              </a:rPr>
              <a:t> (winner,</a:t>
            </a:r>
            <a:r>
              <a:rPr lang="en-US" sz="800" b="0" i="1" u="none" strike="noStrike" kern="1200" baseline="0" dirty="0">
                <a:solidFill>
                  <a:schemeClr val="tx1">
                    <a:lumMod val="90000"/>
                    <a:lumOff val="10000"/>
                  </a:schemeClr>
                </a:solidFill>
                <a:latin typeface="+mn-lt"/>
                <a:ea typeface="+mn-ea"/>
                <a:cs typeface="+mn-cs"/>
              </a:rPr>
              <a:t> </a:t>
            </a:r>
            <a:r>
              <a:rPr lang="en-US" sz="800" b="0" i="1" u="none" strike="noStrike" kern="1200" baseline="0" dirty="0" err="1">
                <a:solidFill>
                  <a:schemeClr val="tx1">
                    <a:lumMod val="90000"/>
                    <a:lumOff val="10000"/>
                  </a:schemeClr>
                </a:solidFill>
                <a:latin typeface="+mn-lt"/>
                <a:ea typeface="+mn-ea"/>
                <a:cs typeface="+mn-cs"/>
              </a:rPr>
              <a:t>Legalweek</a:t>
            </a:r>
            <a:r>
              <a:rPr lang="en-US" sz="800" b="0" i="1" u="none" strike="noStrike" kern="1200" baseline="0" dirty="0">
                <a:solidFill>
                  <a:schemeClr val="tx1">
                    <a:lumMod val="90000"/>
                    <a:lumOff val="10000"/>
                  </a:schemeClr>
                </a:solidFill>
                <a:latin typeface="+mn-lt"/>
                <a:ea typeface="+mn-ea"/>
                <a:cs typeface="+mn-cs"/>
              </a:rPr>
              <a:t> </a:t>
            </a:r>
            <a:r>
              <a:rPr lang="en-US" sz="800" b="0" i="0" u="none" strike="noStrike" kern="1200" baseline="0" dirty="0">
                <a:solidFill>
                  <a:schemeClr val="tx1">
                    <a:lumMod val="90000"/>
                    <a:lumOff val="10000"/>
                  </a:schemeClr>
                </a:solidFill>
                <a:latin typeface="+mn-lt"/>
                <a:ea typeface="+mn-ea"/>
                <a:cs typeface="+mn-cs"/>
              </a:rPr>
              <a:t>Leaders in Tech Law Awards, 2021); </a:t>
            </a:r>
            <a:r>
              <a:rPr lang="en-US" sz="800" b="1" i="0" u="none" strike="noStrike" kern="1200" baseline="0" dirty="0">
                <a:solidFill>
                  <a:schemeClr val="tx1">
                    <a:lumMod val="90000"/>
                    <a:lumOff val="10000"/>
                  </a:schemeClr>
                </a:solidFill>
                <a:latin typeface="+mn-lt"/>
                <a:ea typeface="+mn-ea"/>
                <a:cs typeface="+mn-cs"/>
              </a:rPr>
              <a:t>Pro Bono Hot List </a:t>
            </a:r>
            <a:r>
              <a:rPr lang="en-US" sz="800" b="0" i="0" u="none" strike="noStrike" kern="1200" baseline="0" dirty="0">
                <a:solidFill>
                  <a:schemeClr val="tx1">
                    <a:lumMod val="90000"/>
                    <a:lumOff val="10000"/>
                  </a:schemeClr>
                </a:solidFill>
                <a:latin typeface="+mn-lt"/>
                <a:ea typeface="+mn-ea"/>
                <a:cs typeface="+mn-cs"/>
              </a:rPr>
              <a:t>(</a:t>
            </a:r>
            <a:r>
              <a:rPr lang="en-US" sz="800" b="0" i="1" u="none" strike="noStrike" kern="1200" baseline="0" dirty="0">
                <a:solidFill>
                  <a:schemeClr val="tx1">
                    <a:lumMod val="90000"/>
                    <a:lumOff val="10000"/>
                  </a:schemeClr>
                </a:solidFill>
                <a:latin typeface="+mn-lt"/>
                <a:ea typeface="+mn-ea"/>
                <a:cs typeface="+mn-cs"/>
              </a:rPr>
              <a:t>The National Law Journal</a:t>
            </a:r>
            <a:r>
              <a:rPr lang="en-US" sz="800" b="0" i="0" u="none" strike="noStrike" kern="1200" baseline="0" dirty="0">
                <a:solidFill>
                  <a:schemeClr val="tx1">
                    <a:lumMod val="90000"/>
                    <a:lumOff val="10000"/>
                  </a:schemeClr>
                </a:solidFill>
                <a:latin typeface="+mn-lt"/>
                <a:ea typeface="+mn-ea"/>
                <a:cs typeface="+mn-cs"/>
              </a:rPr>
              <a:t>, 2020);</a:t>
            </a:r>
            <a:r>
              <a:rPr lang="en-US" sz="800" b="1" i="0" u="none" strike="noStrike" kern="1200" baseline="0" dirty="0">
                <a:solidFill>
                  <a:schemeClr val="tx1">
                    <a:lumMod val="90000"/>
                    <a:lumOff val="10000"/>
                  </a:schemeClr>
                </a:solidFill>
                <a:latin typeface="+mn-lt"/>
                <a:ea typeface="+mn-ea"/>
                <a:cs typeface="+mn-cs"/>
              </a:rPr>
              <a:t> awarded highest honor </a:t>
            </a:r>
            <a:r>
              <a:rPr lang="en-US" sz="800" b="0" i="0" u="none" strike="noStrike" kern="1200" baseline="0" dirty="0">
                <a:solidFill>
                  <a:schemeClr val="tx1">
                    <a:lumMod val="90000"/>
                    <a:lumOff val="10000"/>
                  </a:schemeClr>
                </a:solidFill>
                <a:latin typeface="+mn-lt"/>
                <a:ea typeface="+mn-ea"/>
                <a:cs typeface="+mn-cs"/>
              </a:rPr>
              <a:t>by the New York State Bar Association Empire State Counsel, 2021; </a:t>
            </a:r>
            <a:br>
              <a:rPr lang="en-US" sz="800" b="0" i="0" u="none" strike="noStrike" kern="1200" baseline="0" dirty="0">
                <a:solidFill>
                  <a:schemeClr val="tx1">
                    <a:lumMod val="90000"/>
                    <a:lumOff val="10000"/>
                  </a:schemeClr>
                </a:solidFill>
                <a:latin typeface="+mn-lt"/>
                <a:ea typeface="+mn-ea"/>
                <a:cs typeface="+mn-cs"/>
              </a:rPr>
            </a:br>
            <a:r>
              <a:rPr lang="en-US" sz="800" b="1" i="0" u="none" strike="noStrike" kern="1200" baseline="0" dirty="0">
                <a:solidFill>
                  <a:schemeClr val="tx1">
                    <a:lumMod val="90000"/>
                    <a:lumOff val="10000"/>
                  </a:schemeClr>
                </a:solidFill>
                <a:latin typeface="+mn-lt"/>
                <a:ea typeface="+mn-ea"/>
                <a:cs typeface="+mn-cs"/>
              </a:rPr>
              <a:t>Pro Bono Law Firm Gold Award </a:t>
            </a:r>
            <a:r>
              <a:rPr lang="en-US" sz="800" b="0" i="0" u="none" strike="noStrike" kern="1200" baseline="0" dirty="0">
                <a:solidFill>
                  <a:schemeClr val="tx1">
                    <a:lumMod val="90000"/>
                    <a:lumOff val="10000"/>
                  </a:schemeClr>
                </a:solidFill>
                <a:latin typeface="+mn-lt"/>
                <a:ea typeface="+mn-ea"/>
                <a:cs typeface="+mn-cs"/>
              </a:rPr>
              <a:t>(Law Society of Hong Kong, 2021); </a:t>
            </a:r>
            <a:r>
              <a:rPr lang="en-US" sz="800" b="1" i="0" u="none" strike="noStrike" kern="1200" baseline="0" dirty="0">
                <a:solidFill>
                  <a:schemeClr val="tx1">
                    <a:lumMod val="90000"/>
                    <a:lumOff val="10000"/>
                  </a:schemeClr>
                </a:solidFill>
                <a:latin typeface="+mn-lt"/>
                <a:ea typeface="+mn-ea"/>
                <a:cs typeface="+mn-cs"/>
              </a:rPr>
              <a:t>Pro Bono Law Firm of the Year </a:t>
            </a:r>
            <a:r>
              <a:rPr lang="en-US" sz="800" b="0" i="0" u="none" strike="noStrike" kern="1200" baseline="0" dirty="0">
                <a:solidFill>
                  <a:schemeClr val="tx1">
                    <a:lumMod val="90000"/>
                    <a:lumOff val="10000"/>
                  </a:schemeClr>
                </a:solidFill>
                <a:latin typeface="+mn-lt"/>
                <a:ea typeface="+mn-ea"/>
                <a:cs typeface="+mn-cs"/>
              </a:rPr>
              <a:t>(</a:t>
            </a:r>
            <a:r>
              <a:rPr lang="en-US" sz="800" b="0" i="1" u="none" strike="noStrike" kern="1200" baseline="0" dirty="0">
                <a:solidFill>
                  <a:schemeClr val="tx1">
                    <a:lumMod val="90000"/>
                    <a:lumOff val="10000"/>
                  </a:schemeClr>
                </a:solidFill>
                <a:latin typeface="+mn-lt"/>
                <a:ea typeface="+mn-ea"/>
                <a:cs typeface="+mn-cs"/>
              </a:rPr>
              <a:t>Law360</a:t>
            </a:r>
            <a:r>
              <a:rPr lang="en-US" sz="800" b="0" i="0" u="none" strike="noStrike" kern="1200" baseline="0" dirty="0">
                <a:solidFill>
                  <a:schemeClr val="tx1">
                    <a:lumMod val="90000"/>
                    <a:lumOff val="10000"/>
                  </a:schemeClr>
                </a:solidFill>
                <a:latin typeface="+mn-lt"/>
                <a:ea typeface="+mn-ea"/>
                <a:cs typeface="+mn-cs"/>
              </a:rPr>
              <a:t>); and </a:t>
            </a:r>
            <a:r>
              <a:rPr lang="en-US" sz="800" b="1" i="0" u="none" strike="noStrike" kern="1200" baseline="0" dirty="0">
                <a:solidFill>
                  <a:schemeClr val="tx1">
                    <a:lumMod val="90000"/>
                    <a:lumOff val="10000"/>
                  </a:schemeClr>
                </a:solidFill>
                <a:latin typeface="+mn-lt"/>
                <a:ea typeface="+mn-ea"/>
                <a:cs typeface="+mn-cs"/>
              </a:rPr>
              <a:t>Corporate Philanthropy Award </a:t>
            </a:r>
            <a:r>
              <a:rPr lang="en-US" sz="800" b="0" i="0" u="none" strike="noStrike" kern="1200" baseline="0" dirty="0">
                <a:solidFill>
                  <a:schemeClr val="tx1">
                    <a:lumMod val="90000"/>
                    <a:lumOff val="10000"/>
                  </a:schemeClr>
                </a:solidFill>
                <a:latin typeface="+mn-lt"/>
                <a:ea typeface="+mn-ea"/>
                <a:cs typeface="+mn-cs"/>
              </a:rPr>
              <a:t>(</a:t>
            </a:r>
            <a:r>
              <a:rPr lang="en-US" sz="800" b="0" i="1" u="none" strike="noStrike" kern="1200" baseline="0" dirty="0">
                <a:solidFill>
                  <a:schemeClr val="tx1">
                    <a:lumMod val="90000"/>
                    <a:lumOff val="10000"/>
                  </a:schemeClr>
                </a:solidFill>
                <a:latin typeface="+mn-lt"/>
                <a:ea typeface="+mn-ea"/>
                <a:cs typeface="+mn-cs"/>
              </a:rPr>
              <a:t>Washington Business Journal</a:t>
            </a:r>
            <a:r>
              <a:rPr lang="en-US" sz="800" b="0" i="0" u="none" strike="noStrike" kern="1200" baseline="0" dirty="0">
                <a:solidFill>
                  <a:schemeClr val="tx1">
                    <a:lumMod val="90000"/>
                    <a:lumOff val="10000"/>
                  </a:schemeClr>
                </a:solidFill>
                <a:latin typeface="+mn-lt"/>
                <a:ea typeface="+mn-ea"/>
                <a:cs typeface="+mn-cs"/>
              </a:rPr>
              <a:t>).</a:t>
            </a:r>
          </a:p>
        </p:txBody>
      </p:sp>
      <p:cxnSp>
        <p:nvCxnSpPr>
          <p:cNvPr id="18" name="Straight Connector 17">
            <a:extLst>
              <a:ext uri="{FF2B5EF4-FFF2-40B4-BE49-F238E27FC236}">
                <a16:creationId xmlns:a16="http://schemas.microsoft.com/office/drawing/2014/main" id="{F68E3D3C-7D05-4F15-8678-A21418D0E286}"/>
              </a:ext>
            </a:extLst>
          </p:cNvPr>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07C9F1-D254-47EC-866D-9EA0B040D28E}"/>
              </a:ext>
            </a:extLst>
          </p:cNvPr>
          <p:cNvSpPr txBox="1"/>
          <p:nvPr userDrawn="1"/>
        </p:nvSpPr>
        <p:spPr>
          <a:xfrm>
            <a:off x="121213" y="79001"/>
            <a:ext cx="6185583" cy="430887"/>
          </a:xfrm>
          <a:prstGeom prst="rect">
            <a:avLst/>
          </a:prstGeom>
          <a:noFill/>
        </p:spPr>
        <p:txBody>
          <a:bodyPr wrap="square" rtlCol="0">
            <a:spAutoFit/>
          </a:bodyPr>
          <a:lstStyle/>
          <a:p>
            <a:r>
              <a:rPr kumimoji="0" lang="en-US" sz="2200" b="1" i="0" u="none" strike="noStrike" kern="1200" cap="none" spc="0" normalizeH="0" baseline="0" noProof="0" dirty="0">
                <a:ln>
                  <a:noFill/>
                </a:ln>
                <a:solidFill>
                  <a:schemeClr val="tx1"/>
                </a:solidFill>
                <a:effectLst/>
                <a:uLnTx/>
                <a:uFillTx/>
                <a:latin typeface="+mn-lt"/>
                <a:ea typeface="+mn-ea"/>
                <a:cs typeface="+mn-cs"/>
              </a:rPr>
              <a:t>Pro Bono</a:t>
            </a:r>
            <a:endParaRPr lang="en-US" sz="2200" dirty="0">
              <a:solidFill>
                <a:schemeClr val="tx1"/>
              </a:solidFill>
            </a:endParaRPr>
          </a:p>
        </p:txBody>
      </p:sp>
      <p:sp>
        <p:nvSpPr>
          <p:cNvPr id="24" name="Rectangle 23">
            <a:extLst>
              <a:ext uri="{FF2B5EF4-FFF2-40B4-BE49-F238E27FC236}">
                <a16:creationId xmlns:a16="http://schemas.microsoft.com/office/drawing/2014/main" id="{A75357E7-CFD2-4109-AF20-D9B7CB62883F}"/>
              </a:ext>
            </a:extLst>
          </p:cNvPr>
          <p:cNvSpPr/>
          <p:nvPr userDrawn="1"/>
        </p:nvSpPr>
        <p:spPr>
          <a:xfrm>
            <a:off x="135044" y="586732"/>
            <a:ext cx="5814996" cy="461665"/>
          </a:xfrm>
          <a:prstGeom prst="rect">
            <a:avLst/>
          </a:prstGeom>
        </p:spPr>
        <p:txBody>
          <a:bodyPr wrap="square">
            <a:spAutoFit/>
          </a:bodyPr>
          <a:lstStyle/>
          <a:p>
            <a:pPr marR="0" algn="l" rtl="0"/>
            <a:r>
              <a:rPr lang="en-US" sz="800" b="1" i="0" u="none" strike="noStrike" baseline="0" dirty="0">
                <a:solidFill>
                  <a:srgbClr val="736459"/>
                </a:solidFill>
                <a:latin typeface="+mn-lt"/>
              </a:rPr>
              <a:t>We are proud of our long-standing commitment to public service. </a:t>
            </a:r>
            <a:r>
              <a:rPr lang="en-US" sz="800" b="0" i="0" u="none" strike="noStrike" baseline="0" dirty="0">
                <a:solidFill>
                  <a:srgbClr val="736459"/>
                </a:solidFill>
                <a:latin typeface="+mn-lt"/>
              </a:rPr>
              <a:t>Having dedicated nearly 2 million hours to </a:t>
            </a:r>
            <a:r>
              <a:rPr lang="en-US" sz="800" b="0" i="1" u="none" strike="noStrike" baseline="0" dirty="0">
                <a:solidFill>
                  <a:srgbClr val="736459"/>
                </a:solidFill>
                <a:latin typeface="+mn-lt"/>
              </a:rPr>
              <a:t>pro bono </a:t>
            </a:r>
            <a:r>
              <a:rPr lang="en-US" sz="800" b="0" i="0" u="none" strike="noStrike" baseline="0" dirty="0">
                <a:solidFill>
                  <a:srgbClr val="736459"/>
                </a:solidFill>
                <a:latin typeface="+mn-lt"/>
              </a:rPr>
              <a:t>work over the last 10 years alone, Skadden’s lawyers and professional staff strongly believe in using their strengths to help lift those individuals and groups unable to afford legal services.</a:t>
            </a:r>
          </a:p>
        </p:txBody>
      </p:sp>
      <p:sp>
        <p:nvSpPr>
          <p:cNvPr id="43" name="Freeform: Shape 42">
            <a:extLst>
              <a:ext uri="{FF2B5EF4-FFF2-40B4-BE49-F238E27FC236}">
                <a16:creationId xmlns:a16="http://schemas.microsoft.com/office/drawing/2014/main" id="{8083ECB0-21CA-4A53-99FE-C3CE7DDE6668}"/>
              </a:ext>
            </a:extLst>
          </p:cNvPr>
          <p:cNvSpPr>
            <a:spLocks noChangeAspect="1"/>
          </p:cNvSpPr>
          <p:nvPr userDrawn="1"/>
        </p:nvSpPr>
        <p:spPr>
          <a:xfrm>
            <a:off x="521998" y="1352169"/>
            <a:ext cx="300698" cy="378298"/>
          </a:xfrm>
          <a:custGeom>
            <a:avLst/>
            <a:gdLst>
              <a:gd name="connsiteX0" fmla="*/ 288514 w 295275"/>
              <a:gd name="connsiteY0" fmla="*/ 206883 h 371475"/>
              <a:gd name="connsiteX1" fmla="*/ 240318 w 295275"/>
              <a:gd name="connsiteY1" fmla="*/ 115729 h 371475"/>
              <a:gd name="connsiteX2" fmla="*/ 227364 w 295275"/>
              <a:gd name="connsiteY2" fmla="*/ 108013 h 371475"/>
              <a:gd name="connsiteX3" fmla="*/ 174786 w 295275"/>
              <a:gd name="connsiteY3" fmla="*/ 108013 h 371475"/>
              <a:gd name="connsiteX4" fmla="*/ 161927 w 295275"/>
              <a:gd name="connsiteY4" fmla="*/ 115824 h 371475"/>
              <a:gd name="connsiteX5" fmla="*/ 153259 w 295275"/>
              <a:gd name="connsiteY5" fmla="*/ 132397 h 371475"/>
              <a:gd name="connsiteX6" fmla="*/ 142305 w 295275"/>
              <a:gd name="connsiteY6" fmla="*/ 97155 h 371475"/>
              <a:gd name="connsiteX7" fmla="*/ 125256 w 295275"/>
              <a:gd name="connsiteY7" fmla="*/ 84677 h 371475"/>
              <a:gd name="connsiteX8" fmla="*/ 57438 w 295275"/>
              <a:gd name="connsiteY8" fmla="*/ 84677 h 371475"/>
              <a:gd name="connsiteX9" fmla="*/ 40483 w 295275"/>
              <a:gd name="connsiteY9" fmla="*/ 97155 h 371475"/>
              <a:gd name="connsiteX10" fmla="*/ 7812 w 295275"/>
              <a:gd name="connsiteY10" fmla="*/ 201930 h 371475"/>
              <a:gd name="connsiteX11" fmla="*/ 20142 w 295275"/>
              <a:gd name="connsiteY11" fmla="*/ 223896 h 371475"/>
              <a:gd name="connsiteX12" fmla="*/ 41817 w 295275"/>
              <a:gd name="connsiteY12" fmla="*/ 212503 h 371475"/>
              <a:gd name="connsiteX13" fmla="*/ 48960 w 295275"/>
              <a:gd name="connsiteY13" fmla="*/ 189643 h 371475"/>
              <a:gd name="connsiteX14" fmla="*/ 47913 w 295275"/>
              <a:gd name="connsiteY14" fmla="*/ 214598 h 371475"/>
              <a:gd name="connsiteX15" fmla="*/ 47913 w 295275"/>
              <a:gd name="connsiteY15" fmla="*/ 352711 h 371475"/>
              <a:gd name="connsiteX16" fmla="*/ 67077 w 295275"/>
              <a:gd name="connsiteY16" fmla="*/ 369265 h 371475"/>
              <a:gd name="connsiteX17" fmla="*/ 83631 w 295275"/>
              <a:gd name="connsiteY17" fmla="*/ 352711 h 371475"/>
              <a:gd name="connsiteX18" fmla="*/ 83631 w 295275"/>
              <a:gd name="connsiteY18" fmla="*/ 244126 h 371475"/>
              <a:gd name="connsiteX19" fmla="*/ 91156 w 295275"/>
              <a:gd name="connsiteY19" fmla="*/ 236600 h 371475"/>
              <a:gd name="connsiteX20" fmla="*/ 91251 w 295275"/>
              <a:gd name="connsiteY20" fmla="*/ 236601 h 371475"/>
              <a:gd name="connsiteX21" fmla="*/ 98966 w 295275"/>
              <a:gd name="connsiteY21" fmla="*/ 244125 h 371475"/>
              <a:gd name="connsiteX22" fmla="*/ 98967 w 295275"/>
              <a:gd name="connsiteY22" fmla="*/ 244221 h 371475"/>
              <a:gd name="connsiteX23" fmla="*/ 98967 w 295275"/>
              <a:gd name="connsiteY23" fmla="*/ 244221 h 371475"/>
              <a:gd name="connsiteX24" fmla="*/ 98967 w 295275"/>
              <a:gd name="connsiteY24" fmla="*/ 352711 h 371475"/>
              <a:gd name="connsiteX25" fmla="*/ 116683 w 295275"/>
              <a:gd name="connsiteY25" fmla="*/ 370522 h 371475"/>
              <a:gd name="connsiteX26" fmla="*/ 114111 w 295275"/>
              <a:gd name="connsiteY26" fmla="*/ 360521 h 371475"/>
              <a:gd name="connsiteX27" fmla="*/ 114111 w 295275"/>
              <a:gd name="connsiteY27" fmla="*/ 240887 h 371475"/>
              <a:gd name="connsiteX28" fmla="*/ 79345 w 295275"/>
              <a:gd name="connsiteY28" fmla="*/ 197739 h 371475"/>
              <a:gd name="connsiteX29" fmla="*/ 81913 w 295275"/>
              <a:gd name="connsiteY29" fmla="*/ 167134 h 371475"/>
              <a:gd name="connsiteX30" fmla="*/ 112518 w 295275"/>
              <a:gd name="connsiteY30" fmla="*/ 169702 h 371475"/>
              <a:gd name="connsiteX31" fmla="*/ 113159 w 295275"/>
              <a:gd name="connsiteY31" fmla="*/ 170497 h 371475"/>
              <a:gd name="connsiteX32" fmla="*/ 122017 w 295275"/>
              <a:gd name="connsiteY32" fmla="*/ 181546 h 371475"/>
              <a:gd name="connsiteX33" fmla="*/ 160567 w 295275"/>
              <a:gd name="connsiteY33" fmla="*/ 169423 h 371475"/>
              <a:gd name="connsiteX34" fmla="*/ 172690 w 295275"/>
              <a:gd name="connsiteY34" fmla="*/ 181546 h 371475"/>
              <a:gd name="connsiteX35" fmla="*/ 181548 w 295275"/>
              <a:gd name="connsiteY35" fmla="*/ 170497 h 371475"/>
              <a:gd name="connsiteX36" fmla="*/ 198503 w 295275"/>
              <a:gd name="connsiteY36" fmla="*/ 162401 h 371475"/>
              <a:gd name="connsiteX37" fmla="*/ 220165 w 295275"/>
              <a:gd name="connsiteY37" fmla="*/ 184173 h 371475"/>
              <a:gd name="connsiteX38" fmla="*/ 215362 w 295275"/>
              <a:gd name="connsiteY38" fmla="*/ 197739 h 371475"/>
              <a:gd name="connsiteX39" fmla="*/ 180596 w 295275"/>
              <a:gd name="connsiteY39" fmla="*/ 240887 h 371475"/>
              <a:gd name="connsiteX40" fmla="*/ 180596 w 295275"/>
              <a:gd name="connsiteY40" fmla="*/ 273939 h 371475"/>
              <a:gd name="connsiteX41" fmla="*/ 257463 w 295275"/>
              <a:gd name="connsiteY41" fmla="*/ 273939 h 371475"/>
              <a:gd name="connsiteX42" fmla="*/ 242699 w 295275"/>
              <a:gd name="connsiteY42" fmla="*/ 182594 h 371475"/>
              <a:gd name="connsiteX43" fmla="*/ 262797 w 295275"/>
              <a:gd name="connsiteY43" fmla="*/ 220694 h 371475"/>
              <a:gd name="connsiteX44" fmla="*/ 275655 w 295275"/>
              <a:gd name="connsiteY44" fmla="*/ 228505 h 371475"/>
              <a:gd name="connsiteX45" fmla="*/ 282513 w 295275"/>
              <a:gd name="connsiteY45" fmla="*/ 226791 h 371475"/>
              <a:gd name="connsiteX46" fmla="*/ 288609 w 295275"/>
              <a:gd name="connsiteY46" fmla="*/ 207074 h 371475"/>
              <a:gd name="connsiteX47" fmla="*/ 229935 w 295275"/>
              <a:gd name="connsiteY47" fmla="*/ 67437 h 371475"/>
              <a:gd name="connsiteX48" fmla="*/ 201360 w 295275"/>
              <a:gd name="connsiteY48" fmla="*/ 38862 h 371475"/>
              <a:gd name="connsiteX49" fmla="*/ 172785 w 295275"/>
              <a:gd name="connsiteY49" fmla="*/ 67437 h 371475"/>
              <a:gd name="connsiteX50" fmla="*/ 201360 w 295275"/>
              <a:gd name="connsiteY50" fmla="*/ 96012 h 371475"/>
              <a:gd name="connsiteX51" fmla="*/ 229935 w 295275"/>
              <a:gd name="connsiteY51" fmla="*/ 67437 h 371475"/>
              <a:gd name="connsiteX52" fmla="*/ 124113 w 295275"/>
              <a:gd name="connsiteY52" fmla="*/ 39624 h 371475"/>
              <a:gd name="connsiteX53" fmla="*/ 91632 w 295275"/>
              <a:gd name="connsiteY53" fmla="*/ 7144 h 371475"/>
              <a:gd name="connsiteX54" fmla="*/ 59152 w 295275"/>
              <a:gd name="connsiteY54" fmla="*/ 39624 h 371475"/>
              <a:gd name="connsiteX55" fmla="*/ 91632 w 295275"/>
              <a:gd name="connsiteY55" fmla="*/ 72104 h 371475"/>
              <a:gd name="connsiteX56" fmla="*/ 124113 w 295275"/>
              <a:gd name="connsiteY56" fmla="*/ 39624 h 371475"/>
              <a:gd name="connsiteX57" fmla="*/ 147544 w 295275"/>
              <a:gd name="connsiteY57" fmla="*/ 212503 h 371475"/>
              <a:gd name="connsiteX58" fmla="*/ 164689 w 295275"/>
              <a:gd name="connsiteY58" fmla="*/ 195358 h 371475"/>
              <a:gd name="connsiteX59" fmla="*/ 147544 w 295275"/>
              <a:gd name="connsiteY59" fmla="*/ 178213 h 371475"/>
              <a:gd name="connsiteX60" fmla="*/ 130399 w 295275"/>
              <a:gd name="connsiteY60" fmla="*/ 195358 h 371475"/>
              <a:gd name="connsiteX61" fmla="*/ 147544 w 295275"/>
              <a:gd name="connsiteY61" fmla="*/ 212503 h 371475"/>
              <a:gd name="connsiteX62" fmla="*/ 88584 w 295275"/>
              <a:gd name="connsiteY62" fmla="*/ 190500 h 371475"/>
              <a:gd name="connsiteX63" fmla="*/ 124303 w 295275"/>
              <a:gd name="connsiteY63" fmla="*/ 234791 h 371475"/>
              <a:gd name="connsiteX64" fmla="*/ 126018 w 295275"/>
              <a:gd name="connsiteY64" fmla="*/ 236411 h 371475"/>
              <a:gd name="connsiteX65" fmla="*/ 126018 w 295275"/>
              <a:gd name="connsiteY65" fmla="*/ 360236 h 371475"/>
              <a:gd name="connsiteX66" fmla="*/ 137046 w 295275"/>
              <a:gd name="connsiteY66" fmla="*/ 369305 h 371475"/>
              <a:gd name="connsiteX67" fmla="*/ 146115 w 295275"/>
              <a:gd name="connsiteY67" fmla="*/ 360236 h 371475"/>
              <a:gd name="connsiteX68" fmla="*/ 146115 w 295275"/>
              <a:gd name="connsiteY68" fmla="*/ 298704 h 371475"/>
              <a:gd name="connsiteX69" fmla="*/ 147544 w 295275"/>
              <a:gd name="connsiteY69" fmla="*/ 297371 h 371475"/>
              <a:gd name="connsiteX70" fmla="*/ 148973 w 295275"/>
              <a:gd name="connsiteY70" fmla="*/ 298609 h 371475"/>
              <a:gd name="connsiteX71" fmla="*/ 148973 w 295275"/>
              <a:gd name="connsiteY71" fmla="*/ 360236 h 371475"/>
              <a:gd name="connsiteX72" fmla="*/ 160001 w 295275"/>
              <a:gd name="connsiteY72" fmla="*/ 369305 h 371475"/>
              <a:gd name="connsiteX73" fmla="*/ 169071 w 295275"/>
              <a:gd name="connsiteY73" fmla="*/ 360236 h 371475"/>
              <a:gd name="connsiteX74" fmla="*/ 169071 w 295275"/>
              <a:gd name="connsiteY74" fmla="*/ 236411 h 371475"/>
              <a:gd name="connsiteX75" fmla="*/ 170690 w 295275"/>
              <a:gd name="connsiteY75" fmla="*/ 234791 h 371475"/>
              <a:gd name="connsiteX76" fmla="*/ 206409 w 295275"/>
              <a:gd name="connsiteY76" fmla="*/ 190500 h 371475"/>
              <a:gd name="connsiteX77" fmla="*/ 204885 w 295275"/>
              <a:gd name="connsiteY77" fmla="*/ 176403 h 371475"/>
              <a:gd name="connsiteX78" fmla="*/ 190788 w 295275"/>
              <a:gd name="connsiteY78" fmla="*/ 177927 h 371475"/>
              <a:gd name="connsiteX79" fmla="*/ 158022 w 295275"/>
              <a:gd name="connsiteY79" fmla="*/ 218504 h 371475"/>
              <a:gd name="connsiteX80" fmla="*/ 136876 w 295275"/>
              <a:gd name="connsiteY80" fmla="*/ 218504 h 371475"/>
              <a:gd name="connsiteX81" fmla="*/ 104110 w 295275"/>
              <a:gd name="connsiteY81" fmla="*/ 177927 h 371475"/>
              <a:gd name="connsiteX82" fmla="*/ 90013 w 295275"/>
              <a:gd name="connsiteY82" fmla="*/ 176403 h 371475"/>
              <a:gd name="connsiteX83" fmla="*/ 88489 w 295275"/>
              <a:gd name="connsiteY83" fmla="*/ 190500 h 371475"/>
              <a:gd name="connsiteX84" fmla="*/ 180977 w 295275"/>
              <a:gd name="connsiteY84" fmla="*/ 360616 h 371475"/>
              <a:gd name="connsiteX85" fmla="*/ 178500 w 295275"/>
              <a:gd name="connsiteY85" fmla="*/ 370141 h 371475"/>
              <a:gd name="connsiteX86" fmla="*/ 181358 w 295275"/>
              <a:gd name="connsiteY86" fmla="*/ 370141 h 371475"/>
              <a:gd name="connsiteX87" fmla="*/ 195931 w 295275"/>
              <a:gd name="connsiteY87" fmla="*/ 355568 h 371475"/>
              <a:gd name="connsiteX88" fmla="*/ 195931 w 295275"/>
              <a:gd name="connsiteY88" fmla="*/ 281273 h 371475"/>
              <a:gd name="connsiteX89" fmla="*/ 180882 w 295275"/>
              <a:gd name="connsiteY89" fmla="*/ 281273 h 371475"/>
              <a:gd name="connsiteX90" fmla="*/ 180882 w 295275"/>
              <a:gd name="connsiteY90" fmla="*/ 360521 h 371475"/>
              <a:gd name="connsiteX91" fmla="*/ 236508 w 295275"/>
              <a:gd name="connsiteY91" fmla="*/ 281273 h 371475"/>
              <a:gd name="connsiteX92" fmla="*/ 207361 w 295275"/>
              <a:gd name="connsiteY92" fmla="*/ 281273 h 371475"/>
              <a:gd name="connsiteX93" fmla="*/ 207361 w 295275"/>
              <a:gd name="connsiteY93" fmla="*/ 355949 h 371475"/>
              <a:gd name="connsiteX94" fmla="*/ 221934 w 295275"/>
              <a:gd name="connsiteY94" fmla="*/ 370522 h 371475"/>
              <a:gd name="connsiteX95" fmla="*/ 236508 w 295275"/>
              <a:gd name="connsiteY95" fmla="*/ 355949 h 371475"/>
              <a:gd name="connsiteX96" fmla="*/ 236508 w 295275"/>
              <a:gd name="connsiteY96" fmla="*/ 281273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75" h="371475">
                <a:moveTo>
                  <a:pt x="288514" y="206883"/>
                </a:moveTo>
                <a:lnTo>
                  <a:pt x="240318" y="115729"/>
                </a:lnTo>
                <a:cubicBezTo>
                  <a:pt x="237753" y="110965"/>
                  <a:pt x="232774" y="107999"/>
                  <a:pt x="227364" y="108013"/>
                </a:cubicBezTo>
                <a:lnTo>
                  <a:pt x="174786" y="108013"/>
                </a:lnTo>
                <a:cubicBezTo>
                  <a:pt x="169377" y="108011"/>
                  <a:pt x="164418" y="111023"/>
                  <a:pt x="161927" y="115824"/>
                </a:cubicBezTo>
                <a:lnTo>
                  <a:pt x="153259" y="132397"/>
                </a:lnTo>
                <a:lnTo>
                  <a:pt x="142305" y="97155"/>
                </a:lnTo>
                <a:cubicBezTo>
                  <a:pt x="139943" y="89729"/>
                  <a:pt x="133049" y="84683"/>
                  <a:pt x="125256" y="84677"/>
                </a:cubicBezTo>
                <a:lnTo>
                  <a:pt x="57438" y="84677"/>
                </a:lnTo>
                <a:cubicBezTo>
                  <a:pt x="49670" y="84695"/>
                  <a:pt x="42809" y="89744"/>
                  <a:pt x="40483" y="97155"/>
                </a:cubicBezTo>
                <a:lnTo>
                  <a:pt x="7812" y="201930"/>
                </a:lnTo>
                <a:cubicBezTo>
                  <a:pt x="5151" y="211400"/>
                  <a:pt x="10671" y="221235"/>
                  <a:pt x="20142" y="223896"/>
                </a:cubicBezTo>
                <a:cubicBezTo>
                  <a:pt x="29246" y="226454"/>
                  <a:pt x="38761" y="221452"/>
                  <a:pt x="41817" y="212503"/>
                </a:cubicBezTo>
                <a:lnTo>
                  <a:pt x="48960" y="189643"/>
                </a:lnTo>
                <a:lnTo>
                  <a:pt x="47913" y="214598"/>
                </a:lnTo>
                <a:lnTo>
                  <a:pt x="47913" y="352711"/>
                </a:lnTo>
                <a:cubicBezTo>
                  <a:pt x="48633" y="362574"/>
                  <a:pt x="57214" y="369986"/>
                  <a:pt x="67077" y="369265"/>
                </a:cubicBezTo>
                <a:cubicBezTo>
                  <a:pt x="75938" y="368617"/>
                  <a:pt x="82984" y="361571"/>
                  <a:pt x="83631" y="352711"/>
                </a:cubicBezTo>
                <a:lnTo>
                  <a:pt x="83631" y="244126"/>
                </a:lnTo>
                <a:cubicBezTo>
                  <a:pt x="83631" y="239970"/>
                  <a:pt x="87000" y="236601"/>
                  <a:pt x="91156" y="236600"/>
                </a:cubicBezTo>
                <a:cubicBezTo>
                  <a:pt x="91188" y="236600"/>
                  <a:pt x="91219" y="236601"/>
                  <a:pt x="91251" y="236601"/>
                </a:cubicBezTo>
                <a:cubicBezTo>
                  <a:pt x="95459" y="236548"/>
                  <a:pt x="98913" y="239917"/>
                  <a:pt x="98966" y="244125"/>
                </a:cubicBezTo>
                <a:cubicBezTo>
                  <a:pt x="98967" y="244157"/>
                  <a:pt x="98967" y="244189"/>
                  <a:pt x="98967" y="244221"/>
                </a:cubicBezTo>
                <a:lnTo>
                  <a:pt x="98967" y="244221"/>
                </a:lnTo>
                <a:lnTo>
                  <a:pt x="98967" y="352711"/>
                </a:lnTo>
                <a:cubicBezTo>
                  <a:pt x="98967" y="362511"/>
                  <a:pt x="106883" y="370470"/>
                  <a:pt x="116683" y="370522"/>
                </a:cubicBezTo>
                <a:cubicBezTo>
                  <a:pt x="115041" y="367441"/>
                  <a:pt x="114159" y="364012"/>
                  <a:pt x="114111" y="360521"/>
                </a:cubicBezTo>
                <a:lnTo>
                  <a:pt x="114111" y="240887"/>
                </a:lnTo>
                <a:lnTo>
                  <a:pt x="79345" y="197739"/>
                </a:lnTo>
                <a:cubicBezTo>
                  <a:pt x="71603" y="188579"/>
                  <a:pt x="72753" y="174876"/>
                  <a:pt x="81913" y="167134"/>
                </a:cubicBezTo>
                <a:cubicBezTo>
                  <a:pt x="91074" y="159392"/>
                  <a:pt x="104776" y="160542"/>
                  <a:pt x="112518" y="169702"/>
                </a:cubicBezTo>
                <a:cubicBezTo>
                  <a:pt x="112738" y="169962"/>
                  <a:pt x="112952" y="170227"/>
                  <a:pt x="113159" y="170497"/>
                </a:cubicBezTo>
                <a:lnTo>
                  <a:pt x="122017" y="181546"/>
                </a:lnTo>
                <a:cubicBezTo>
                  <a:pt x="129315" y="167553"/>
                  <a:pt x="146574" y="162126"/>
                  <a:pt x="160567" y="169423"/>
                </a:cubicBezTo>
                <a:cubicBezTo>
                  <a:pt x="165754" y="172128"/>
                  <a:pt x="169985" y="176360"/>
                  <a:pt x="172690" y="181546"/>
                </a:cubicBezTo>
                <a:lnTo>
                  <a:pt x="181548" y="170497"/>
                </a:lnTo>
                <a:cubicBezTo>
                  <a:pt x="185688" y="165378"/>
                  <a:pt x="191919" y="162403"/>
                  <a:pt x="198503" y="162401"/>
                </a:cubicBezTo>
                <a:cubicBezTo>
                  <a:pt x="210497" y="162432"/>
                  <a:pt x="220195" y="172179"/>
                  <a:pt x="220165" y="184173"/>
                </a:cubicBezTo>
                <a:cubicBezTo>
                  <a:pt x="220152" y="189110"/>
                  <a:pt x="218458" y="193894"/>
                  <a:pt x="215362" y="197739"/>
                </a:cubicBezTo>
                <a:lnTo>
                  <a:pt x="180596" y="240887"/>
                </a:lnTo>
                <a:lnTo>
                  <a:pt x="180596" y="273939"/>
                </a:lnTo>
                <a:lnTo>
                  <a:pt x="257463" y="273939"/>
                </a:lnTo>
                <a:lnTo>
                  <a:pt x="242699" y="182594"/>
                </a:lnTo>
                <a:lnTo>
                  <a:pt x="262797" y="220694"/>
                </a:lnTo>
                <a:cubicBezTo>
                  <a:pt x="265287" y="225495"/>
                  <a:pt x="270247" y="228508"/>
                  <a:pt x="275655" y="228505"/>
                </a:cubicBezTo>
                <a:cubicBezTo>
                  <a:pt x="278046" y="228490"/>
                  <a:pt x="280397" y="227902"/>
                  <a:pt x="282513" y="226791"/>
                </a:cubicBezTo>
                <a:cubicBezTo>
                  <a:pt x="289607" y="223001"/>
                  <a:pt x="292326" y="214206"/>
                  <a:pt x="288609" y="207074"/>
                </a:cubicBezTo>
                <a:close/>
                <a:moveTo>
                  <a:pt x="229935" y="67437"/>
                </a:moveTo>
                <a:cubicBezTo>
                  <a:pt x="229935" y="51655"/>
                  <a:pt x="217142" y="38862"/>
                  <a:pt x="201360" y="38862"/>
                </a:cubicBezTo>
                <a:cubicBezTo>
                  <a:pt x="185579" y="38862"/>
                  <a:pt x="172785" y="51655"/>
                  <a:pt x="172785" y="67437"/>
                </a:cubicBezTo>
                <a:cubicBezTo>
                  <a:pt x="172785" y="83218"/>
                  <a:pt x="185579" y="96012"/>
                  <a:pt x="201360" y="96012"/>
                </a:cubicBezTo>
                <a:cubicBezTo>
                  <a:pt x="217142" y="96012"/>
                  <a:pt x="229935" y="83218"/>
                  <a:pt x="229935" y="67437"/>
                </a:cubicBezTo>
                <a:close/>
                <a:moveTo>
                  <a:pt x="124113" y="39624"/>
                </a:moveTo>
                <a:cubicBezTo>
                  <a:pt x="124113" y="21686"/>
                  <a:pt x="109571" y="7144"/>
                  <a:pt x="91632" y="7144"/>
                </a:cubicBezTo>
                <a:cubicBezTo>
                  <a:pt x="73694" y="7144"/>
                  <a:pt x="59152" y="21686"/>
                  <a:pt x="59152" y="39624"/>
                </a:cubicBezTo>
                <a:cubicBezTo>
                  <a:pt x="59152" y="57562"/>
                  <a:pt x="73694" y="72104"/>
                  <a:pt x="91632" y="72104"/>
                </a:cubicBezTo>
                <a:cubicBezTo>
                  <a:pt x="109571" y="72104"/>
                  <a:pt x="124113" y="57562"/>
                  <a:pt x="124113" y="39624"/>
                </a:cubicBezTo>
                <a:close/>
                <a:moveTo>
                  <a:pt x="147544" y="212503"/>
                </a:moveTo>
                <a:cubicBezTo>
                  <a:pt x="157013" y="212503"/>
                  <a:pt x="164689" y="204827"/>
                  <a:pt x="164689" y="195358"/>
                </a:cubicBezTo>
                <a:cubicBezTo>
                  <a:pt x="164689" y="185889"/>
                  <a:pt x="157013" y="178213"/>
                  <a:pt x="147544" y="178213"/>
                </a:cubicBezTo>
                <a:cubicBezTo>
                  <a:pt x="138075" y="178213"/>
                  <a:pt x="130399" y="185889"/>
                  <a:pt x="130399" y="195358"/>
                </a:cubicBezTo>
                <a:cubicBezTo>
                  <a:pt x="130451" y="204805"/>
                  <a:pt x="138097" y="212451"/>
                  <a:pt x="147544" y="212503"/>
                </a:cubicBezTo>
                <a:close/>
                <a:moveTo>
                  <a:pt x="88584" y="190500"/>
                </a:moveTo>
                <a:lnTo>
                  <a:pt x="124303" y="234791"/>
                </a:lnTo>
                <a:lnTo>
                  <a:pt x="126018" y="236411"/>
                </a:lnTo>
                <a:lnTo>
                  <a:pt x="126018" y="360236"/>
                </a:lnTo>
                <a:cubicBezTo>
                  <a:pt x="126559" y="365786"/>
                  <a:pt x="131496" y="369846"/>
                  <a:pt x="137046" y="369305"/>
                </a:cubicBezTo>
                <a:cubicBezTo>
                  <a:pt x="141848" y="368837"/>
                  <a:pt x="145647" y="365037"/>
                  <a:pt x="146115" y="360236"/>
                </a:cubicBezTo>
                <a:lnTo>
                  <a:pt x="146115" y="298704"/>
                </a:lnTo>
                <a:lnTo>
                  <a:pt x="147544" y="297371"/>
                </a:lnTo>
                <a:lnTo>
                  <a:pt x="148973" y="298609"/>
                </a:lnTo>
                <a:lnTo>
                  <a:pt x="148973" y="360236"/>
                </a:lnTo>
                <a:cubicBezTo>
                  <a:pt x="149514" y="365786"/>
                  <a:pt x="154452" y="369846"/>
                  <a:pt x="160001" y="369305"/>
                </a:cubicBezTo>
                <a:cubicBezTo>
                  <a:pt x="164803" y="368837"/>
                  <a:pt x="168603" y="365037"/>
                  <a:pt x="169071" y="360236"/>
                </a:cubicBezTo>
                <a:lnTo>
                  <a:pt x="169071" y="236411"/>
                </a:lnTo>
                <a:lnTo>
                  <a:pt x="170690" y="234791"/>
                </a:lnTo>
                <a:lnTo>
                  <a:pt x="206409" y="190500"/>
                </a:lnTo>
                <a:cubicBezTo>
                  <a:pt x="209881" y="186186"/>
                  <a:pt x="209198" y="179875"/>
                  <a:pt x="204885" y="176403"/>
                </a:cubicBezTo>
                <a:cubicBezTo>
                  <a:pt x="200571" y="172931"/>
                  <a:pt x="194260" y="173613"/>
                  <a:pt x="190788" y="177927"/>
                </a:cubicBezTo>
                <a:lnTo>
                  <a:pt x="158022" y="218504"/>
                </a:lnTo>
                <a:lnTo>
                  <a:pt x="136876" y="218504"/>
                </a:lnTo>
                <a:lnTo>
                  <a:pt x="104110" y="177927"/>
                </a:lnTo>
                <a:cubicBezTo>
                  <a:pt x="100638" y="173613"/>
                  <a:pt x="94327" y="172931"/>
                  <a:pt x="90013" y="176403"/>
                </a:cubicBezTo>
                <a:cubicBezTo>
                  <a:pt x="85699" y="179875"/>
                  <a:pt x="85017" y="186186"/>
                  <a:pt x="88489" y="190500"/>
                </a:cubicBezTo>
                <a:close/>
                <a:moveTo>
                  <a:pt x="180977" y="360616"/>
                </a:moveTo>
                <a:cubicBezTo>
                  <a:pt x="180916" y="363942"/>
                  <a:pt x="180067" y="367207"/>
                  <a:pt x="178500" y="370141"/>
                </a:cubicBezTo>
                <a:lnTo>
                  <a:pt x="181358" y="370141"/>
                </a:lnTo>
                <a:cubicBezTo>
                  <a:pt x="189407" y="370141"/>
                  <a:pt x="195931" y="363617"/>
                  <a:pt x="195931" y="355568"/>
                </a:cubicBezTo>
                <a:lnTo>
                  <a:pt x="195931" y="281273"/>
                </a:lnTo>
                <a:lnTo>
                  <a:pt x="180882" y="281273"/>
                </a:lnTo>
                <a:lnTo>
                  <a:pt x="180882" y="360521"/>
                </a:lnTo>
                <a:close/>
                <a:moveTo>
                  <a:pt x="236508" y="281273"/>
                </a:moveTo>
                <a:lnTo>
                  <a:pt x="207361" y="281273"/>
                </a:lnTo>
                <a:lnTo>
                  <a:pt x="207361" y="355949"/>
                </a:lnTo>
                <a:cubicBezTo>
                  <a:pt x="207361" y="363998"/>
                  <a:pt x="213886" y="370522"/>
                  <a:pt x="221934" y="370522"/>
                </a:cubicBezTo>
                <a:cubicBezTo>
                  <a:pt x="229983" y="370522"/>
                  <a:pt x="236508" y="363998"/>
                  <a:pt x="236508" y="355949"/>
                </a:cubicBezTo>
                <a:lnTo>
                  <a:pt x="236508" y="281273"/>
                </a:lnTo>
                <a:close/>
              </a:path>
            </a:pathLst>
          </a:custGeom>
          <a:solidFill>
            <a:srgbClr val="A3A09D"/>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327F1A2-DA56-4710-BFE9-596F87B1970D}"/>
              </a:ext>
            </a:extLst>
          </p:cNvPr>
          <p:cNvSpPr>
            <a:spLocks noChangeAspect="1"/>
          </p:cNvSpPr>
          <p:nvPr userDrawn="1"/>
        </p:nvSpPr>
        <p:spPr>
          <a:xfrm>
            <a:off x="516835" y="1879020"/>
            <a:ext cx="311024" cy="326974"/>
          </a:xfrm>
          <a:custGeom>
            <a:avLst/>
            <a:gdLst>
              <a:gd name="connsiteX0" fmla="*/ 372030 w 371475"/>
              <a:gd name="connsiteY0" fmla="*/ 292988 h 390525"/>
              <a:gd name="connsiteX1" fmla="*/ 360599 w 371475"/>
              <a:gd name="connsiteY1" fmla="*/ 284892 h 390525"/>
              <a:gd name="connsiteX2" fmla="*/ 286114 w 371475"/>
              <a:gd name="connsiteY2" fmla="*/ 284892 h 390525"/>
              <a:gd name="connsiteX3" fmla="*/ 279542 w 371475"/>
              <a:gd name="connsiteY3" fmla="*/ 279462 h 390525"/>
              <a:gd name="connsiteX4" fmla="*/ 285924 w 371475"/>
              <a:gd name="connsiteY4" fmla="*/ 274510 h 390525"/>
              <a:gd name="connsiteX5" fmla="*/ 289257 w 371475"/>
              <a:gd name="connsiteY5" fmla="*/ 274510 h 390525"/>
              <a:gd name="connsiteX6" fmla="*/ 345074 w 371475"/>
              <a:gd name="connsiteY6" fmla="*/ 274510 h 390525"/>
              <a:gd name="connsiteX7" fmla="*/ 353646 w 371475"/>
              <a:gd name="connsiteY7" fmla="*/ 272414 h 390525"/>
              <a:gd name="connsiteX8" fmla="*/ 357266 w 371475"/>
              <a:gd name="connsiteY8" fmla="*/ 261936 h 390525"/>
              <a:gd name="connsiteX9" fmla="*/ 346788 w 371475"/>
              <a:gd name="connsiteY9" fmla="*/ 254697 h 390525"/>
              <a:gd name="connsiteX10" fmla="*/ 248014 w 371475"/>
              <a:gd name="connsiteY10" fmla="*/ 254697 h 390525"/>
              <a:gd name="connsiteX11" fmla="*/ 240775 w 371475"/>
              <a:gd name="connsiteY11" fmla="*/ 250792 h 390525"/>
              <a:gd name="connsiteX12" fmla="*/ 244109 w 371475"/>
              <a:gd name="connsiteY12" fmla="*/ 243839 h 390525"/>
              <a:gd name="connsiteX13" fmla="*/ 244109 w 371475"/>
              <a:gd name="connsiteY13" fmla="*/ 215264 h 390525"/>
              <a:gd name="connsiteX14" fmla="*/ 197912 w 371475"/>
              <a:gd name="connsiteY14" fmla="*/ 242886 h 390525"/>
              <a:gd name="connsiteX15" fmla="*/ 177243 w 371475"/>
              <a:gd name="connsiteY15" fmla="*/ 262603 h 390525"/>
              <a:gd name="connsiteX16" fmla="*/ 145716 w 371475"/>
              <a:gd name="connsiteY16" fmla="*/ 262603 h 390525"/>
              <a:gd name="connsiteX17" fmla="*/ 145716 w 371475"/>
              <a:gd name="connsiteY17" fmla="*/ 343661 h 390525"/>
              <a:gd name="connsiteX18" fmla="*/ 177434 w 371475"/>
              <a:gd name="connsiteY18" fmla="*/ 343661 h 390525"/>
              <a:gd name="connsiteX19" fmla="*/ 188959 w 371475"/>
              <a:gd name="connsiteY19" fmla="*/ 354901 h 390525"/>
              <a:gd name="connsiteX20" fmla="*/ 224868 w 371475"/>
              <a:gd name="connsiteY20" fmla="*/ 366045 h 390525"/>
              <a:gd name="connsiteX21" fmla="*/ 274112 w 371475"/>
              <a:gd name="connsiteY21" fmla="*/ 366045 h 390525"/>
              <a:gd name="connsiteX22" fmla="*/ 323738 w 371475"/>
              <a:gd name="connsiteY22" fmla="*/ 366045 h 390525"/>
              <a:gd name="connsiteX23" fmla="*/ 332596 w 371475"/>
              <a:gd name="connsiteY23" fmla="*/ 364616 h 390525"/>
              <a:gd name="connsiteX24" fmla="*/ 338120 w 371475"/>
              <a:gd name="connsiteY24" fmla="*/ 355853 h 390525"/>
              <a:gd name="connsiteX25" fmla="*/ 332501 w 371475"/>
              <a:gd name="connsiteY25" fmla="*/ 347662 h 390525"/>
              <a:gd name="connsiteX26" fmla="*/ 322976 w 371475"/>
              <a:gd name="connsiteY26" fmla="*/ 346233 h 390525"/>
              <a:gd name="connsiteX27" fmla="*/ 282399 w 371475"/>
              <a:gd name="connsiteY27" fmla="*/ 346233 h 390525"/>
              <a:gd name="connsiteX28" fmla="*/ 275065 w 371475"/>
              <a:gd name="connsiteY28" fmla="*/ 340803 h 390525"/>
              <a:gd name="connsiteX29" fmla="*/ 282209 w 371475"/>
              <a:gd name="connsiteY29" fmla="*/ 335851 h 390525"/>
              <a:gd name="connsiteX30" fmla="*/ 344693 w 371475"/>
              <a:gd name="connsiteY30" fmla="*/ 335851 h 390525"/>
              <a:gd name="connsiteX31" fmla="*/ 354218 w 371475"/>
              <a:gd name="connsiteY31" fmla="*/ 335184 h 390525"/>
              <a:gd name="connsiteX32" fmla="*/ 363266 w 371475"/>
              <a:gd name="connsiteY32" fmla="*/ 324897 h 390525"/>
              <a:gd name="connsiteX33" fmla="*/ 354414 w 371475"/>
              <a:gd name="connsiteY33" fmla="*/ 315844 h 390525"/>
              <a:gd name="connsiteX34" fmla="*/ 352979 w 371475"/>
              <a:gd name="connsiteY34" fmla="*/ 315943 h 390525"/>
              <a:gd name="connsiteX35" fmla="*/ 287066 w 371475"/>
              <a:gd name="connsiteY35" fmla="*/ 315943 h 390525"/>
              <a:gd name="connsiteX36" fmla="*/ 280399 w 371475"/>
              <a:gd name="connsiteY36" fmla="*/ 310704 h 390525"/>
              <a:gd name="connsiteX37" fmla="*/ 287162 w 371475"/>
              <a:gd name="connsiteY37" fmla="*/ 305085 h 390525"/>
              <a:gd name="connsiteX38" fmla="*/ 362600 w 371475"/>
              <a:gd name="connsiteY38" fmla="*/ 305085 h 390525"/>
              <a:gd name="connsiteX39" fmla="*/ 373012 w 371475"/>
              <a:gd name="connsiteY39" fmla="*/ 296539 h 390525"/>
              <a:gd name="connsiteX40" fmla="*/ 372791 w 371475"/>
              <a:gd name="connsiteY40" fmla="*/ 293369 h 390525"/>
              <a:gd name="connsiteX41" fmla="*/ 350408 w 371475"/>
              <a:gd name="connsiteY41" fmla="*/ 159638 h 390525"/>
              <a:gd name="connsiteX42" fmla="*/ 350408 w 371475"/>
              <a:gd name="connsiteY42" fmla="*/ 108489 h 390525"/>
              <a:gd name="connsiteX43" fmla="*/ 350408 w 371475"/>
              <a:gd name="connsiteY43" fmla="*/ 56863 h 390525"/>
              <a:gd name="connsiteX44" fmla="*/ 349074 w 371475"/>
              <a:gd name="connsiteY44" fmla="*/ 47338 h 390525"/>
              <a:gd name="connsiteX45" fmla="*/ 340692 w 371475"/>
              <a:gd name="connsiteY45" fmla="*/ 41623 h 390525"/>
              <a:gd name="connsiteX46" fmla="*/ 332787 w 371475"/>
              <a:gd name="connsiteY46" fmla="*/ 47433 h 390525"/>
              <a:gd name="connsiteX47" fmla="*/ 331358 w 371475"/>
              <a:gd name="connsiteY47" fmla="*/ 57625 h 390525"/>
              <a:gd name="connsiteX48" fmla="*/ 331358 w 371475"/>
              <a:gd name="connsiteY48" fmla="*/ 99821 h 390525"/>
              <a:gd name="connsiteX49" fmla="*/ 326119 w 371475"/>
              <a:gd name="connsiteY49" fmla="*/ 107536 h 390525"/>
              <a:gd name="connsiteX50" fmla="*/ 321357 w 371475"/>
              <a:gd name="connsiteY50" fmla="*/ 100107 h 390525"/>
              <a:gd name="connsiteX51" fmla="*/ 321357 w 371475"/>
              <a:gd name="connsiteY51" fmla="*/ 35051 h 390525"/>
              <a:gd name="connsiteX52" fmla="*/ 320690 w 371475"/>
              <a:gd name="connsiteY52" fmla="*/ 25526 h 390525"/>
              <a:gd name="connsiteX53" fmla="*/ 311165 w 371475"/>
              <a:gd name="connsiteY53" fmla="*/ 16001 h 390525"/>
              <a:gd name="connsiteX54" fmla="*/ 302497 w 371475"/>
              <a:gd name="connsiteY54" fmla="*/ 26764 h 390525"/>
              <a:gd name="connsiteX55" fmla="*/ 302497 w 371475"/>
              <a:gd name="connsiteY55" fmla="*/ 96487 h 390525"/>
              <a:gd name="connsiteX56" fmla="*/ 297449 w 371475"/>
              <a:gd name="connsiteY56" fmla="*/ 103536 h 390525"/>
              <a:gd name="connsiteX57" fmla="*/ 292020 w 371475"/>
              <a:gd name="connsiteY57" fmla="*/ 96392 h 390525"/>
              <a:gd name="connsiteX58" fmla="*/ 292020 w 371475"/>
              <a:gd name="connsiteY58" fmla="*/ 92392 h 390525"/>
              <a:gd name="connsiteX59" fmla="*/ 292020 w 371475"/>
              <a:gd name="connsiteY59" fmla="*/ 17906 h 390525"/>
              <a:gd name="connsiteX60" fmla="*/ 283812 w 371475"/>
              <a:gd name="connsiteY60" fmla="*/ 7224 h 390525"/>
              <a:gd name="connsiteX61" fmla="*/ 280685 w 371475"/>
              <a:gd name="connsiteY61" fmla="*/ 7333 h 390525"/>
              <a:gd name="connsiteX62" fmla="*/ 272874 w 371475"/>
              <a:gd name="connsiteY62" fmla="*/ 19240 h 390525"/>
              <a:gd name="connsiteX63" fmla="*/ 272874 w 371475"/>
              <a:gd name="connsiteY63" fmla="*/ 96487 h 390525"/>
              <a:gd name="connsiteX64" fmla="*/ 267731 w 371475"/>
              <a:gd name="connsiteY64" fmla="*/ 103345 h 390525"/>
              <a:gd name="connsiteX65" fmla="*/ 262968 w 371475"/>
              <a:gd name="connsiteY65" fmla="*/ 96773 h 390525"/>
              <a:gd name="connsiteX66" fmla="*/ 262968 w 371475"/>
              <a:gd name="connsiteY66" fmla="*/ 93249 h 390525"/>
              <a:gd name="connsiteX67" fmla="*/ 262968 w 371475"/>
              <a:gd name="connsiteY67" fmla="*/ 35146 h 390525"/>
              <a:gd name="connsiteX68" fmla="*/ 260873 w 371475"/>
              <a:gd name="connsiteY68" fmla="*/ 26288 h 390525"/>
              <a:gd name="connsiteX69" fmla="*/ 250871 w 371475"/>
              <a:gd name="connsiteY69" fmla="*/ 22573 h 390525"/>
              <a:gd name="connsiteX70" fmla="*/ 243823 w 371475"/>
              <a:gd name="connsiteY70" fmla="*/ 33432 h 390525"/>
              <a:gd name="connsiteX71" fmla="*/ 243823 w 371475"/>
              <a:gd name="connsiteY71" fmla="*/ 136207 h 390525"/>
              <a:gd name="connsiteX72" fmla="*/ 240013 w 371475"/>
              <a:gd name="connsiteY72" fmla="*/ 143636 h 390525"/>
              <a:gd name="connsiteX73" fmla="*/ 233346 w 371475"/>
              <a:gd name="connsiteY73" fmla="*/ 140207 h 390525"/>
              <a:gd name="connsiteX74" fmla="*/ 205914 w 371475"/>
              <a:gd name="connsiteY74" fmla="*/ 140207 h 390525"/>
              <a:gd name="connsiteX75" fmla="*/ 232488 w 371475"/>
              <a:gd name="connsiteY75" fmla="*/ 188308 h 390525"/>
              <a:gd name="connsiteX76" fmla="*/ 251538 w 371475"/>
              <a:gd name="connsiteY76" fmla="*/ 209835 h 390525"/>
              <a:gd name="connsiteX77" fmla="*/ 251538 w 371475"/>
              <a:gd name="connsiteY77" fmla="*/ 209835 h 390525"/>
              <a:gd name="connsiteX78" fmla="*/ 251538 w 371475"/>
              <a:gd name="connsiteY78" fmla="*/ 242601 h 390525"/>
              <a:gd name="connsiteX79" fmla="*/ 329453 w 371475"/>
              <a:gd name="connsiteY79" fmla="*/ 242601 h 390525"/>
              <a:gd name="connsiteX80" fmla="*/ 329453 w 371475"/>
              <a:gd name="connsiteY80" fmla="*/ 209644 h 390525"/>
              <a:gd name="connsiteX81" fmla="*/ 340311 w 371475"/>
              <a:gd name="connsiteY81" fmla="*/ 197643 h 390525"/>
              <a:gd name="connsiteX82" fmla="*/ 350884 w 371475"/>
              <a:gd name="connsiteY82" fmla="*/ 160210 h 390525"/>
              <a:gd name="connsiteX83" fmla="*/ 203151 w 371475"/>
              <a:gd name="connsiteY83" fmla="*/ 131063 h 390525"/>
              <a:gd name="connsiteX84" fmla="*/ 234679 w 371475"/>
              <a:gd name="connsiteY84" fmla="*/ 131063 h 390525"/>
              <a:gd name="connsiteX85" fmla="*/ 234679 w 371475"/>
              <a:gd name="connsiteY85" fmla="*/ 50767 h 390525"/>
              <a:gd name="connsiteX86" fmla="*/ 202961 w 371475"/>
              <a:gd name="connsiteY86" fmla="*/ 50767 h 390525"/>
              <a:gd name="connsiteX87" fmla="*/ 191436 w 371475"/>
              <a:gd name="connsiteY87" fmla="*/ 39528 h 390525"/>
              <a:gd name="connsiteX88" fmla="*/ 155526 w 371475"/>
              <a:gd name="connsiteY88" fmla="*/ 28479 h 390525"/>
              <a:gd name="connsiteX89" fmla="*/ 106282 w 371475"/>
              <a:gd name="connsiteY89" fmla="*/ 28479 h 390525"/>
              <a:gd name="connsiteX90" fmla="*/ 56657 w 371475"/>
              <a:gd name="connsiteY90" fmla="*/ 28479 h 390525"/>
              <a:gd name="connsiteX91" fmla="*/ 47799 w 371475"/>
              <a:gd name="connsiteY91" fmla="*/ 29812 h 390525"/>
              <a:gd name="connsiteX92" fmla="*/ 42274 w 371475"/>
              <a:gd name="connsiteY92" fmla="*/ 38575 h 390525"/>
              <a:gd name="connsiteX93" fmla="*/ 47894 w 371475"/>
              <a:gd name="connsiteY93" fmla="*/ 46767 h 390525"/>
              <a:gd name="connsiteX94" fmla="*/ 57419 w 371475"/>
              <a:gd name="connsiteY94" fmla="*/ 48291 h 390525"/>
              <a:gd name="connsiteX95" fmla="*/ 97995 w 371475"/>
              <a:gd name="connsiteY95" fmla="*/ 48291 h 390525"/>
              <a:gd name="connsiteX96" fmla="*/ 105330 w 371475"/>
              <a:gd name="connsiteY96" fmla="*/ 53720 h 390525"/>
              <a:gd name="connsiteX97" fmla="*/ 98186 w 371475"/>
              <a:gd name="connsiteY97" fmla="*/ 58673 h 390525"/>
              <a:gd name="connsiteX98" fmla="*/ 35607 w 371475"/>
              <a:gd name="connsiteY98" fmla="*/ 58673 h 390525"/>
              <a:gd name="connsiteX99" fmla="*/ 26558 w 371475"/>
              <a:gd name="connsiteY99" fmla="*/ 59244 h 390525"/>
              <a:gd name="connsiteX100" fmla="*/ 17033 w 371475"/>
              <a:gd name="connsiteY100" fmla="*/ 69532 h 390525"/>
              <a:gd name="connsiteX101" fmla="*/ 25886 w 371475"/>
              <a:gd name="connsiteY101" fmla="*/ 78585 h 390525"/>
              <a:gd name="connsiteX102" fmla="*/ 27320 w 371475"/>
              <a:gd name="connsiteY102" fmla="*/ 78485 h 390525"/>
              <a:gd name="connsiteX103" fmla="*/ 93233 w 371475"/>
              <a:gd name="connsiteY103" fmla="*/ 78485 h 390525"/>
              <a:gd name="connsiteX104" fmla="*/ 99900 w 371475"/>
              <a:gd name="connsiteY104" fmla="*/ 83819 h 390525"/>
              <a:gd name="connsiteX105" fmla="*/ 93042 w 371475"/>
              <a:gd name="connsiteY105" fmla="*/ 89439 h 390525"/>
              <a:gd name="connsiteX106" fmla="*/ 17699 w 371475"/>
              <a:gd name="connsiteY106" fmla="*/ 89439 h 390525"/>
              <a:gd name="connsiteX107" fmla="*/ 7200 w 371475"/>
              <a:gd name="connsiteY107" fmla="*/ 97877 h 390525"/>
              <a:gd name="connsiteX108" fmla="*/ 7412 w 371475"/>
              <a:gd name="connsiteY108" fmla="*/ 101155 h 390525"/>
              <a:gd name="connsiteX109" fmla="*/ 18938 w 371475"/>
              <a:gd name="connsiteY109" fmla="*/ 109251 h 390525"/>
              <a:gd name="connsiteX110" fmla="*/ 93423 w 371475"/>
              <a:gd name="connsiteY110" fmla="*/ 109251 h 390525"/>
              <a:gd name="connsiteX111" fmla="*/ 99900 w 371475"/>
              <a:gd name="connsiteY111" fmla="*/ 114680 h 390525"/>
              <a:gd name="connsiteX112" fmla="*/ 93614 w 371475"/>
              <a:gd name="connsiteY112" fmla="*/ 119728 h 390525"/>
              <a:gd name="connsiteX113" fmla="*/ 90280 w 371475"/>
              <a:gd name="connsiteY113" fmla="*/ 119728 h 390525"/>
              <a:gd name="connsiteX114" fmla="*/ 34368 w 371475"/>
              <a:gd name="connsiteY114" fmla="*/ 119728 h 390525"/>
              <a:gd name="connsiteX115" fmla="*/ 25796 w 371475"/>
              <a:gd name="connsiteY115" fmla="*/ 121824 h 390525"/>
              <a:gd name="connsiteX116" fmla="*/ 22272 w 371475"/>
              <a:gd name="connsiteY116" fmla="*/ 132206 h 390525"/>
              <a:gd name="connsiteX117" fmla="*/ 32749 w 371475"/>
              <a:gd name="connsiteY117" fmla="*/ 139540 h 390525"/>
              <a:gd name="connsiteX118" fmla="*/ 131523 w 371475"/>
              <a:gd name="connsiteY118" fmla="*/ 139540 h 390525"/>
              <a:gd name="connsiteX119" fmla="*/ 138762 w 371475"/>
              <a:gd name="connsiteY119" fmla="*/ 143445 h 390525"/>
              <a:gd name="connsiteX120" fmla="*/ 135428 w 371475"/>
              <a:gd name="connsiteY120" fmla="*/ 150399 h 390525"/>
              <a:gd name="connsiteX121" fmla="*/ 135428 w 371475"/>
              <a:gd name="connsiteY121" fmla="*/ 178974 h 390525"/>
              <a:gd name="connsiteX122" fmla="*/ 181625 w 371475"/>
              <a:gd name="connsiteY122" fmla="*/ 151351 h 390525"/>
              <a:gd name="connsiteX123" fmla="*/ 202294 w 371475"/>
              <a:gd name="connsiteY123" fmla="*/ 131635 h 390525"/>
              <a:gd name="connsiteX124" fmla="*/ 28463 w 371475"/>
              <a:gd name="connsiteY124" fmla="*/ 230790 h 390525"/>
              <a:gd name="connsiteX125" fmla="*/ 28463 w 371475"/>
              <a:gd name="connsiteY125" fmla="*/ 281939 h 390525"/>
              <a:gd name="connsiteX126" fmla="*/ 28463 w 371475"/>
              <a:gd name="connsiteY126" fmla="*/ 333565 h 390525"/>
              <a:gd name="connsiteX127" fmla="*/ 29891 w 371475"/>
              <a:gd name="connsiteY127" fmla="*/ 343090 h 390525"/>
              <a:gd name="connsiteX128" fmla="*/ 38274 w 371475"/>
              <a:gd name="connsiteY128" fmla="*/ 348805 h 390525"/>
              <a:gd name="connsiteX129" fmla="*/ 46084 w 371475"/>
              <a:gd name="connsiteY129" fmla="*/ 342995 h 390525"/>
              <a:gd name="connsiteX130" fmla="*/ 47513 w 371475"/>
              <a:gd name="connsiteY130" fmla="*/ 332803 h 390525"/>
              <a:gd name="connsiteX131" fmla="*/ 47513 w 371475"/>
              <a:gd name="connsiteY131" fmla="*/ 290607 h 390525"/>
              <a:gd name="connsiteX132" fmla="*/ 52752 w 371475"/>
              <a:gd name="connsiteY132" fmla="*/ 282892 h 390525"/>
              <a:gd name="connsiteX133" fmla="*/ 57514 w 371475"/>
              <a:gd name="connsiteY133" fmla="*/ 290321 h 390525"/>
              <a:gd name="connsiteX134" fmla="*/ 57514 w 371475"/>
              <a:gd name="connsiteY134" fmla="*/ 355377 h 390525"/>
              <a:gd name="connsiteX135" fmla="*/ 58181 w 371475"/>
              <a:gd name="connsiteY135" fmla="*/ 364902 h 390525"/>
              <a:gd name="connsiteX136" fmla="*/ 67706 w 371475"/>
              <a:gd name="connsiteY136" fmla="*/ 374427 h 390525"/>
              <a:gd name="connsiteX137" fmla="*/ 76374 w 371475"/>
              <a:gd name="connsiteY137" fmla="*/ 363663 h 390525"/>
              <a:gd name="connsiteX138" fmla="*/ 76374 w 371475"/>
              <a:gd name="connsiteY138" fmla="*/ 295084 h 390525"/>
              <a:gd name="connsiteX139" fmla="*/ 81422 w 371475"/>
              <a:gd name="connsiteY139" fmla="*/ 288130 h 390525"/>
              <a:gd name="connsiteX140" fmla="*/ 86851 w 371475"/>
              <a:gd name="connsiteY140" fmla="*/ 295274 h 390525"/>
              <a:gd name="connsiteX141" fmla="*/ 86851 w 371475"/>
              <a:gd name="connsiteY141" fmla="*/ 299179 h 390525"/>
              <a:gd name="connsiteX142" fmla="*/ 86851 w 371475"/>
              <a:gd name="connsiteY142" fmla="*/ 373665 h 390525"/>
              <a:gd name="connsiteX143" fmla="*/ 94969 w 371475"/>
              <a:gd name="connsiteY143" fmla="*/ 384414 h 390525"/>
              <a:gd name="connsiteX144" fmla="*/ 98091 w 371475"/>
              <a:gd name="connsiteY144" fmla="*/ 384333 h 390525"/>
              <a:gd name="connsiteX145" fmla="*/ 105901 w 371475"/>
              <a:gd name="connsiteY145" fmla="*/ 372427 h 390525"/>
              <a:gd name="connsiteX146" fmla="*/ 105901 w 371475"/>
              <a:gd name="connsiteY146" fmla="*/ 294988 h 390525"/>
              <a:gd name="connsiteX147" fmla="*/ 111140 w 371475"/>
              <a:gd name="connsiteY147" fmla="*/ 288130 h 390525"/>
              <a:gd name="connsiteX148" fmla="*/ 115902 w 371475"/>
              <a:gd name="connsiteY148" fmla="*/ 294703 h 390525"/>
              <a:gd name="connsiteX149" fmla="*/ 115902 w 371475"/>
              <a:gd name="connsiteY149" fmla="*/ 298132 h 390525"/>
              <a:gd name="connsiteX150" fmla="*/ 115902 w 371475"/>
              <a:gd name="connsiteY150" fmla="*/ 356234 h 390525"/>
              <a:gd name="connsiteX151" fmla="*/ 117903 w 371475"/>
              <a:gd name="connsiteY151" fmla="*/ 365187 h 390525"/>
              <a:gd name="connsiteX152" fmla="*/ 127904 w 371475"/>
              <a:gd name="connsiteY152" fmla="*/ 368902 h 390525"/>
              <a:gd name="connsiteX153" fmla="*/ 134952 w 371475"/>
              <a:gd name="connsiteY153" fmla="*/ 358044 h 390525"/>
              <a:gd name="connsiteX154" fmla="*/ 134952 w 371475"/>
              <a:gd name="connsiteY154" fmla="*/ 255174 h 390525"/>
              <a:gd name="connsiteX155" fmla="*/ 138762 w 371475"/>
              <a:gd name="connsiteY155" fmla="*/ 247744 h 390525"/>
              <a:gd name="connsiteX156" fmla="*/ 145335 w 371475"/>
              <a:gd name="connsiteY156" fmla="*/ 251269 h 390525"/>
              <a:gd name="connsiteX157" fmla="*/ 172862 w 371475"/>
              <a:gd name="connsiteY157" fmla="*/ 251269 h 390525"/>
              <a:gd name="connsiteX158" fmla="*/ 146287 w 371475"/>
              <a:gd name="connsiteY158" fmla="*/ 203167 h 390525"/>
              <a:gd name="connsiteX159" fmla="*/ 127237 w 371475"/>
              <a:gd name="connsiteY159" fmla="*/ 181641 h 390525"/>
              <a:gd name="connsiteX160" fmla="*/ 127237 w 371475"/>
              <a:gd name="connsiteY160" fmla="*/ 181641 h 390525"/>
              <a:gd name="connsiteX161" fmla="*/ 127237 w 371475"/>
              <a:gd name="connsiteY161" fmla="*/ 148875 h 390525"/>
              <a:gd name="connsiteX162" fmla="*/ 49323 w 371475"/>
              <a:gd name="connsiteY162" fmla="*/ 148875 h 390525"/>
              <a:gd name="connsiteX163" fmla="*/ 49323 w 371475"/>
              <a:gd name="connsiteY163" fmla="*/ 181831 h 390525"/>
              <a:gd name="connsiteX164" fmla="*/ 38464 w 371475"/>
              <a:gd name="connsiteY164" fmla="*/ 193833 h 390525"/>
              <a:gd name="connsiteX165" fmla="*/ 27796 w 371475"/>
              <a:gd name="connsiteY165" fmla="*/ 23126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71475" h="390525">
                <a:moveTo>
                  <a:pt x="372030" y="292988"/>
                </a:moveTo>
                <a:cubicBezTo>
                  <a:pt x="371363" y="287940"/>
                  <a:pt x="367172" y="284892"/>
                  <a:pt x="360599" y="284892"/>
                </a:cubicBezTo>
                <a:lnTo>
                  <a:pt x="286114" y="284892"/>
                </a:lnTo>
                <a:cubicBezTo>
                  <a:pt x="282495" y="284892"/>
                  <a:pt x="279637" y="283558"/>
                  <a:pt x="279542" y="279462"/>
                </a:cubicBezTo>
                <a:cubicBezTo>
                  <a:pt x="279447" y="275367"/>
                  <a:pt x="282590" y="274414"/>
                  <a:pt x="285924" y="274510"/>
                </a:cubicBezTo>
                <a:lnTo>
                  <a:pt x="289257" y="274510"/>
                </a:lnTo>
                <a:cubicBezTo>
                  <a:pt x="308307" y="274510"/>
                  <a:pt x="326500" y="274510"/>
                  <a:pt x="345074" y="274510"/>
                </a:cubicBezTo>
                <a:cubicBezTo>
                  <a:pt x="348064" y="274562"/>
                  <a:pt x="351018" y="273840"/>
                  <a:pt x="353646" y="272414"/>
                </a:cubicBezTo>
                <a:cubicBezTo>
                  <a:pt x="357159" y="270201"/>
                  <a:pt x="358664" y="265846"/>
                  <a:pt x="357266" y="261936"/>
                </a:cubicBezTo>
                <a:cubicBezTo>
                  <a:pt x="356137" y="257200"/>
                  <a:pt x="351618" y="254078"/>
                  <a:pt x="346788" y="254697"/>
                </a:cubicBezTo>
                <a:lnTo>
                  <a:pt x="248014" y="254697"/>
                </a:lnTo>
                <a:cubicBezTo>
                  <a:pt x="244871" y="254697"/>
                  <a:pt x="241061" y="254697"/>
                  <a:pt x="240775" y="250792"/>
                </a:cubicBezTo>
                <a:cubicBezTo>
                  <a:pt x="240933" y="248127"/>
                  <a:pt x="242130" y="245631"/>
                  <a:pt x="244109" y="243839"/>
                </a:cubicBezTo>
                <a:lnTo>
                  <a:pt x="244109" y="215264"/>
                </a:lnTo>
                <a:cubicBezTo>
                  <a:pt x="228583" y="224313"/>
                  <a:pt x="213057" y="233266"/>
                  <a:pt x="197912" y="242886"/>
                </a:cubicBezTo>
                <a:cubicBezTo>
                  <a:pt x="189688" y="247900"/>
                  <a:pt x="182639" y="254625"/>
                  <a:pt x="177243" y="262603"/>
                </a:cubicBezTo>
                <a:lnTo>
                  <a:pt x="145716" y="262603"/>
                </a:lnTo>
                <a:lnTo>
                  <a:pt x="145716" y="343661"/>
                </a:lnTo>
                <a:lnTo>
                  <a:pt x="177434" y="343661"/>
                </a:lnTo>
                <a:cubicBezTo>
                  <a:pt x="180610" y="348034"/>
                  <a:pt x="184507" y="351835"/>
                  <a:pt x="188959" y="354901"/>
                </a:cubicBezTo>
                <a:cubicBezTo>
                  <a:pt x="199481" y="362254"/>
                  <a:pt x="212032" y="366149"/>
                  <a:pt x="224868" y="366045"/>
                </a:cubicBezTo>
                <a:cubicBezTo>
                  <a:pt x="241251" y="366045"/>
                  <a:pt x="257730" y="366045"/>
                  <a:pt x="274112" y="366045"/>
                </a:cubicBezTo>
                <a:cubicBezTo>
                  <a:pt x="290495" y="366045"/>
                  <a:pt x="307164" y="366045"/>
                  <a:pt x="323738" y="366045"/>
                </a:cubicBezTo>
                <a:cubicBezTo>
                  <a:pt x="326734" y="365895"/>
                  <a:pt x="329705" y="365416"/>
                  <a:pt x="332596" y="364616"/>
                </a:cubicBezTo>
                <a:cubicBezTo>
                  <a:pt x="336882" y="363473"/>
                  <a:pt x="338120" y="359949"/>
                  <a:pt x="338120" y="355853"/>
                </a:cubicBezTo>
                <a:cubicBezTo>
                  <a:pt x="338529" y="352109"/>
                  <a:pt x="336141" y="348628"/>
                  <a:pt x="332501" y="347662"/>
                </a:cubicBezTo>
                <a:cubicBezTo>
                  <a:pt x="329389" y="346829"/>
                  <a:pt x="326194" y="346350"/>
                  <a:pt x="322976" y="346233"/>
                </a:cubicBezTo>
                <a:cubicBezTo>
                  <a:pt x="309450" y="346233"/>
                  <a:pt x="295925" y="346233"/>
                  <a:pt x="282399" y="346233"/>
                </a:cubicBezTo>
                <a:cubicBezTo>
                  <a:pt x="278685" y="346233"/>
                  <a:pt x="275065" y="346233"/>
                  <a:pt x="275065" y="340803"/>
                </a:cubicBezTo>
                <a:cubicBezTo>
                  <a:pt x="275065" y="335374"/>
                  <a:pt x="278685" y="335851"/>
                  <a:pt x="282209" y="335851"/>
                </a:cubicBezTo>
                <a:lnTo>
                  <a:pt x="344693" y="335851"/>
                </a:lnTo>
                <a:cubicBezTo>
                  <a:pt x="347879" y="335842"/>
                  <a:pt x="351061" y="335620"/>
                  <a:pt x="354218" y="335184"/>
                </a:cubicBezTo>
                <a:cubicBezTo>
                  <a:pt x="360885" y="334231"/>
                  <a:pt x="363743" y="330993"/>
                  <a:pt x="363266" y="324897"/>
                </a:cubicBezTo>
                <a:cubicBezTo>
                  <a:pt x="363322" y="319952"/>
                  <a:pt x="359358" y="315899"/>
                  <a:pt x="354414" y="315844"/>
                </a:cubicBezTo>
                <a:cubicBezTo>
                  <a:pt x="353934" y="315839"/>
                  <a:pt x="353454" y="315872"/>
                  <a:pt x="352979" y="315943"/>
                </a:cubicBezTo>
                <a:lnTo>
                  <a:pt x="287066" y="315943"/>
                </a:lnTo>
                <a:cubicBezTo>
                  <a:pt x="283447" y="315943"/>
                  <a:pt x="280494" y="314800"/>
                  <a:pt x="280399" y="310704"/>
                </a:cubicBezTo>
                <a:cubicBezTo>
                  <a:pt x="280304" y="306609"/>
                  <a:pt x="283352" y="304990"/>
                  <a:pt x="287162" y="305085"/>
                </a:cubicBezTo>
                <a:lnTo>
                  <a:pt x="362600" y="305085"/>
                </a:lnTo>
                <a:cubicBezTo>
                  <a:pt x="367835" y="305600"/>
                  <a:pt x="372497" y="301774"/>
                  <a:pt x="373012" y="296539"/>
                </a:cubicBezTo>
                <a:cubicBezTo>
                  <a:pt x="373116" y="295477"/>
                  <a:pt x="373042" y="294406"/>
                  <a:pt x="372791" y="293369"/>
                </a:cubicBezTo>
                <a:close/>
                <a:moveTo>
                  <a:pt x="350408" y="159638"/>
                </a:moveTo>
                <a:cubicBezTo>
                  <a:pt x="350408" y="142588"/>
                  <a:pt x="350408" y="125538"/>
                  <a:pt x="350408" y="108489"/>
                </a:cubicBezTo>
                <a:cubicBezTo>
                  <a:pt x="350408" y="91439"/>
                  <a:pt x="350408" y="74103"/>
                  <a:pt x="350408" y="56863"/>
                </a:cubicBezTo>
                <a:cubicBezTo>
                  <a:pt x="350361" y="53645"/>
                  <a:pt x="349914" y="50445"/>
                  <a:pt x="349074" y="47338"/>
                </a:cubicBezTo>
                <a:cubicBezTo>
                  <a:pt x="348218" y="43525"/>
                  <a:pt x="344555" y="41027"/>
                  <a:pt x="340692" y="41623"/>
                </a:cubicBezTo>
                <a:cubicBezTo>
                  <a:pt x="336946" y="41206"/>
                  <a:pt x="333507" y="43734"/>
                  <a:pt x="332787" y="47433"/>
                </a:cubicBezTo>
                <a:cubicBezTo>
                  <a:pt x="332024" y="50784"/>
                  <a:pt x="331546" y="54194"/>
                  <a:pt x="331358" y="57625"/>
                </a:cubicBezTo>
                <a:cubicBezTo>
                  <a:pt x="331358" y="71722"/>
                  <a:pt x="331358" y="85724"/>
                  <a:pt x="331358" y="99821"/>
                </a:cubicBezTo>
                <a:cubicBezTo>
                  <a:pt x="331358" y="103726"/>
                  <a:pt x="331358" y="107536"/>
                  <a:pt x="326119" y="107536"/>
                </a:cubicBezTo>
                <a:cubicBezTo>
                  <a:pt x="320880" y="107536"/>
                  <a:pt x="321357" y="103726"/>
                  <a:pt x="321357" y="100107"/>
                </a:cubicBezTo>
                <a:lnTo>
                  <a:pt x="321357" y="35051"/>
                </a:lnTo>
                <a:cubicBezTo>
                  <a:pt x="321328" y="31865"/>
                  <a:pt x="321105" y="28684"/>
                  <a:pt x="320690" y="25526"/>
                </a:cubicBezTo>
                <a:cubicBezTo>
                  <a:pt x="319737" y="18573"/>
                  <a:pt x="316689" y="16001"/>
                  <a:pt x="311165" y="16001"/>
                </a:cubicBezTo>
                <a:cubicBezTo>
                  <a:pt x="305640" y="16001"/>
                  <a:pt x="302497" y="20097"/>
                  <a:pt x="302497" y="26764"/>
                </a:cubicBezTo>
                <a:lnTo>
                  <a:pt x="302497" y="96487"/>
                </a:lnTo>
                <a:cubicBezTo>
                  <a:pt x="302497" y="100202"/>
                  <a:pt x="301449" y="103441"/>
                  <a:pt x="297449" y="103536"/>
                </a:cubicBezTo>
                <a:cubicBezTo>
                  <a:pt x="293448" y="103631"/>
                  <a:pt x="291924" y="100393"/>
                  <a:pt x="292020" y="96392"/>
                </a:cubicBezTo>
                <a:cubicBezTo>
                  <a:pt x="292020" y="95059"/>
                  <a:pt x="292020" y="93725"/>
                  <a:pt x="292020" y="92392"/>
                </a:cubicBezTo>
                <a:cubicBezTo>
                  <a:pt x="292020" y="67627"/>
                  <a:pt x="292020" y="42766"/>
                  <a:pt x="292020" y="17906"/>
                </a:cubicBezTo>
                <a:cubicBezTo>
                  <a:pt x="292703" y="12690"/>
                  <a:pt x="289028" y="7908"/>
                  <a:pt x="283812" y="7224"/>
                </a:cubicBezTo>
                <a:cubicBezTo>
                  <a:pt x="282771" y="7088"/>
                  <a:pt x="281714" y="7125"/>
                  <a:pt x="280685" y="7333"/>
                </a:cubicBezTo>
                <a:cubicBezTo>
                  <a:pt x="275827" y="8095"/>
                  <a:pt x="272874" y="12477"/>
                  <a:pt x="272874" y="19240"/>
                </a:cubicBezTo>
                <a:lnTo>
                  <a:pt x="272874" y="96487"/>
                </a:lnTo>
                <a:cubicBezTo>
                  <a:pt x="272874" y="100297"/>
                  <a:pt x="271636" y="103345"/>
                  <a:pt x="267731" y="103345"/>
                </a:cubicBezTo>
                <a:cubicBezTo>
                  <a:pt x="263826" y="103345"/>
                  <a:pt x="262873" y="100202"/>
                  <a:pt x="262968" y="96773"/>
                </a:cubicBezTo>
                <a:lnTo>
                  <a:pt x="262968" y="93249"/>
                </a:lnTo>
                <a:cubicBezTo>
                  <a:pt x="262968" y="74199"/>
                  <a:pt x="262968" y="54831"/>
                  <a:pt x="262968" y="35146"/>
                </a:cubicBezTo>
                <a:cubicBezTo>
                  <a:pt x="262996" y="32068"/>
                  <a:pt x="262277" y="29028"/>
                  <a:pt x="260873" y="26288"/>
                </a:cubicBezTo>
                <a:cubicBezTo>
                  <a:pt x="258972" y="22683"/>
                  <a:pt x="254665" y="21084"/>
                  <a:pt x="250871" y="22573"/>
                </a:cubicBezTo>
                <a:cubicBezTo>
                  <a:pt x="245919" y="24097"/>
                  <a:pt x="243823" y="27145"/>
                  <a:pt x="243823" y="33432"/>
                </a:cubicBezTo>
                <a:lnTo>
                  <a:pt x="243823" y="136207"/>
                </a:lnTo>
                <a:cubicBezTo>
                  <a:pt x="243823" y="139445"/>
                  <a:pt x="243823" y="143350"/>
                  <a:pt x="240013" y="143636"/>
                </a:cubicBezTo>
                <a:cubicBezTo>
                  <a:pt x="237415" y="143453"/>
                  <a:pt x="235006" y="142214"/>
                  <a:pt x="233346" y="140207"/>
                </a:cubicBezTo>
                <a:lnTo>
                  <a:pt x="205914" y="140207"/>
                </a:lnTo>
                <a:cubicBezTo>
                  <a:pt x="214581" y="156400"/>
                  <a:pt x="223249" y="172497"/>
                  <a:pt x="232488" y="188308"/>
                </a:cubicBezTo>
                <a:cubicBezTo>
                  <a:pt x="237198" y="196784"/>
                  <a:pt x="243699" y="204130"/>
                  <a:pt x="251538" y="209835"/>
                </a:cubicBezTo>
                <a:lnTo>
                  <a:pt x="251538" y="209835"/>
                </a:lnTo>
                <a:lnTo>
                  <a:pt x="251538" y="242601"/>
                </a:lnTo>
                <a:lnTo>
                  <a:pt x="329453" y="242601"/>
                </a:lnTo>
                <a:lnTo>
                  <a:pt x="329453" y="209644"/>
                </a:lnTo>
                <a:cubicBezTo>
                  <a:pt x="333691" y="206250"/>
                  <a:pt x="337357" y="202198"/>
                  <a:pt x="340311" y="197643"/>
                </a:cubicBezTo>
                <a:cubicBezTo>
                  <a:pt x="347355" y="186438"/>
                  <a:pt x="351025" y="173443"/>
                  <a:pt x="350884" y="160210"/>
                </a:cubicBezTo>
                <a:close/>
                <a:moveTo>
                  <a:pt x="203151" y="131063"/>
                </a:moveTo>
                <a:lnTo>
                  <a:pt x="234679" y="131063"/>
                </a:lnTo>
                <a:lnTo>
                  <a:pt x="234679" y="50767"/>
                </a:lnTo>
                <a:lnTo>
                  <a:pt x="202961" y="50767"/>
                </a:lnTo>
                <a:cubicBezTo>
                  <a:pt x="199785" y="46394"/>
                  <a:pt x="195887" y="42593"/>
                  <a:pt x="191436" y="39528"/>
                </a:cubicBezTo>
                <a:cubicBezTo>
                  <a:pt x="180899" y="32214"/>
                  <a:pt x="168351" y="28354"/>
                  <a:pt x="155526" y="28479"/>
                </a:cubicBezTo>
                <a:cubicBezTo>
                  <a:pt x="139048" y="28479"/>
                  <a:pt x="122665" y="28479"/>
                  <a:pt x="106282" y="28479"/>
                </a:cubicBezTo>
                <a:cubicBezTo>
                  <a:pt x="89899" y="28479"/>
                  <a:pt x="73230" y="28479"/>
                  <a:pt x="56657" y="28479"/>
                </a:cubicBezTo>
                <a:cubicBezTo>
                  <a:pt x="53663" y="28589"/>
                  <a:pt x="50692" y="29036"/>
                  <a:pt x="47799" y="29812"/>
                </a:cubicBezTo>
                <a:cubicBezTo>
                  <a:pt x="44033" y="30952"/>
                  <a:pt x="41679" y="34687"/>
                  <a:pt x="42274" y="38575"/>
                </a:cubicBezTo>
                <a:cubicBezTo>
                  <a:pt x="41778" y="42341"/>
                  <a:pt x="44202" y="45874"/>
                  <a:pt x="47894" y="46767"/>
                </a:cubicBezTo>
                <a:cubicBezTo>
                  <a:pt x="51009" y="47596"/>
                  <a:pt x="54200" y="48107"/>
                  <a:pt x="57419" y="48291"/>
                </a:cubicBezTo>
                <a:lnTo>
                  <a:pt x="97995" y="48291"/>
                </a:lnTo>
                <a:cubicBezTo>
                  <a:pt x="101710" y="48291"/>
                  <a:pt x="105330" y="48291"/>
                  <a:pt x="105330" y="53720"/>
                </a:cubicBezTo>
                <a:cubicBezTo>
                  <a:pt x="105330" y="59149"/>
                  <a:pt x="101710" y="58673"/>
                  <a:pt x="98186" y="58673"/>
                </a:cubicBezTo>
                <a:lnTo>
                  <a:pt x="35607" y="58673"/>
                </a:lnTo>
                <a:cubicBezTo>
                  <a:pt x="32581" y="58671"/>
                  <a:pt x="29559" y="58862"/>
                  <a:pt x="26558" y="59244"/>
                </a:cubicBezTo>
                <a:cubicBezTo>
                  <a:pt x="19890" y="60292"/>
                  <a:pt x="17033" y="63436"/>
                  <a:pt x="17033" y="69532"/>
                </a:cubicBezTo>
                <a:cubicBezTo>
                  <a:pt x="16978" y="74476"/>
                  <a:pt x="20941" y="78529"/>
                  <a:pt x="25886" y="78585"/>
                </a:cubicBezTo>
                <a:cubicBezTo>
                  <a:pt x="26366" y="78590"/>
                  <a:pt x="26845" y="78557"/>
                  <a:pt x="27320" y="78485"/>
                </a:cubicBezTo>
                <a:lnTo>
                  <a:pt x="93233" y="78485"/>
                </a:lnTo>
                <a:cubicBezTo>
                  <a:pt x="96757" y="78485"/>
                  <a:pt x="99805" y="79628"/>
                  <a:pt x="99900" y="83819"/>
                </a:cubicBezTo>
                <a:cubicBezTo>
                  <a:pt x="99995" y="88010"/>
                  <a:pt x="96852" y="89534"/>
                  <a:pt x="93042" y="89439"/>
                </a:cubicBezTo>
                <a:lnTo>
                  <a:pt x="17699" y="89439"/>
                </a:lnTo>
                <a:cubicBezTo>
                  <a:pt x="12470" y="88870"/>
                  <a:pt x="7769" y="92648"/>
                  <a:pt x="7200" y="97877"/>
                </a:cubicBezTo>
                <a:cubicBezTo>
                  <a:pt x="7080" y="98974"/>
                  <a:pt x="7152" y="100083"/>
                  <a:pt x="7412" y="101155"/>
                </a:cubicBezTo>
                <a:cubicBezTo>
                  <a:pt x="8174" y="106203"/>
                  <a:pt x="12365" y="109251"/>
                  <a:pt x="18938" y="109251"/>
                </a:cubicBezTo>
                <a:lnTo>
                  <a:pt x="93423" y="109251"/>
                </a:lnTo>
                <a:cubicBezTo>
                  <a:pt x="97043" y="109251"/>
                  <a:pt x="99900" y="110584"/>
                  <a:pt x="99900" y="114680"/>
                </a:cubicBezTo>
                <a:cubicBezTo>
                  <a:pt x="99900" y="118776"/>
                  <a:pt x="96948" y="119728"/>
                  <a:pt x="93614" y="119728"/>
                </a:cubicBezTo>
                <a:lnTo>
                  <a:pt x="90280" y="119728"/>
                </a:lnTo>
                <a:cubicBezTo>
                  <a:pt x="71230" y="119728"/>
                  <a:pt x="53037" y="119728"/>
                  <a:pt x="34368" y="119728"/>
                </a:cubicBezTo>
                <a:cubicBezTo>
                  <a:pt x="31369" y="119594"/>
                  <a:pt x="28394" y="120321"/>
                  <a:pt x="25796" y="121824"/>
                </a:cubicBezTo>
                <a:cubicBezTo>
                  <a:pt x="22334" y="124032"/>
                  <a:pt x="20869" y="128347"/>
                  <a:pt x="22272" y="132206"/>
                </a:cubicBezTo>
                <a:cubicBezTo>
                  <a:pt x="23359" y="136981"/>
                  <a:pt x="27891" y="140152"/>
                  <a:pt x="32749" y="139540"/>
                </a:cubicBezTo>
                <a:lnTo>
                  <a:pt x="131523" y="139540"/>
                </a:lnTo>
                <a:cubicBezTo>
                  <a:pt x="134666" y="139540"/>
                  <a:pt x="138381" y="139540"/>
                  <a:pt x="138762" y="143445"/>
                </a:cubicBezTo>
                <a:cubicBezTo>
                  <a:pt x="138539" y="146093"/>
                  <a:pt x="137353" y="148567"/>
                  <a:pt x="135428" y="150399"/>
                </a:cubicBezTo>
                <a:lnTo>
                  <a:pt x="135428" y="178974"/>
                </a:lnTo>
                <a:cubicBezTo>
                  <a:pt x="150954" y="170020"/>
                  <a:pt x="166385" y="160971"/>
                  <a:pt x="181625" y="151351"/>
                </a:cubicBezTo>
                <a:cubicBezTo>
                  <a:pt x="189890" y="146392"/>
                  <a:pt x="196950" y="139657"/>
                  <a:pt x="202294" y="131635"/>
                </a:cubicBezTo>
                <a:close/>
                <a:moveTo>
                  <a:pt x="28463" y="230790"/>
                </a:moveTo>
                <a:cubicBezTo>
                  <a:pt x="28463" y="247840"/>
                  <a:pt x="28463" y="264889"/>
                  <a:pt x="28463" y="281939"/>
                </a:cubicBezTo>
                <a:cubicBezTo>
                  <a:pt x="28463" y="298989"/>
                  <a:pt x="28463" y="316324"/>
                  <a:pt x="28463" y="333565"/>
                </a:cubicBezTo>
                <a:cubicBezTo>
                  <a:pt x="28591" y="336782"/>
                  <a:pt x="29070" y="339976"/>
                  <a:pt x="29891" y="343090"/>
                </a:cubicBezTo>
                <a:cubicBezTo>
                  <a:pt x="30788" y="346875"/>
                  <a:pt x="34422" y="349353"/>
                  <a:pt x="38274" y="348805"/>
                </a:cubicBezTo>
                <a:cubicBezTo>
                  <a:pt x="41985" y="349169"/>
                  <a:pt x="45366" y="346654"/>
                  <a:pt x="46084" y="342995"/>
                </a:cubicBezTo>
                <a:cubicBezTo>
                  <a:pt x="46939" y="339661"/>
                  <a:pt x="47418" y="336243"/>
                  <a:pt x="47513" y="332803"/>
                </a:cubicBezTo>
                <a:cubicBezTo>
                  <a:pt x="47513" y="318705"/>
                  <a:pt x="47513" y="304228"/>
                  <a:pt x="47513" y="290607"/>
                </a:cubicBezTo>
                <a:cubicBezTo>
                  <a:pt x="47513" y="286702"/>
                  <a:pt x="47513" y="282892"/>
                  <a:pt x="52752" y="282892"/>
                </a:cubicBezTo>
                <a:cubicBezTo>
                  <a:pt x="57990" y="282892"/>
                  <a:pt x="57514" y="286702"/>
                  <a:pt x="57514" y="290321"/>
                </a:cubicBezTo>
                <a:lnTo>
                  <a:pt x="57514" y="355377"/>
                </a:lnTo>
                <a:cubicBezTo>
                  <a:pt x="57486" y="358564"/>
                  <a:pt x="57709" y="361749"/>
                  <a:pt x="58181" y="364902"/>
                </a:cubicBezTo>
                <a:cubicBezTo>
                  <a:pt x="59038" y="371950"/>
                  <a:pt x="62181" y="374427"/>
                  <a:pt x="67706" y="374427"/>
                </a:cubicBezTo>
                <a:cubicBezTo>
                  <a:pt x="73230" y="374427"/>
                  <a:pt x="76278" y="370331"/>
                  <a:pt x="76374" y="363663"/>
                </a:cubicBezTo>
                <a:lnTo>
                  <a:pt x="76374" y="295084"/>
                </a:lnTo>
                <a:cubicBezTo>
                  <a:pt x="76374" y="291369"/>
                  <a:pt x="77421" y="288226"/>
                  <a:pt x="81422" y="288130"/>
                </a:cubicBezTo>
                <a:cubicBezTo>
                  <a:pt x="85422" y="288035"/>
                  <a:pt x="86946" y="291274"/>
                  <a:pt x="86851" y="295274"/>
                </a:cubicBezTo>
                <a:cubicBezTo>
                  <a:pt x="86851" y="296608"/>
                  <a:pt x="86851" y="297941"/>
                  <a:pt x="86851" y="299179"/>
                </a:cubicBezTo>
                <a:cubicBezTo>
                  <a:pt x="86851" y="324040"/>
                  <a:pt x="86851" y="348900"/>
                  <a:pt x="86851" y="373665"/>
                </a:cubicBezTo>
                <a:cubicBezTo>
                  <a:pt x="86124" y="378875"/>
                  <a:pt x="89759" y="383687"/>
                  <a:pt x="94969" y="384414"/>
                </a:cubicBezTo>
                <a:cubicBezTo>
                  <a:pt x="96007" y="384559"/>
                  <a:pt x="97062" y="384531"/>
                  <a:pt x="98091" y="384333"/>
                </a:cubicBezTo>
                <a:cubicBezTo>
                  <a:pt x="102948" y="383571"/>
                  <a:pt x="105901" y="379189"/>
                  <a:pt x="105901" y="372427"/>
                </a:cubicBezTo>
                <a:cubicBezTo>
                  <a:pt x="105901" y="346582"/>
                  <a:pt x="105901" y="320769"/>
                  <a:pt x="105901" y="294988"/>
                </a:cubicBezTo>
                <a:cubicBezTo>
                  <a:pt x="105901" y="291083"/>
                  <a:pt x="107139" y="288130"/>
                  <a:pt x="111140" y="288130"/>
                </a:cubicBezTo>
                <a:cubicBezTo>
                  <a:pt x="115140" y="288130"/>
                  <a:pt x="115998" y="291178"/>
                  <a:pt x="115902" y="294703"/>
                </a:cubicBezTo>
                <a:lnTo>
                  <a:pt x="115902" y="298132"/>
                </a:lnTo>
                <a:cubicBezTo>
                  <a:pt x="115902" y="317182"/>
                  <a:pt x="115902" y="336898"/>
                  <a:pt x="115902" y="356234"/>
                </a:cubicBezTo>
                <a:cubicBezTo>
                  <a:pt x="115830" y="359337"/>
                  <a:pt x="116516" y="362410"/>
                  <a:pt x="117903" y="365187"/>
                </a:cubicBezTo>
                <a:cubicBezTo>
                  <a:pt x="119862" y="368724"/>
                  <a:pt x="124110" y="370302"/>
                  <a:pt x="127904" y="368902"/>
                </a:cubicBezTo>
                <a:cubicBezTo>
                  <a:pt x="132952" y="367283"/>
                  <a:pt x="134952" y="364330"/>
                  <a:pt x="134952" y="358044"/>
                </a:cubicBezTo>
                <a:cubicBezTo>
                  <a:pt x="134952" y="323754"/>
                  <a:pt x="134952" y="289464"/>
                  <a:pt x="134952" y="255174"/>
                </a:cubicBezTo>
                <a:cubicBezTo>
                  <a:pt x="134952" y="252030"/>
                  <a:pt x="134952" y="248125"/>
                  <a:pt x="138762" y="247744"/>
                </a:cubicBezTo>
                <a:cubicBezTo>
                  <a:pt x="141341" y="247977"/>
                  <a:pt x="143714" y="249249"/>
                  <a:pt x="145335" y="251269"/>
                </a:cubicBezTo>
                <a:lnTo>
                  <a:pt x="172862" y="251269"/>
                </a:lnTo>
                <a:cubicBezTo>
                  <a:pt x="164194" y="235076"/>
                  <a:pt x="155526" y="218979"/>
                  <a:pt x="146287" y="203167"/>
                </a:cubicBezTo>
                <a:cubicBezTo>
                  <a:pt x="141593" y="194681"/>
                  <a:pt x="135089" y="187332"/>
                  <a:pt x="127237" y="181641"/>
                </a:cubicBezTo>
                <a:lnTo>
                  <a:pt x="127237" y="181641"/>
                </a:lnTo>
                <a:lnTo>
                  <a:pt x="127237" y="148875"/>
                </a:lnTo>
                <a:lnTo>
                  <a:pt x="49323" y="148875"/>
                </a:lnTo>
                <a:lnTo>
                  <a:pt x="49323" y="181831"/>
                </a:lnTo>
                <a:cubicBezTo>
                  <a:pt x="45085" y="185225"/>
                  <a:pt x="41419" y="189277"/>
                  <a:pt x="38464" y="193833"/>
                </a:cubicBezTo>
                <a:cubicBezTo>
                  <a:pt x="31387" y="205027"/>
                  <a:pt x="27684" y="218023"/>
                  <a:pt x="27796" y="231266"/>
                </a:cubicBezTo>
                <a:close/>
              </a:path>
            </a:pathLst>
          </a:custGeom>
          <a:solidFill>
            <a:srgbClr val="A3A09D"/>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562D9FA-0283-408C-A372-DD7BCD00D267}"/>
              </a:ext>
            </a:extLst>
          </p:cNvPr>
          <p:cNvSpPr>
            <a:spLocks noChangeAspect="1"/>
          </p:cNvSpPr>
          <p:nvPr userDrawn="1"/>
        </p:nvSpPr>
        <p:spPr>
          <a:xfrm>
            <a:off x="512848" y="2368720"/>
            <a:ext cx="318999" cy="326974"/>
          </a:xfrm>
          <a:custGeom>
            <a:avLst/>
            <a:gdLst>
              <a:gd name="connsiteX0" fmla="*/ 382524 w 381000"/>
              <a:gd name="connsiteY0" fmla="*/ 198337 h 390525"/>
              <a:gd name="connsiteX1" fmla="*/ 198466 w 381000"/>
              <a:gd name="connsiteY1" fmla="*/ 7178 h 390525"/>
              <a:gd name="connsiteX2" fmla="*/ 8192 w 381000"/>
              <a:gd name="connsiteY2" fmla="*/ 176239 h 390525"/>
              <a:gd name="connsiteX3" fmla="*/ 25527 w 381000"/>
              <a:gd name="connsiteY3" fmla="*/ 193861 h 390525"/>
              <a:gd name="connsiteX4" fmla="*/ 45339 w 381000"/>
              <a:gd name="connsiteY4" fmla="*/ 209005 h 390525"/>
              <a:gd name="connsiteX5" fmla="*/ 97060 w 381000"/>
              <a:gd name="connsiteY5" fmla="*/ 209005 h 390525"/>
              <a:gd name="connsiteX6" fmla="*/ 106585 w 381000"/>
              <a:gd name="connsiteY6" fmla="*/ 204148 h 390525"/>
              <a:gd name="connsiteX7" fmla="*/ 135160 w 381000"/>
              <a:gd name="connsiteY7" fmla="*/ 187765 h 390525"/>
              <a:gd name="connsiteX8" fmla="*/ 120301 w 381000"/>
              <a:gd name="connsiteY8" fmla="*/ 187765 h 390525"/>
              <a:gd name="connsiteX9" fmla="*/ 130397 w 381000"/>
              <a:gd name="connsiteY9" fmla="*/ 122328 h 390525"/>
              <a:gd name="connsiteX10" fmla="*/ 183928 w 381000"/>
              <a:gd name="connsiteY10" fmla="*/ 122328 h 390525"/>
              <a:gd name="connsiteX11" fmla="*/ 183928 w 381000"/>
              <a:gd name="connsiteY11" fmla="*/ 154427 h 390525"/>
              <a:gd name="connsiteX12" fmla="*/ 187262 w 381000"/>
              <a:gd name="connsiteY12" fmla="*/ 151760 h 390525"/>
              <a:gd name="connsiteX13" fmla="*/ 191262 w 381000"/>
              <a:gd name="connsiteY13" fmla="*/ 148903 h 390525"/>
              <a:gd name="connsiteX14" fmla="*/ 204788 w 381000"/>
              <a:gd name="connsiteY14" fmla="*/ 141759 h 390525"/>
              <a:gd name="connsiteX15" fmla="*/ 204788 w 381000"/>
              <a:gd name="connsiteY15" fmla="*/ 122709 h 390525"/>
              <a:gd name="connsiteX16" fmla="*/ 260128 w 381000"/>
              <a:gd name="connsiteY16" fmla="*/ 122709 h 390525"/>
              <a:gd name="connsiteX17" fmla="*/ 270224 w 381000"/>
              <a:gd name="connsiteY17" fmla="*/ 188146 h 390525"/>
              <a:gd name="connsiteX18" fmla="*/ 249079 w 381000"/>
              <a:gd name="connsiteY18" fmla="*/ 188146 h 390525"/>
              <a:gd name="connsiteX19" fmla="*/ 241078 w 381000"/>
              <a:gd name="connsiteY19" fmla="*/ 209386 h 390525"/>
              <a:gd name="connsiteX20" fmla="*/ 269653 w 381000"/>
              <a:gd name="connsiteY20" fmla="*/ 209386 h 390525"/>
              <a:gd name="connsiteX21" fmla="*/ 269653 w 381000"/>
              <a:gd name="connsiteY21" fmla="*/ 215958 h 390525"/>
              <a:gd name="connsiteX22" fmla="*/ 290703 w 381000"/>
              <a:gd name="connsiteY22" fmla="*/ 215958 h 390525"/>
              <a:gd name="connsiteX23" fmla="*/ 290703 w 381000"/>
              <a:gd name="connsiteY23" fmla="*/ 209672 h 390525"/>
              <a:gd name="connsiteX24" fmla="*/ 347282 w 381000"/>
              <a:gd name="connsiteY24" fmla="*/ 209672 h 390525"/>
              <a:gd name="connsiteX25" fmla="*/ 335471 w 381000"/>
              <a:gd name="connsiteY25" fmla="*/ 259964 h 390525"/>
              <a:gd name="connsiteX26" fmla="*/ 346805 w 381000"/>
              <a:gd name="connsiteY26" fmla="*/ 295587 h 390525"/>
              <a:gd name="connsiteX27" fmla="*/ 339757 w 381000"/>
              <a:gd name="connsiteY27" fmla="*/ 319686 h 390525"/>
              <a:gd name="connsiteX28" fmla="*/ 339757 w 381000"/>
              <a:gd name="connsiteY28" fmla="*/ 319686 h 390525"/>
              <a:gd name="connsiteX29" fmla="*/ 382333 w 381000"/>
              <a:gd name="connsiteY29" fmla="*/ 198718 h 390525"/>
              <a:gd name="connsiteX30" fmla="*/ 61246 w 381000"/>
              <a:gd name="connsiteY30" fmla="*/ 122137 h 390525"/>
              <a:gd name="connsiteX31" fmla="*/ 107728 w 381000"/>
              <a:gd name="connsiteY31" fmla="*/ 122137 h 390525"/>
              <a:gd name="connsiteX32" fmla="*/ 98679 w 381000"/>
              <a:gd name="connsiteY32" fmla="*/ 187574 h 390525"/>
              <a:gd name="connsiteX33" fmla="*/ 42005 w 381000"/>
              <a:gd name="connsiteY33" fmla="*/ 187574 h 390525"/>
              <a:gd name="connsiteX34" fmla="*/ 61055 w 381000"/>
              <a:gd name="connsiteY34" fmla="*/ 122137 h 390525"/>
              <a:gd name="connsiteX35" fmla="*/ 140875 w 381000"/>
              <a:gd name="connsiteY35" fmla="*/ 52509 h 390525"/>
              <a:gd name="connsiteX36" fmla="*/ 114300 w 381000"/>
              <a:gd name="connsiteY36" fmla="*/ 100896 h 390525"/>
              <a:gd name="connsiteX37" fmla="*/ 75343 w 381000"/>
              <a:gd name="connsiteY37" fmla="*/ 100897 h 390525"/>
              <a:gd name="connsiteX38" fmla="*/ 140875 w 381000"/>
              <a:gd name="connsiteY38" fmla="*/ 52510 h 390525"/>
              <a:gd name="connsiteX39" fmla="*/ 184309 w 381000"/>
              <a:gd name="connsiteY39" fmla="*/ 100897 h 390525"/>
              <a:gd name="connsiteX40" fmla="*/ 136684 w 381000"/>
              <a:gd name="connsiteY40" fmla="*/ 100897 h 390525"/>
              <a:gd name="connsiteX41" fmla="*/ 184309 w 381000"/>
              <a:gd name="connsiteY41" fmla="*/ 46223 h 390525"/>
              <a:gd name="connsiteX42" fmla="*/ 184309 w 381000"/>
              <a:gd name="connsiteY42" fmla="*/ 100897 h 390525"/>
              <a:gd name="connsiteX43" fmla="*/ 252603 w 381000"/>
              <a:gd name="connsiteY43" fmla="*/ 100897 h 390525"/>
              <a:gd name="connsiteX44" fmla="*/ 204978 w 381000"/>
              <a:gd name="connsiteY44" fmla="*/ 100897 h 390525"/>
              <a:gd name="connsiteX45" fmla="*/ 204978 w 381000"/>
              <a:gd name="connsiteY45" fmla="*/ 46223 h 390525"/>
              <a:gd name="connsiteX46" fmla="*/ 252603 w 381000"/>
              <a:gd name="connsiteY46" fmla="*/ 100897 h 390525"/>
              <a:gd name="connsiteX47" fmla="*/ 314135 w 381000"/>
              <a:gd name="connsiteY47" fmla="*/ 100897 h 390525"/>
              <a:gd name="connsiteX48" fmla="*/ 275177 w 381000"/>
              <a:gd name="connsiteY48" fmla="*/ 100897 h 390525"/>
              <a:gd name="connsiteX49" fmla="*/ 248507 w 381000"/>
              <a:gd name="connsiteY49" fmla="*/ 52510 h 390525"/>
              <a:gd name="connsiteX50" fmla="*/ 314135 w 381000"/>
              <a:gd name="connsiteY50" fmla="*/ 100897 h 390525"/>
              <a:gd name="connsiteX51" fmla="*/ 347377 w 381000"/>
              <a:gd name="connsiteY51" fmla="*/ 187574 h 390525"/>
              <a:gd name="connsiteX52" fmla="*/ 290798 w 381000"/>
              <a:gd name="connsiteY52" fmla="*/ 187574 h 390525"/>
              <a:gd name="connsiteX53" fmla="*/ 281273 w 381000"/>
              <a:gd name="connsiteY53" fmla="*/ 122137 h 390525"/>
              <a:gd name="connsiteX54" fmla="*/ 327755 w 381000"/>
              <a:gd name="connsiteY54" fmla="*/ 122137 h 390525"/>
              <a:gd name="connsiteX55" fmla="*/ 346805 w 381000"/>
              <a:gd name="connsiteY55" fmla="*/ 187574 h 390525"/>
              <a:gd name="connsiteX56" fmla="*/ 57150 w 381000"/>
              <a:gd name="connsiteY56" fmla="*/ 241962 h 390525"/>
              <a:gd name="connsiteX57" fmla="*/ 7144 w 381000"/>
              <a:gd name="connsiteY57" fmla="*/ 212434 h 390525"/>
              <a:gd name="connsiteX58" fmla="*/ 35719 w 381000"/>
              <a:gd name="connsiteY58" fmla="*/ 309208 h 390525"/>
              <a:gd name="connsiteX59" fmla="*/ 108966 w 381000"/>
              <a:gd name="connsiteY59" fmla="*/ 371502 h 390525"/>
              <a:gd name="connsiteX60" fmla="*/ 194691 w 381000"/>
              <a:gd name="connsiteY60" fmla="*/ 384265 h 390525"/>
              <a:gd name="connsiteX61" fmla="*/ 194691 w 381000"/>
              <a:gd name="connsiteY61" fmla="*/ 384265 h 390525"/>
              <a:gd name="connsiteX62" fmla="*/ 235458 w 381000"/>
              <a:gd name="connsiteY62" fmla="*/ 382932 h 390525"/>
              <a:gd name="connsiteX63" fmla="*/ 281273 w 381000"/>
              <a:gd name="connsiteY63" fmla="*/ 379693 h 390525"/>
              <a:gd name="connsiteX64" fmla="*/ 300323 w 381000"/>
              <a:gd name="connsiteY64" fmla="*/ 366358 h 390525"/>
              <a:gd name="connsiteX65" fmla="*/ 280321 w 381000"/>
              <a:gd name="connsiteY65" fmla="*/ 353785 h 390525"/>
              <a:gd name="connsiteX66" fmla="*/ 206216 w 381000"/>
              <a:gd name="connsiteY66" fmla="*/ 355405 h 390525"/>
              <a:gd name="connsiteX67" fmla="*/ 206216 w 381000"/>
              <a:gd name="connsiteY67" fmla="*/ 352262 h 390525"/>
              <a:gd name="connsiteX68" fmla="*/ 210598 w 381000"/>
              <a:gd name="connsiteY68" fmla="*/ 352261 h 390525"/>
              <a:gd name="connsiteX69" fmla="*/ 303371 w 381000"/>
              <a:gd name="connsiteY69" fmla="*/ 344737 h 390525"/>
              <a:gd name="connsiteX70" fmla="*/ 314679 w 381000"/>
              <a:gd name="connsiteY70" fmla="*/ 330323 h 390525"/>
              <a:gd name="connsiteX71" fmla="*/ 302038 w 381000"/>
              <a:gd name="connsiteY71" fmla="*/ 318924 h 390525"/>
              <a:gd name="connsiteX72" fmla="*/ 213932 w 381000"/>
              <a:gd name="connsiteY72" fmla="*/ 318924 h 390525"/>
              <a:gd name="connsiteX73" fmla="*/ 213932 w 381000"/>
              <a:gd name="connsiteY73" fmla="*/ 316161 h 390525"/>
              <a:gd name="connsiteX74" fmla="*/ 213932 w 381000"/>
              <a:gd name="connsiteY74" fmla="*/ 315590 h 390525"/>
              <a:gd name="connsiteX75" fmla="*/ 312230 w 381000"/>
              <a:gd name="connsiteY75" fmla="*/ 307970 h 390525"/>
              <a:gd name="connsiteX76" fmla="*/ 326595 w 381000"/>
              <a:gd name="connsiteY76" fmla="*/ 294736 h 390525"/>
              <a:gd name="connsiteX77" fmla="*/ 313361 w 381000"/>
              <a:gd name="connsiteY77" fmla="*/ 280371 h 390525"/>
              <a:gd name="connsiteX78" fmla="*/ 311277 w 381000"/>
              <a:gd name="connsiteY78" fmla="*/ 280443 h 390525"/>
              <a:gd name="connsiteX79" fmla="*/ 219075 w 381000"/>
              <a:gd name="connsiteY79" fmla="*/ 282157 h 390525"/>
              <a:gd name="connsiteX80" fmla="*/ 217741 w 381000"/>
              <a:gd name="connsiteY80" fmla="*/ 278824 h 390525"/>
              <a:gd name="connsiteX81" fmla="*/ 218884 w 381000"/>
              <a:gd name="connsiteY81" fmla="*/ 275585 h 390525"/>
              <a:gd name="connsiteX82" fmla="*/ 301276 w 381000"/>
              <a:gd name="connsiteY82" fmla="*/ 270061 h 390525"/>
              <a:gd name="connsiteX83" fmla="*/ 315563 w 381000"/>
              <a:gd name="connsiteY83" fmla="*/ 255773 h 390525"/>
              <a:gd name="connsiteX84" fmla="*/ 301276 w 381000"/>
              <a:gd name="connsiteY84" fmla="*/ 241486 h 390525"/>
              <a:gd name="connsiteX85" fmla="*/ 210503 w 381000"/>
              <a:gd name="connsiteY85" fmla="*/ 242248 h 390525"/>
              <a:gd name="connsiteX86" fmla="*/ 186976 w 381000"/>
              <a:gd name="connsiteY86" fmla="*/ 234913 h 390525"/>
              <a:gd name="connsiteX87" fmla="*/ 186976 w 381000"/>
              <a:gd name="connsiteY87" fmla="*/ 225388 h 390525"/>
              <a:gd name="connsiteX88" fmla="*/ 209741 w 381000"/>
              <a:gd name="connsiteY88" fmla="*/ 204529 h 390525"/>
              <a:gd name="connsiteX89" fmla="*/ 222409 w 381000"/>
              <a:gd name="connsiteY89" fmla="*/ 171286 h 390525"/>
              <a:gd name="connsiteX90" fmla="*/ 222409 w 381000"/>
              <a:gd name="connsiteY90" fmla="*/ 170429 h 390525"/>
              <a:gd name="connsiteX91" fmla="*/ 203359 w 381000"/>
              <a:gd name="connsiteY91" fmla="*/ 172429 h 390525"/>
              <a:gd name="connsiteX92" fmla="*/ 160878 w 381000"/>
              <a:gd name="connsiteY92" fmla="*/ 202338 h 390525"/>
              <a:gd name="connsiteX93" fmla="*/ 118491 w 381000"/>
              <a:gd name="connsiteY93" fmla="*/ 227293 h 390525"/>
              <a:gd name="connsiteX94" fmla="*/ 92774 w 381000"/>
              <a:gd name="connsiteY94" fmla="*/ 239200 h 390525"/>
              <a:gd name="connsiteX95" fmla="*/ 56579 w 381000"/>
              <a:gd name="connsiteY95" fmla="*/ 242152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1000" h="390525">
                <a:moveTo>
                  <a:pt x="382524" y="198337"/>
                </a:moveTo>
                <a:cubicBezTo>
                  <a:pt x="384485" y="94724"/>
                  <a:pt x="302079" y="9139"/>
                  <a:pt x="198466" y="7178"/>
                </a:cubicBezTo>
                <a:cubicBezTo>
                  <a:pt x="100672" y="5327"/>
                  <a:pt x="17860" y="78907"/>
                  <a:pt x="8192" y="176239"/>
                </a:cubicBezTo>
                <a:lnTo>
                  <a:pt x="25527" y="193861"/>
                </a:lnTo>
                <a:cubicBezTo>
                  <a:pt x="31605" y="199563"/>
                  <a:pt x="38242" y="204637"/>
                  <a:pt x="45339" y="209005"/>
                </a:cubicBezTo>
                <a:lnTo>
                  <a:pt x="97060" y="209005"/>
                </a:lnTo>
                <a:cubicBezTo>
                  <a:pt x="100489" y="207291"/>
                  <a:pt x="103823" y="205576"/>
                  <a:pt x="106585" y="204148"/>
                </a:cubicBezTo>
                <a:lnTo>
                  <a:pt x="135160" y="187765"/>
                </a:lnTo>
                <a:lnTo>
                  <a:pt x="120301" y="187765"/>
                </a:lnTo>
                <a:cubicBezTo>
                  <a:pt x="121031" y="165626"/>
                  <a:pt x="124420" y="143656"/>
                  <a:pt x="130397" y="122328"/>
                </a:cubicBezTo>
                <a:lnTo>
                  <a:pt x="183928" y="122328"/>
                </a:lnTo>
                <a:lnTo>
                  <a:pt x="183928" y="154427"/>
                </a:lnTo>
                <a:lnTo>
                  <a:pt x="187262" y="151760"/>
                </a:lnTo>
                <a:lnTo>
                  <a:pt x="191262" y="148903"/>
                </a:lnTo>
                <a:cubicBezTo>
                  <a:pt x="195478" y="146005"/>
                  <a:pt x="200017" y="143607"/>
                  <a:pt x="204788" y="141759"/>
                </a:cubicBezTo>
                <a:lnTo>
                  <a:pt x="204788" y="122709"/>
                </a:lnTo>
                <a:lnTo>
                  <a:pt x="260128" y="122709"/>
                </a:lnTo>
                <a:cubicBezTo>
                  <a:pt x="266151" y="144027"/>
                  <a:pt x="269542" y="166003"/>
                  <a:pt x="270224" y="188146"/>
                </a:cubicBezTo>
                <a:lnTo>
                  <a:pt x="249079" y="188146"/>
                </a:lnTo>
                <a:cubicBezTo>
                  <a:pt x="247561" y="195607"/>
                  <a:pt x="244860" y="202778"/>
                  <a:pt x="241078" y="209386"/>
                </a:cubicBezTo>
                <a:lnTo>
                  <a:pt x="269653" y="209386"/>
                </a:lnTo>
                <a:cubicBezTo>
                  <a:pt x="269653" y="211577"/>
                  <a:pt x="269653" y="213768"/>
                  <a:pt x="269653" y="215958"/>
                </a:cubicBezTo>
                <a:lnTo>
                  <a:pt x="290703" y="215958"/>
                </a:lnTo>
                <a:cubicBezTo>
                  <a:pt x="290703" y="213768"/>
                  <a:pt x="290703" y="211767"/>
                  <a:pt x="290703" y="209672"/>
                </a:cubicBezTo>
                <a:lnTo>
                  <a:pt x="347282" y="209672"/>
                </a:lnTo>
                <a:cubicBezTo>
                  <a:pt x="346132" y="226971"/>
                  <a:pt x="342141" y="243962"/>
                  <a:pt x="335471" y="259964"/>
                </a:cubicBezTo>
                <a:cubicBezTo>
                  <a:pt x="343831" y="269861"/>
                  <a:pt x="347909" y="282679"/>
                  <a:pt x="346805" y="295587"/>
                </a:cubicBezTo>
                <a:cubicBezTo>
                  <a:pt x="346271" y="304043"/>
                  <a:pt x="343864" y="312275"/>
                  <a:pt x="339757" y="319686"/>
                </a:cubicBezTo>
                <a:lnTo>
                  <a:pt x="339757" y="319686"/>
                </a:lnTo>
                <a:cubicBezTo>
                  <a:pt x="367385" y="285430"/>
                  <a:pt x="382415" y="242727"/>
                  <a:pt x="382333" y="198718"/>
                </a:cubicBezTo>
                <a:close/>
                <a:moveTo>
                  <a:pt x="61246" y="122137"/>
                </a:moveTo>
                <a:lnTo>
                  <a:pt x="107728" y="122137"/>
                </a:lnTo>
                <a:cubicBezTo>
                  <a:pt x="102330" y="143554"/>
                  <a:pt x="99295" y="165497"/>
                  <a:pt x="98679" y="187574"/>
                </a:cubicBezTo>
                <a:lnTo>
                  <a:pt x="42005" y="187574"/>
                </a:lnTo>
                <a:cubicBezTo>
                  <a:pt x="43490" y="164631"/>
                  <a:pt x="49993" y="142293"/>
                  <a:pt x="61055" y="122137"/>
                </a:cubicBezTo>
                <a:close/>
                <a:moveTo>
                  <a:pt x="140875" y="52509"/>
                </a:moveTo>
                <a:cubicBezTo>
                  <a:pt x="129298" y="66989"/>
                  <a:pt x="120308" y="83358"/>
                  <a:pt x="114300" y="100896"/>
                </a:cubicBezTo>
                <a:lnTo>
                  <a:pt x="75343" y="100897"/>
                </a:lnTo>
                <a:cubicBezTo>
                  <a:pt x="92425" y="79155"/>
                  <a:pt x="115068" y="62436"/>
                  <a:pt x="140875" y="52510"/>
                </a:cubicBezTo>
                <a:close/>
                <a:moveTo>
                  <a:pt x="184309" y="100897"/>
                </a:moveTo>
                <a:lnTo>
                  <a:pt x="136684" y="100897"/>
                </a:lnTo>
                <a:cubicBezTo>
                  <a:pt x="148495" y="72322"/>
                  <a:pt x="165259" y="51843"/>
                  <a:pt x="184309" y="46223"/>
                </a:cubicBezTo>
                <a:lnTo>
                  <a:pt x="184309" y="100897"/>
                </a:lnTo>
                <a:close/>
                <a:moveTo>
                  <a:pt x="252603" y="100897"/>
                </a:moveTo>
                <a:lnTo>
                  <a:pt x="204978" y="100897"/>
                </a:lnTo>
                <a:lnTo>
                  <a:pt x="204978" y="46223"/>
                </a:lnTo>
                <a:cubicBezTo>
                  <a:pt x="224028" y="51748"/>
                  <a:pt x="240506" y="72036"/>
                  <a:pt x="252603" y="100897"/>
                </a:cubicBezTo>
                <a:close/>
                <a:moveTo>
                  <a:pt x="314135" y="100897"/>
                </a:moveTo>
                <a:lnTo>
                  <a:pt x="275177" y="100897"/>
                </a:lnTo>
                <a:cubicBezTo>
                  <a:pt x="269101" y="83369"/>
                  <a:pt x="260082" y="67006"/>
                  <a:pt x="248507" y="52510"/>
                </a:cubicBezTo>
                <a:cubicBezTo>
                  <a:pt x="274342" y="62434"/>
                  <a:pt x="297016" y="79151"/>
                  <a:pt x="314135" y="100897"/>
                </a:cubicBezTo>
                <a:close/>
                <a:moveTo>
                  <a:pt x="347377" y="187574"/>
                </a:moveTo>
                <a:lnTo>
                  <a:pt x="290798" y="187574"/>
                </a:lnTo>
                <a:cubicBezTo>
                  <a:pt x="290026" y="165479"/>
                  <a:pt x="286832" y="143536"/>
                  <a:pt x="281273" y="122137"/>
                </a:cubicBezTo>
                <a:lnTo>
                  <a:pt x="327755" y="122137"/>
                </a:lnTo>
                <a:cubicBezTo>
                  <a:pt x="338865" y="142273"/>
                  <a:pt x="345371" y="164622"/>
                  <a:pt x="346805" y="187574"/>
                </a:cubicBezTo>
                <a:close/>
                <a:moveTo>
                  <a:pt x="57150" y="241962"/>
                </a:moveTo>
                <a:cubicBezTo>
                  <a:pt x="38279" y="236446"/>
                  <a:pt x="21088" y="226295"/>
                  <a:pt x="7144" y="212434"/>
                </a:cubicBezTo>
                <a:cubicBezTo>
                  <a:pt x="7103" y="246778"/>
                  <a:pt x="17030" y="280395"/>
                  <a:pt x="35719" y="309208"/>
                </a:cubicBezTo>
                <a:cubicBezTo>
                  <a:pt x="60198" y="342450"/>
                  <a:pt x="83344" y="360929"/>
                  <a:pt x="108966" y="371502"/>
                </a:cubicBezTo>
                <a:cubicBezTo>
                  <a:pt x="136510" y="381007"/>
                  <a:pt x="165573" y="385334"/>
                  <a:pt x="194691" y="384265"/>
                </a:cubicBezTo>
                <a:lnTo>
                  <a:pt x="194691" y="384265"/>
                </a:lnTo>
                <a:lnTo>
                  <a:pt x="235458" y="382932"/>
                </a:lnTo>
                <a:lnTo>
                  <a:pt x="281273" y="379693"/>
                </a:lnTo>
                <a:cubicBezTo>
                  <a:pt x="290798" y="379027"/>
                  <a:pt x="301181" y="375883"/>
                  <a:pt x="300323" y="366358"/>
                </a:cubicBezTo>
                <a:cubicBezTo>
                  <a:pt x="299466" y="356833"/>
                  <a:pt x="291751" y="353881"/>
                  <a:pt x="280321" y="353785"/>
                </a:cubicBezTo>
                <a:lnTo>
                  <a:pt x="206216" y="355405"/>
                </a:lnTo>
                <a:cubicBezTo>
                  <a:pt x="206065" y="354362"/>
                  <a:pt x="206065" y="353304"/>
                  <a:pt x="206216" y="352262"/>
                </a:cubicBezTo>
                <a:lnTo>
                  <a:pt x="210598" y="352261"/>
                </a:lnTo>
                <a:lnTo>
                  <a:pt x="303371" y="344737"/>
                </a:lnTo>
                <a:cubicBezTo>
                  <a:pt x="310474" y="343879"/>
                  <a:pt x="315537" y="337426"/>
                  <a:pt x="314679" y="330323"/>
                </a:cubicBezTo>
                <a:cubicBezTo>
                  <a:pt x="313904" y="323900"/>
                  <a:pt x="308507" y="319033"/>
                  <a:pt x="302038" y="318924"/>
                </a:cubicBezTo>
                <a:lnTo>
                  <a:pt x="213932" y="318924"/>
                </a:lnTo>
                <a:cubicBezTo>
                  <a:pt x="213840" y="318005"/>
                  <a:pt x="213840" y="317080"/>
                  <a:pt x="213932" y="316161"/>
                </a:cubicBezTo>
                <a:lnTo>
                  <a:pt x="213932" y="315590"/>
                </a:lnTo>
                <a:lnTo>
                  <a:pt x="312230" y="307970"/>
                </a:lnTo>
                <a:cubicBezTo>
                  <a:pt x="319851" y="308282"/>
                  <a:pt x="326283" y="302357"/>
                  <a:pt x="326595" y="294736"/>
                </a:cubicBezTo>
                <a:cubicBezTo>
                  <a:pt x="326907" y="287115"/>
                  <a:pt x="320982" y="280683"/>
                  <a:pt x="313361" y="280371"/>
                </a:cubicBezTo>
                <a:cubicBezTo>
                  <a:pt x="312665" y="280342"/>
                  <a:pt x="311969" y="280366"/>
                  <a:pt x="311277" y="280443"/>
                </a:cubicBezTo>
                <a:lnTo>
                  <a:pt x="219075" y="282157"/>
                </a:lnTo>
                <a:cubicBezTo>
                  <a:pt x="218405" y="281150"/>
                  <a:pt x="217951" y="280015"/>
                  <a:pt x="217741" y="278824"/>
                </a:cubicBezTo>
                <a:cubicBezTo>
                  <a:pt x="217553" y="277620"/>
                  <a:pt x="217983" y="276404"/>
                  <a:pt x="218884" y="275585"/>
                </a:cubicBezTo>
                <a:lnTo>
                  <a:pt x="301276" y="270061"/>
                </a:lnTo>
                <a:cubicBezTo>
                  <a:pt x="309167" y="270061"/>
                  <a:pt x="315563" y="263664"/>
                  <a:pt x="315563" y="255773"/>
                </a:cubicBezTo>
                <a:cubicBezTo>
                  <a:pt x="315563" y="247882"/>
                  <a:pt x="309167" y="241486"/>
                  <a:pt x="301276" y="241486"/>
                </a:cubicBezTo>
                <a:lnTo>
                  <a:pt x="210503" y="242248"/>
                </a:lnTo>
                <a:cubicBezTo>
                  <a:pt x="201930" y="241771"/>
                  <a:pt x="189166" y="240152"/>
                  <a:pt x="186976" y="234913"/>
                </a:cubicBezTo>
                <a:cubicBezTo>
                  <a:pt x="185651" y="231877"/>
                  <a:pt x="185651" y="228425"/>
                  <a:pt x="186976" y="225388"/>
                </a:cubicBezTo>
                <a:lnTo>
                  <a:pt x="209741" y="204529"/>
                </a:lnTo>
                <a:cubicBezTo>
                  <a:pt x="219195" y="196220"/>
                  <a:pt x="223936" y="183779"/>
                  <a:pt x="222409" y="171286"/>
                </a:cubicBezTo>
                <a:lnTo>
                  <a:pt x="222409" y="170429"/>
                </a:lnTo>
                <a:cubicBezTo>
                  <a:pt x="217361" y="162333"/>
                  <a:pt x="210693" y="167667"/>
                  <a:pt x="203359" y="172429"/>
                </a:cubicBezTo>
                <a:cubicBezTo>
                  <a:pt x="189839" y="183280"/>
                  <a:pt x="175651" y="193269"/>
                  <a:pt x="160878" y="202338"/>
                </a:cubicBezTo>
                <a:cubicBezTo>
                  <a:pt x="144494" y="211863"/>
                  <a:pt x="126397" y="222626"/>
                  <a:pt x="118491" y="227293"/>
                </a:cubicBezTo>
                <a:cubicBezTo>
                  <a:pt x="110250" y="231941"/>
                  <a:pt x="101650" y="235923"/>
                  <a:pt x="92774" y="239200"/>
                </a:cubicBezTo>
                <a:cubicBezTo>
                  <a:pt x="81320" y="243968"/>
                  <a:pt x="68654" y="245001"/>
                  <a:pt x="56579" y="242152"/>
                </a:cubicBezTo>
                <a:close/>
              </a:path>
            </a:pathLst>
          </a:custGeom>
          <a:solidFill>
            <a:srgbClr val="A3A09D"/>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49B2485-527F-4CD6-8AD5-97D6CB1727AA}"/>
              </a:ext>
            </a:extLst>
          </p:cNvPr>
          <p:cNvSpPr>
            <a:spLocks noChangeAspect="1"/>
          </p:cNvSpPr>
          <p:nvPr userDrawn="1"/>
        </p:nvSpPr>
        <p:spPr>
          <a:xfrm>
            <a:off x="508860" y="2883916"/>
            <a:ext cx="326974" cy="287099"/>
          </a:xfrm>
          <a:custGeom>
            <a:avLst/>
            <a:gdLst>
              <a:gd name="connsiteX0" fmla="*/ 361383 w 390525"/>
              <a:gd name="connsiteY0" fmla="*/ 272911 h 342900"/>
              <a:gd name="connsiteX1" fmla="*/ 235367 w 390525"/>
              <a:gd name="connsiteY1" fmla="*/ 156420 h 342900"/>
              <a:gd name="connsiteX2" fmla="*/ 218984 w 390525"/>
              <a:gd name="connsiteY2" fmla="*/ 156420 h 342900"/>
              <a:gd name="connsiteX3" fmla="*/ 216508 w 390525"/>
              <a:gd name="connsiteY3" fmla="*/ 172041 h 342900"/>
              <a:gd name="connsiteX4" fmla="*/ 317473 w 390525"/>
              <a:gd name="connsiteY4" fmla="*/ 309297 h 342900"/>
              <a:gd name="connsiteX5" fmla="*/ 375861 w 390525"/>
              <a:gd name="connsiteY5" fmla="*/ 331775 h 342900"/>
              <a:gd name="connsiteX6" fmla="*/ 361383 w 390525"/>
              <a:gd name="connsiteY6" fmla="*/ 272816 h 342900"/>
              <a:gd name="connsiteX7" fmla="*/ 301471 w 390525"/>
              <a:gd name="connsiteY7" fmla="*/ 101461 h 342900"/>
              <a:gd name="connsiteX8" fmla="*/ 303444 w 390525"/>
              <a:gd name="connsiteY8" fmla="*/ 83248 h 342900"/>
              <a:gd name="connsiteX9" fmla="*/ 302709 w 390525"/>
              <a:gd name="connsiteY9" fmla="*/ 82411 h 342900"/>
              <a:gd name="connsiteX10" fmla="*/ 239654 w 390525"/>
              <a:gd name="connsiteY10" fmla="*/ 11831 h 342900"/>
              <a:gd name="connsiteX11" fmla="*/ 220032 w 390525"/>
              <a:gd name="connsiteY11" fmla="*/ 10307 h 342900"/>
              <a:gd name="connsiteX12" fmla="*/ 211840 w 390525"/>
              <a:gd name="connsiteY12" fmla="*/ 17070 h 342900"/>
              <a:gd name="connsiteX13" fmla="*/ 209998 w 390525"/>
              <a:gd name="connsiteY13" fmla="*/ 35432 h 342900"/>
              <a:gd name="connsiteX14" fmla="*/ 210602 w 390525"/>
              <a:gd name="connsiteY14" fmla="*/ 36120 h 342900"/>
              <a:gd name="connsiteX15" fmla="*/ 273658 w 390525"/>
              <a:gd name="connsiteY15" fmla="*/ 106700 h 342900"/>
              <a:gd name="connsiteX16" fmla="*/ 293279 w 390525"/>
              <a:gd name="connsiteY16" fmla="*/ 108224 h 342900"/>
              <a:gd name="connsiteX17" fmla="*/ 301471 w 390525"/>
              <a:gd name="connsiteY17" fmla="*/ 101366 h 342900"/>
              <a:gd name="connsiteX18" fmla="*/ 208983 w 390525"/>
              <a:gd name="connsiteY18" fmla="*/ 58598 h 342900"/>
              <a:gd name="connsiteX19" fmla="*/ 189933 w 390525"/>
              <a:gd name="connsiteY19" fmla="*/ 57074 h 342900"/>
              <a:gd name="connsiteX20" fmla="*/ 120972 w 390525"/>
              <a:gd name="connsiteY20" fmla="*/ 114224 h 342900"/>
              <a:gd name="connsiteX21" fmla="*/ 119161 w 390525"/>
              <a:gd name="connsiteY21" fmla="*/ 132725 h 342900"/>
              <a:gd name="connsiteX22" fmla="*/ 119639 w 390525"/>
              <a:gd name="connsiteY22" fmla="*/ 133274 h 342900"/>
              <a:gd name="connsiteX23" fmla="*/ 161072 w 390525"/>
              <a:gd name="connsiteY23" fmla="*/ 179566 h 342900"/>
              <a:gd name="connsiteX24" fmla="*/ 180598 w 390525"/>
              <a:gd name="connsiteY24" fmla="*/ 181090 h 342900"/>
              <a:gd name="connsiteX25" fmla="*/ 249655 w 390525"/>
              <a:gd name="connsiteY25" fmla="*/ 123940 h 342900"/>
              <a:gd name="connsiteX26" fmla="*/ 251466 w 390525"/>
              <a:gd name="connsiteY26" fmla="*/ 105439 h 342900"/>
              <a:gd name="connsiteX27" fmla="*/ 250988 w 390525"/>
              <a:gd name="connsiteY27" fmla="*/ 104890 h 342900"/>
              <a:gd name="connsiteX28" fmla="*/ 208983 w 390525"/>
              <a:gd name="connsiteY28" fmla="*/ 58789 h 342900"/>
              <a:gd name="connsiteX29" fmla="*/ 159072 w 390525"/>
              <a:gd name="connsiteY29" fmla="*/ 202045 h 342900"/>
              <a:gd name="connsiteX30" fmla="*/ 95921 w 390525"/>
              <a:gd name="connsiteY30" fmla="*/ 131465 h 342900"/>
              <a:gd name="connsiteX31" fmla="*/ 76871 w 390525"/>
              <a:gd name="connsiteY31" fmla="*/ 129845 h 342900"/>
              <a:gd name="connsiteX32" fmla="*/ 68680 w 390525"/>
              <a:gd name="connsiteY32" fmla="*/ 136704 h 342900"/>
              <a:gd name="connsiteX33" fmla="*/ 66869 w 390525"/>
              <a:gd name="connsiteY33" fmla="*/ 155204 h 342900"/>
              <a:gd name="connsiteX34" fmla="*/ 67346 w 390525"/>
              <a:gd name="connsiteY34" fmla="*/ 155754 h 342900"/>
              <a:gd name="connsiteX35" fmla="*/ 130497 w 390525"/>
              <a:gd name="connsiteY35" fmla="*/ 226334 h 342900"/>
              <a:gd name="connsiteX36" fmla="*/ 150023 w 390525"/>
              <a:gd name="connsiteY36" fmla="*/ 227858 h 342900"/>
              <a:gd name="connsiteX37" fmla="*/ 158310 w 390525"/>
              <a:gd name="connsiteY37" fmla="*/ 221000 h 342900"/>
              <a:gd name="connsiteX38" fmla="*/ 160283 w 390525"/>
              <a:gd name="connsiteY38" fmla="*/ 202786 h 342900"/>
              <a:gd name="connsiteX39" fmla="*/ 159548 w 390525"/>
              <a:gd name="connsiteY39" fmla="*/ 201950 h 342900"/>
              <a:gd name="connsiteX40" fmla="*/ 208221 w 390525"/>
              <a:gd name="connsiteY40" fmla="*/ 275292 h 342900"/>
              <a:gd name="connsiteX41" fmla="*/ 29913 w 390525"/>
              <a:gd name="connsiteY41" fmla="*/ 275292 h 342900"/>
              <a:gd name="connsiteX42" fmla="*/ 21118 w 390525"/>
              <a:gd name="connsiteY42" fmla="*/ 286880 h 342900"/>
              <a:gd name="connsiteX43" fmla="*/ 29913 w 390525"/>
              <a:gd name="connsiteY43" fmla="*/ 295676 h 342900"/>
              <a:gd name="connsiteX44" fmla="*/ 207840 w 390525"/>
              <a:gd name="connsiteY44" fmla="*/ 295676 h 342900"/>
              <a:gd name="connsiteX45" fmla="*/ 216635 w 390525"/>
              <a:gd name="connsiteY45" fmla="*/ 284088 h 342900"/>
              <a:gd name="connsiteX46" fmla="*/ 207840 w 390525"/>
              <a:gd name="connsiteY46" fmla="*/ 275292 h 342900"/>
              <a:gd name="connsiteX47" fmla="*/ 21531 w 390525"/>
              <a:gd name="connsiteY47" fmla="*/ 309392 h 342900"/>
              <a:gd name="connsiteX48" fmla="*/ 7385 w 390525"/>
              <a:gd name="connsiteY48" fmla="*/ 329249 h 342900"/>
              <a:gd name="connsiteX49" fmla="*/ 21531 w 390525"/>
              <a:gd name="connsiteY49" fmla="*/ 343396 h 342900"/>
              <a:gd name="connsiteX50" fmla="*/ 216603 w 390525"/>
              <a:gd name="connsiteY50" fmla="*/ 343396 h 342900"/>
              <a:gd name="connsiteX51" fmla="*/ 230750 w 390525"/>
              <a:gd name="connsiteY51" fmla="*/ 323538 h 342900"/>
              <a:gd name="connsiteX52" fmla="*/ 216603 w 390525"/>
              <a:gd name="connsiteY52" fmla="*/ 30939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0525" h="342900">
                <a:moveTo>
                  <a:pt x="361383" y="272911"/>
                </a:moveTo>
                <a:lnTo>
                  <a:pt x="235367" y="156420"/>
                </a:lnTo>
                <a:cubicBezTo>
                  <a:pt x="230627" y="152453"/>
                  <a:pt x="223725" y="152453"/>
                  <a:pt x="218984" y="156420"/>
                </a:cubicBezTo>
                <a:cubicBezTo>
                  <a:pt x="214196" y="160175"/>
                  <a:pt x="213116" y="166989"/>
                  <a:pt x="216508" y="172041"/>
                </a:cubicBezTo>
                <a:lnTo>
                  <a:pt x="317473" y="309297"/>
                </a:lnTo>
                <a:cubicBezTo>
                  <a:pt x="340238" y="340253"/>
                  <a:pt x="360526" y="344444"/>
                  <a:pt x="375861" y="331775"/>
                </a:cubicBezTo>
                <a:cubicBezTo>
                  <a:pt x="391196" y="319107"/>
                  <a:pt x="389768" y="299009"/>
                  <a:pt x="361383" y="272816"/>
                </a:cubicBezTo>
                <a:close/>
                <a:moveTo>
                  <a:pt x="301471" y="101461"/>
                </a:moveTo>
                <a:cubicBezTo>
                  <a:pt x="307045" y="96976"/>
                  <a:pt x="307928" y="88822"/>
                  <a:pt x="303444" y="83248"/>
                </a:cubicBezTo>
                <a:cubicBezTo>
                  <a:pt x="303211" y="82959"/>
                  <a:pt x="302966" y="82679"/>
                  <a:pt x="302709" y="82411"/>
                </a:cubicBezTo>
                <a:lnTo>
                  <a:pt x="239654" y="11831"/>
                </a:lnTo>
                <a:cubicBezTo>
                  <a:pt x="234539" y="6227"/>
                  <a:pt x="225951" y="5560"/>
                  <a:pt x="220032" y="10307"/>
                </a:cubicBezTo>
                <a:lnTo>
                  <a:pt x="211840" y="17070"/>
                </a:lnTo>
                <a:cubicBezTo>
                  <a:pt x="206261" y="21631"/>
                  <a:pt x="205437" y="29852"/>
                  <a:pt x="209998" y="35432"/>
                </a:cubicBezTo>
                <a:cubicBezTo>
                  <a:pt x="210192" y="35668"/>
                  <a:pt x="210393" y="35897"/>
                  <a:pt x="210602" y="36120"/>
                </a:cubicBezTo>
                <a:lnTo>
                  <a:pt x="273658" y="106700"/>
                </a:lnTo>
                <a:cubicBezTo>
                  <a:pt x="278773" y="112303"/>
                  <a:pt x="287361" y="112970"/>
                  <a:pt x="293279" y="108224"/>
                </a:cubicBezTo>
                <a:lnTo>
                  <a:pt x="301471" y="101366"/>
                </a:lnTo>
                <a:close/>
                <a:moveTo>
                  <a:pt x="208983" y="58598"/>
                </a:moveTo>
                <a:cubicBezTo>
                  <a:pt x="203957" y="53294"/>
                  <a:pt x="195739" y="52636"/>
                  <a:pt x="189933" y="57074"/>
                </a:cubicBezTo>
                <a:lnTo>
                  <a:pt x="120972" y="114224"/>
                </a:lnTo>
                <a:cubicBezTo>
                  <a:pt x="115363" y="118833"/>
                  <a:pt x="114553" y="127116"/>
                  <a:pt x="119161" y="132725"/>
                </a:cubicBezTo>
                <a:cubicBezTo>
                  <a:pt x="119315" y="132912"/>
                  <a:pt x="119475" y="133096"/>
                  <a:pt x="119639" y="133274"/>
                </a:cubicBezTo>
                <a:lnTo>
                  <a:pt x="161072" y="179566"/>
                </a:lnTo>
                <a:cubicBezTo>
                  <a:pt x="166154" y="185157"/>
                  <a:pt x="174711" y="185825"/>
                  <a:pt x="180598" y="181090"/>
                </a:cubicBezTo>
                <a:lnTo>
                  <a:pt x="249655" y="123940"/>
                </a:lnTo>
                <a:cubicBezTo>
                  <a:pt x="255264" y="119331"/>
                  <a:pt x="256074" y="111048"/>
                  <a:pt x="251466" y="105439"/>
                </a:cubicBezTo>
                <a:cubicBezTo>
                  <a:pt x="251312" y="105252"/>
                  <a:pt x="251152" y="105069"/>
                  <a:pt x="250988" y="104890"/>
                </a:cubicBezTo>
                <a:lnTo>
                  <a:pt x="208983" y="58789"/>
                </a:lnTo>
                <a:close/>
                <a:moveTo>
                  <a:pt x="159072" y="202045"/>
                </a:moveTo>
                <a:lnTo>
                  <a:pt x="95921" y="131465"/>
                </a:lnTo>
                <a:cubicBezTo>
                  <a:pt x="90921" y="126130"/>
                  <a:pt x="82700" y="125431"/>
                  <a:pt x="76871" y="129845"/>
                </a:cubicBezTo>
                <a:lnTo>
                  <a:pt x="68680" y="136704"/>
                </a:lnTo>
                <a:cubicBezTo>
                  <a:pt x="63071" y="141312"/>
                  <a:pt x="62260" y="149595"/>
                  <a:pt x="66869" y="155204"/>
                </a:cubicBezTo>
                <a:cubicBezTo>
                  <a:pt x="67023" y="155392"/>
                  <a:pt x="67182" y="155575"/>
                  <a:pt x="67346" y="155754"/>
                </a:cubicBezTo>
                <a:lnTo>
                  <a:pt x="130497" y="226334"/>
                </a:lnTo>
                <a:cubicBezTo>
                  <a:pt x="135579" y="231924"/>
                  <a:pt x="144136" y="232592"/>
                  <a:pt x="150023" y="227858"/>
                </a:cubicBezTo>
                <a:lnTo>
                  <a:pt x="158310" y="221000"/>
                </a:lnTo>
                <a:cubicBezTo>
                  <a:pt x="163884" y="216515"/>
                  <a:pt x="164767" y="208361"/>
                  <a:pt x="160283" y="202786"/>
                </a:cubicBezTo>
                <a:cubicBezTo>
                  <a:pt x="160050" y="202497"/>
                  <a:pt x="159805" y="202218"/>
                  <a:pt x="159548" y="201950"/>
                </a:cubicBezTo>
                <a:close/>
                <a:moveTo>
                  <a:pt x="208221" y="275292"/>
                </a:moveTo>
                <a:lnTo>
                  <a:pt x="29913" y="275292"/>
                </a:lnTo>
                <a:cubicBezTo>
                  <a:pt x="24284" y="276064"/>
                  <a:pt x="20347" y="281252"/>
                  <a:pt x="21118" y="286880"/>
                </a:cubicBezTo>
                <a:cubicBezTo>
                  <a:pt x="21745" y="291453"/>
                  <a:pt x="25341" y="295049"/>
                  <a:pt x="29913" y="295676"/>
                </a:cubicBezTo>
                <a:lnTo>
                  <a:pt x="207840" y="295676"/>
                </a:lnTo>
                <a:cubicBezTo>
                  <a:pt x="213469" y="294904"/>
                  <a:pt x="217407" y="289716"/>
                  <a:pt x="216635" y="284088"/>
                </a:cubicBezTo>
                <a:cubicBezTo>
                  <a:pt x="216009" y="279515"/>
                  <a:pt x="212413" y="275919"/>
                  <a:pt x="207840" y="275292"/>
                </a:cubicBezTo>
                <a:close/>
                <a:moveTo>
                  <a:pt x="21531" y="309392"/>
                </a:moveTo>
                <a:cubicBezTo>
                  <a:pt x="12141" y="310968"/>
                  <a:pt x="5807" y="319859"/>
                  <a:pt x="7385" y="329249"/>
                </a:cubicBezTo>
                <a:cubicBezTo>
                  <a:pt x="8602" y="336498"/>
                  <a:pt x="14282" y="342178"/>
                  <a:pt x="21531" y="343396"/>
                </a:cubicBezTo>
                <a:lnTo>
                  <a:pt x="216603" y="343396"/>
                </a:lnTo>
                <a:cubicBezTo>
                  <a:pt x="225993" y="341819"/>
                  <a:pt x="232327" y="332928"/>
                  <a:pt x="230750" y="323538"/>
                </a:cubicBezTo>
                <a:cubicBezTo>
                  <a:pt x="229532" y="316289"/>
                  <a:pt x="223852" y="310609"/>
                  <a:pt x="216603" y="309392"/>
                </a:cubicBezTo>
                <a:close/>
              </a:path>
            </a:pathLst>
          </a:custGeom>
          <a:solidFill>
            <a:srgbClr val="A3A09D"/>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7DF72A9-8FA0-40A0-ACAA-0A6F579DA4DC}"/>
              </a:ext>
            </a:extLst>
          </p:cNvPr>
          <p:cNvSpPr>
            <a:spLocks noChangeAspect="1"/>
          </p:cNvSpPr>
          <p:nvPr userDrawn="1"/>
        </p:nvSpPr>
        <p:spPr>
          <a:xfrm>
            <a:off x="478886" y="3428213"/>
            <a:ext cx="402336" cy="232461"/>
          </a:xfrm>
          <a:custGeom>
            <a:avLst/>
            <a:gdLst>
              <a:gd name="connsiteX0" fmla="*/ 225381 w 428625"/>
              <a:gd name="connsiteY0" fmla="*/ 78947 h 247650"/>
              <a:gd name="connsiteX1" fmla="*/ 235763 w 428625"/>
              <a:gd name="connsiteY1" fmla="*/ 71517 h 247650"/>
              <a:gd name="connsiteX2" fmla="*/ 249288 w 428625"/>
              <a:gd name="connsiteY2" fmla="*/ 67516 h 247650"/>
              <a:gd name="connsiteX3" fmla="*/ 295485 w 428625"/>
              <a:gd name="connsiteY3" fmla="*/ 67516 h 247650"/>
              <a:gd name="connsiteX4" fmla="*/ 347301 w 428625"/>
              <a:gd name="connsiteY4" fmla="*/ 157337 h 247650"/>
              <a:gd name="connsiteX5" fmla="*/ 236334 w 428625"/>
              <a:gd name="connsiteY5" fmla="*/ 237157 h 247650"/>
              <a:gd name="connsiteX6" fmla="*/ 199854 w 428625"/>
              <a:gd name="connsiteY6" fmla="*/ 239157 h 247650"/>
              <a:gd name="connsiteX7" fmla="*/ 237954 w 428625"/>
              <a:gd name="connsiteY7" fmla="*/ 211820 h 247650"/>
              <a:gd name="connsiteX8" fmla="*/ 239049 w 428625"/>
              <a:gd name="connsiteY8" fmla="*/ 204724 h 247650"/>
              <a:gd name="connsiteX9" fmla="*/ 231953 w 428625"/>
              <a:gd name="connsiteY9" fmla="*/ 203629 h 247650"/>
              <a:gd name="connsiteX10" fmla="*/ 191186 w 428625"/>
              <a:gd name="connsiteY10" fmla="*/ 232966 h 247650"/>
              <a:gd name="connsiteX11" fmla="*/ 175565 w 428625"/>
              <a:gd name="connsiteY11" fmla="*/ 221822 h 247650"/>
              <a:gd name="connsiteX12" fmla="*/ 213665 w 428625"/>
              <a:gd name="connsiteY12" fmla="*/ 194199 h 247650"/>
              <a:gd name="connsiteX13" fmla="*/ 214061 w 428625"/>
              <a:gd name="connsiteY13" fmla="*/ 186936 h 247650"/>
              <a:gd name="connsiteX14" fmla="*/ 207664 w 428625"/>
              <a:gd name="connsiteY14" fmla="*/ 185912 h 247650"/>
              <a:gd name="connsiteX15" fmla="*/ 166611 w 428625"/>
              <a:gd name="connsiteY15" fmla="*/ 215535 h 247650"/>
              <a:gd name="connsiteX16" fmla="*/ 151848 w 428625"/>
              <a:gd name="connsiteY16" fmla="*/ 204962 h 247650"/>
              <a:gd name="connsiteX17" fmla="*/ 189948 w 428625"/>
              <a:gd name="connsiteY17" fmla="*/ 177530 h 247650"/>
              <a:gd name="connsiteX18" fmla="*/ 191091 w 428625"/>
              <a:gd name="connsiteY18" fmla="*/ 170387 h 247650"/>
              <a:gd name="connsiteX19" fmla="*/ 184043 w 428625"/>
              <a:gd name="connsiteY19" fmla="*/ 169243 h 247650"/>
              <a:gd name="connsiteX20" fmla="*/ 184042 w 428625"/>
              <a:gd name="connsiteY20" fmla="*/ 169244 h 247650"/>
              <a:gd name="connsiteX21" fmla="*/ 143180 w 428625"/>
              <a:gd name="connsiteY21" fmla="*/ 198676 h 247650"/>
              <a:gd name="connsiteX22" fmla="*/ 126511 w 428625"/>
              <a:gd name="connsiteY22" fmla="*/ 186674 h 247650"/>
              <a:gd name="connsiteX23" fmla="*/ 198520 w 428625"/>
              <a:gd name="connsiteY23" fmla="*/ 134668 h 247650"/>
              <a:gd name="connsiteX24" fmla="*/ 208807 w 428625"/>
              <a:gd name="connsiteY24" fmla="*/ 134001 h 247650"/>
              <a:gd name="connsiteX25" fmla="*/ 240049 w 428625"/>
              <a:gd name="connsiteY25" fmla="*/ 152003 h 247650"/>
              <a:gd name="connsiteX26" fmla="*/ 266719 w 428625"/>
              <a:gd name="connsiteY26" fmla="*/ 157337 h 247650"/>
              <a:gd name="connsiteX27" fmla="*/ 287865 w 428625"/>
              <a:gd name="connsiteY27" fmla="*/ 142383 h 247650"/>
              <a:gd name="connsiteX28" fmla="*/ 283578 w 428625"/>
              <a:gd name="connsiteY28" fmla="*/ 120285 h 247650"/>
              <a:gd name="connsiteX29" fmla="*/ 225381 w 428625"/>
              <a:gd name="connsiteY29" fmla="*/ 78947 h 247650"/>
              <a:gd name="connsiteX30" fmla="*/ 277768 w 428625"/>
              <a:gd name="connsiteY30" fmla="*/ 128572 h 247650"/>
              <a:gd name="connsiteX31" fmla="*/ 198711 w 428625"/>
              <a:gd name="connsiteY31" fmla="*/ 72470 h 247650"/>
              <a:gd name="connsiteX32" fmla="*/ 182328 w 428625"/>
              <a:gd name="connsiteY32" fmla="*/ 67517 h 247650"/>
              <a:gd name="connsiteX33" fmla="*/ 137655 w 428625"/>
              <a:gd name="connsiteY33" fmla="*/ 67516 h 247650"/>
              <a:gd name="connsiteX34" fmla="*/ 85839 w 428625"/>
              <a:gd name="connsiteY34" fmla="*/ 157337 h 247650"/>
              <a:gd name="connsiteX35" fmla="*/ 117939 w 428625"/>
              <a:gd name="connsiteY35" fmla="*/ 180483 h 247650"/>
              <a:gd name="connsiteX36" fmla="*/ 192710 w 428625"/>
              <a:gd name="connsiteY36" fmla="*/ 126572 h 247650"/>
              <a:gd name="connsiteX37" fmla="*/ 213951 w 428625"/>
              <a:gd name="connsiteY37" fmla="*/ 125238 h 247650"/>
              <a:gd name="connsiteX38" fmla="*/ 245288 w 428625"/>
              <a:gd name="connsiteY38" fmla="*/ 143240 h 247650"/>
              <a:gd name="connsiteX39" fmla="*/ 265005 w 428625"/>
              <a:gd name="connsiteY39" fmla="*/ 147431 h 247650"/>
              <a:gd name="connsiteX40" fmla="*/ 279483 w 428625"/>
              <a:gd name="connsiteY40" fmla="*/ 137049 h 247650"/>
              <a:gd name="connsiteX41" fmla="*/ 277801 w 428625"/>
              <a:gd name="connsiteY41" fmla="*/ 128594 h 247650"/>
              <a:gd name="connsiteX42" fmla="*/ 277768 w 428625"/>
              <a:gd name="connsiteY42" fmla="*/ 128572 h 247650"/>
              <a:gd name="connsiteX43" fmla="*/ 424834 w 428625"/>
              <a:gd name="connsiteY43" fmla="*/ 120952 h 247650"/>
              <a:gd name="connsiteX44" fmla="*/ 361588 w 428625"/>
              <a:gd name="connsiteY44" fmla="*/ 11319 h 247650"/>
              <a:gd name="connsiteX45" fmla="*/ 350063 w 428625"/>
              <a:gd name="connsiteY45" fmla="*/ 8271 h 247650"/>
              <a:gd name="connsiteX46" fmla="*/ 299580 w 428625"/>
              <a:gd name="connsiteY46" fmla="*/ 37418 h 247650"/>
              <a:gd name="connsiteX47" fmla="*/ 296437 w 428625"/>
              <a:gd name="connsiteY47" fmla="*/ 48943 h 247650"/>
              <a:gd name="connsiteX48" fmla="*/ 359778 w 428625"/>
              <a:gd name="connsiteY48" fmla="*/ 158575 h 247650"/>
              <a:gd name="connsiteX49" fmla="*/ 371208 w 428625"/>
              <a:gd name="connsiteY49" fmla="*/ 161623 h 247650"/>
              <a:gd name="connsiteX50" fmla="*/ 421786 w 428625"/>
              <a:gd name="connsiteY50" fmla="*/ 132477 h 247650"/>
              <a:gd name="connsiteX51" fmla="*/ 424834 w 428625"/>
              <a:gd name="connsiteY51" fmla="*/ 120952 h 247650"/>
              <a:gd name="connsiteX52" fmla="*/ 8306 w 428625"/>
              <a:gd name="connsiteY52" fmla="*/ 120952 h 247650"/>
              <a:gd name="connsiteX53" fmla="*/ 11271 w 428625"/>
              <a:gd name="connsiteY53" fmla="*/ 132429 h 247650"/>
              <a:gd name="connsiteX54" fmla="*/ 11354 w 428625"/>
              <a:gd name="connsiteY54" fmla="*/ 132477 h 247650"/>
              <a:gd name="connsiteX55" fmla="*/ 61932 w 428625"/>
              <a:gd name="connsiteY55" fmla="*/ 161623 h 247650"/>
              <a:gd name="connsiteX56" fmla="*/ 73362 w 428625"/>
              <a:gd name="connsiteY56" fmla="*/ 158575 h 247650"/>
              <a:gd name="connsiteX57" fmla="*/ 136703 w 428625"/>
              <a:gd name="connsiteY57" fmla="*/ 48943 h 247650"/>
              <a:gd name="connsiteX58" fmla="*/ 133560 w 428625"/>
              <a:gd name="connsiteY58" fmla="*/ 37418 h 247650"/>
              <a:gd name="connsiteX59" fmla="*/ 83077 w 428625"/>
              <a:gd name="connsiteY59" fmla="*/ 8271 h 247650"/>
              <a:gd name="connsiteX60" fmla="*/ 71552 w 428625"/>
              <a:gd name="connsiteY60" fmla="*/ 11319 h 247650"/>
              <a:gd name="connsiteX61" fmla="*/ 8687 w 428625"/>
              <a:gd name="connsiteY61" fmla="*/ 120571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8625" h="247650">
                <a:moveTo>
                  <a:pt x="225381" y="78947"/>
                </a:moveTo>
                <a:lnTo>
                  <a:pt x="235763" y="71517"/>
                </a:lnTo>
                <a:cubicBezTo>
                  <a:pt x="239636" y="68586"/>
                  <a:pt x="244444" y="67164"/>
                  <a:pt x="249288" y="67516"/>
                </a:cubicBezTo>
                <a:lnTo>
                  <a:pt x="295485" y="67516"/>
                </a:lnTo>
                <a:lnTo>
                  <a:pt x="347301" y="157337"/>
                </a:lnTo>
                <a:lnTo>
                  <a:pt x="236334" y="237157"/>
                </a:lnTo>
                <a:cubicBezTo>
                  <a:pt x="225990" y="245908"/>
                  <a:pt x="211093" y="246725"/>
                  <a:pt x="199854" y="239157"/>
                </a:cubicBezTo>
                <a:lnTo>
                  <a:pt x="237954" y="211820"/>
                </a:lnTo>
                <a:cubicBezTo>
                  <a:pt x="240216" y="210163"/>
                  <a:pt x="240706" y="206986"/>
                  <a:pt x="239049" y="204724"/>
                </a:cubicBezTo>
                <a:cubicBezTo>
                  <a:pt x="237392" y="202462"/>
                  <a:pt x="234215" y="201972"/>
                  <a:pt x="231953" y="203629"/>
                </a:cubicBezTo>
                <a:lnTo>
                  <a:pt x="191186" y="232966"/>
                </a:lnTo>
                <a:lnTo>
                  <a:pt x="175565" y="221822"/>
                </a:lnTo>
                <a:lnTo>
                  <a:pt x="213665" y="194199"/>
                </a:lnTo>
                <a:cubicBezTo>
                  <a:pt x="215780" y="192303"/>
                  <a:pt x="215957" y="189051"/>
                  <a:pt x="214061" y="186936"/>
                </a:cubicBezTo>
                <a:cubicBezTo>
                  <a:pt x="212439" y="185126"/>
                  <a:pt x="209771" y="184699"/>
                  <a:pt x="207664" y="185912"/>
                </a:cubicBezTo>
                <a:lnTo>
                  <a:pt x="166611" y="215535"/>
                </a:lnTo>
                <a:lnTo>
                  <a:pt x="151848" y="204962"/>
                </a:lnTo>
                <a:lnTo>
                  <a:pt x="189948" y="177530"/>
                </a:lnTo>
                <a:cubicBezTo>
                  <a:pt x="192222" y="175865"/>
                  <a:pt x="192732" y="172679"/>
                  <a:pt x="191091" y="170387"/>
                </a:cubicBezTo>
                <a:cubicBezTo>
                  <a:pt x="189460" y="168125"/>
                  <a:pt x="186305" y="167612"/>
                  <a:pt x="184043" y="169243"/>
                </a:cubicBezTo>
                <a:cubicBezTo>
                  <a:pt x="184043" y="169243"/>
                  <a:pt x="184042" y="169243"/>
                  <a:pt x="184042" y="169244"/>
                </a:cubicBezTo>
                <a:lnTo>
                  <a:pt x="143180" y="198676"/>
                </a:lnTo>
                <a:lnTo>
                  <a:pt x="126511" y="186674"/>
                </a:lnTo>
                <a:lnTo>
                  <a:pt x="198520" y="134668"/>
                </a:lnTo>
                <a:cubicBezTo>
                  <a:pt x="201522" y="132449"/>
                  <a:pt x="205544" y="132188"/>
                  <a:pt x="208807" y="134001"/>
                </a:cubicBezTo>
                <a:lnTo>
                  <a:pt x="240049" y="152003"/>
                </a:lnTo>
                <a:cubicBezTo>
                  <a:pt x="248016" y="156912"/>
                  <a:pt x="257477" y="158804"/>
                  <a:pt x="266719" y="157337"/>
                </a:cubicBezTo>
                <a:cubicBezTo>
                  <a:pt x="275541" y="155511"/>
                  <a:pt x="283203" y="150092"/>
                  <a:pt x="287865" y="142383"/>
                </a:cubicBezTo>
                <a:cubicBezTo>
                  <a:pt x="292734" y="135087"/>
                  <a:pt x="290822" y="125232"/>
                  <a:pt x="283578" y="120285"/>
                </a:cubicBezTo>
                <a:lnTo>
                  <a:pt x="225381" y="78947"/>
                </a:lnTo>
                <a:close/>
                <a:moveTo>
                  <a:pt x="277768" y="128572"/>
                </a:moveTo>
                <a:cubicBezTo>
                  <a:pt x="251384" y="109522"/>
                  <a:pt x="225000" y="91234"/>
                  <a:pt x="198711" y="72470"/>
                </a:cubicBezTo>
                <a:cubicBezTo>
                  <a:pt x="194131" y="68695"/>
                  <a:pt x="188231" y="66911"/>
                  <a:pt x="182328" y="67517"/>
                </a:cubicBezTo>
                <a:lnTo>
                  <a:pt x="137655" y="67516"/>
                </a:lnTo>
                <a:lnTo>
                  <a:pt x="85839" y="157337"/>
                </a:lnTo>
                <a:lnTo>
                  <a:pt x="117939" y="180483"/>
                </a:lnTo>
                <a:lnTo>
                  <a:pt x="192710" y="126572"/>
                </a:lnTo>
                <a:cubicBezTo>
                  <a:pt x="198922" y="122016"/>
                  <a:pt x="207218" y="121495"/>
                  <a:pt x="213951" y="125238"/>
                </a:cubicBezTo>
                <a:lnTo>
                  <a:pt x="245288" y="143240"/>
                </a:lnTo>
                <a:cubicBezTo>
                  <a:pt x="251180" y="146869"/>
                  <a:pt x="258146" y="148350"/>
                  <a:pt x="265005" y="147431"/>
                </a:cubicBezTo>
                <a:cubicBezTo>
                  <a:pt x="271069" y="146144"/>
                  <a:pt x="276318" y="142380"/>
                  <a:pt x="279483" y="137049"/>
                </a:cubicBezTo>
                <a:cubicBezTo>
                  <a:pt x="281353" y="134250"/>
                  <a:pt x="280600" y="130464"/>
                  <a:pt x="277801" y="128594"/>
                </a:cubicBezTo>
                <a:cubicBezTo>
                  <a:pt x="277790" y="128586"/>
                  <a:pt x="277779" y="128579"/>
                  <a:pt x="277768" y="128572"/>
                </a:cubicBezTo>
                <a:close/>
                <a:moveTo>
                  <a:pt x="424834" y="120952"/>
                </a:moveTo>
                <a:lnTo>
                  <a:pt x="361588" y="11319"/>
                </a:lnTo>
                <a:cubicBezTo>
                  <a:pt x="359230" y="7317"/>
                  <a:pt x="354091" y="5958"/>
                  <a:pt x="350063" y="8271"/>
                </a:cubicBezTo>
                <a:lnTo>
                  <a:pt x="299580" y="37418"/>
                </a:lnTo>
                <a:cubicBezTo>
                  <a:pt x="295544" y="39743"/>
                  <a:pt x="294140" y="44890"/>
                  <a:pt x="296437" y="48943"/>
                </a:cubicBezTo>
                <a:lnTo>
                  <a:pt x="359778" y="158575"/>
                </a:lnTo>
                <a:cubicBezTo>
                  <a:pt x="362099" y="162565"/>
                  <a:pt x="367209" y="163928"/>
                  <a:pt x="371208" y="161623"/>
                </a:cubicBezTo>
                <a:lnTo>
                  <a:pt x="421786" y="132477"/>
                </a:lnTo>
                <a:cubicBezTo>
                  <a:pt x="425788" y="130119"/>
                  <a:pt x="427147" y="124980"/>
                  <a:pt x="424834" y="120952"/>
                </a:cubicBezTo>
                <a:close/>
                <a:moveTo>
                  <a:pt x="8306" y="120952"/>
                </a:moveTo>
                <a:cubicBezTo>
                  <a:pt x="5955" y="124940"/>
                  <a:pt x="7283" y="130078"/>
                  <a:pt x="11271" y="132429"/>
                </a:cubicBezTo>
                <a:cubicBezTo>
                  <a:pt x="11299" y="132445"/>
                  <a:pt x="11326" y="132461"/>
                  <a:pt x="11354" y="132477"/>
                </a:cubicBezTo>
                <a:lnTo>
                  <a:pt x="61932" y="161623"/>
                </a:lnTo>
                <a:cubicBezTo>
                  <a:pt x="65931" y="163928"/>
                  <a:pt x="71041" y="162565"/>
                  <a:pt x="73362" y="158575"/>
                </a:cubicBezTo>
                <a:lnTo>
                  <a:pt x="136703" y="48943"/>
                </a:lnTo>
                <a:cubicBezTo>
                  <a:pt x="138945" y="44883"/>
                  <a:pt x="137552" y="39777"/>
                  <a:pt x="133560" y="37418"/>
                </a:cubicBezTo>
                <a:lnTo>
                  <a:pt x="83077" y="8271"/>
                </a:lnTo>
                <a:cubicBezTo>
                  <a:pt x="79049" y="5958"/>
                  <a:pt x="73910" y="7317"/>
                  <a:pt x="71552" y="11319"/>
                </a:cubicBezTo>
                <a:lnTo>
                  <a:pt x="8687" y="120571"/>
                </a:lnTo>
                <a:close/>
              </a:path>
            </a:pathLst>
          </a:custGeom>
          <a:solidFill>
            <a:srgbClr val="A3A09D"/>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84C02FA-345E-4D3D-B70C-31BFDF481465}"/>
              </a:ext>
            </a:extLst>
          </p:cNvPr>
          <p:cNvSpPr>
            <a:spLocks noChangeAspect="1"/>
          </p:cNvSpPr>
          <p:nvPr userDrawn="1"/>
        </p:nvSpPr>
        <p:spPr>
          <a:xfrm>
            <a:off x="512848" y="3982224"/>
            <a:ext cx="318999" cy="326974"/>
          </a:xfrm>
          <a:custGeom>
            <a:avLst/>
            <a:gdLst>
              <a:gd name="connsiteX0" fmla="*/ 321469 w 381000"/>
              <a:gd name="connsiteY0" fmla="*/ 38386 h 390525"/>
              <a:gd name="connsiteX1" fmla="*/ 322612 w 381000"/>
              <a:gd name="connsiteY1" fmla="*/ 16097 h 390525"/>
              <a:gd name="connsiteX2" fmla="*/ 320135 w 381000"/>
              <a:gd name="connsiteY2" fmla="*/ 9811 h 390525"/>
              <a:gd name="connsiteX3" fmla="*/ 313944 w 381000"/>
              <a:gd name="connsiteY3" fmla="*/ 7144 h 390525"/>
              <a:gd name="connsiteX4" fmla="*/ 70009 w 381000"/>
              <a:gd name="connsiteY4" fmla="*/ 7144 h 390525"/>
              <a:gd name="connsiteX5" fmla="*/ 63818 w 381000"/>
              <a:gd name="connsiteY5" fmla="*/ 9811 h 390525"/>
              <a:gd name="connsiteX6" fmla="*/ 61341 w 381000"/>
              <a:gd name="connsiteY6" fmla="*/ 16097 h 390525"/>
              <a:gd name="connsiteX7" fmla="*/ 62579 w 381000"/>
              <a:gd name="connsiteY7" fmla="*/ 38386 h 390525"/>
              <a:gd name="connsiteX8" fmla="*/ 47244 w 381000"/>
              <a:gd name="connsiteY8" fmla="*/ 40958 h 390525"/>
              <a:gd name="connsiteX9" fmla="*/ 7144 w 381000"/>
              <a:gd name="connsiteY9" fmla="*/ 89154 h 390525"/>
              <a:gd name="connsiteX10" fmla="*/ 127826 w 381000"/>
              <a:gd name="connsiteY10" fmla="*/ 220123 h 390525"/>
              <a:gd name="connsiteX11" fmla="*/ 165163 w 381000"/>
              <a:gd name="connsiteY11" fmla="*/ 298895 h 390525"/>
              <a:gd name="connsiteX12" fmla="*/ 218885 w 381000"/>
              <a:gd name="connsiteY12" fmla="*/ 298895 h 390525"/>
              <a:gd name="connsiteX13" fmla="*/ 254984 w 381000"/>
              <a:gd name="connsiteY13" fmla="*/ 221933 h 390525"/>
              <a:gd name="connsiteX14" fmla="*/ 377762 w 381000"/>
              <a:gd name="connsiteY14" fmla="*/ 89154 h 390525"/>
              <a:gd name="connsiteX15" fmla="*/ 321469 w 381000"/>
              <a:gd name="connsiteY15" fmla="*/ 38386 h 390525"/>
              <a:gd name="connsiteX16" fmla="*/ 96584 w 381000"/>
              <a:gd name="connsiteY16" fmla="*/ 170212 h 390525"/>
              <a:gd name="connsiteX17" fmla="*/ 33338 w 381000"/>
              <a:gd name="connsiteY17" fmla="*/ 89154 h 390525"/>
              <a:gd name="connsiteX18" fmla="*/ 65246 w 381000"/>
              <a:gd name="connsiteY18" fmla="*/ 64485 h 390525"/>
              <a:gd name="connsiteX19" fmla="*/ 96584 w 381000"/>
              <a:gd name="connsiteY19" fmla="*/ 170212 h 390525"/>
              <a:gd name="connsiteX20" fmla="*/ 238506 w 381000"/>
              <a:gd name="connsiteY20" fmla="*/ 95917 h 390525"/>
              <a:gd name="connsiteX21" fmla="*/ 217742 w 381000"/>
              <a:gd name="connsiteY21" fmla="*/ 118587 h 390525"/>
              <a:gd name="connsiteX22" fmla="*/ 217265 w 381000"/>
              <a:gd name="connsiteY22" fmla="*/ 120111 h 390525"/>
              <a:gd name="connsiteX23" fmla="*/ 220980 w 381000"/>
              <a:gd name="connsiteY23" fmla="*/ 150305 h 390525"/>
              <a:gd name="connsiteX24" fmla="*/ 220313 w 381000"/>
              <a:gd name="connsiteY24" fmla="*/ 150781 h 390525"/>
              <a:gd name="connsiteX25" fmla="*/ 192786 w 381000"/>
              <a:gd name="connsiteY25" fmla="*/ 137637 h 390525"/>
              <a:gd name="connsiteX26" fmla="*/ 191167 w 381000"/>
              <a:gd name="connsiteY26" fmla="*/ 137637 h 390525"/>
              <a:gd name="connsiteX27" fmla="*/ 163639 w 381000"/>
              <a:gd name="connsiteY27" fmla="*/ 150590 h 390525"/>
              <a:gd name="connsiteX28" fmla="*/ 162973 w 381000"/>
              <a:gd name="connsiteY28" fmla="*/ 150114 h 390525"/>
              <a:gd name="connsiteX29" fmla="*/ 166783 w 381000"/>
              <a:gd name="connsiteY29" fmla="*/ 119920 h 390525"/>
              <a:gd name="connsiteX30" fmla="*/ 166402 w 381000"/>
              <a:gd name="connsiteY30" fmla="*/ 118587 h 390525"/>
              <a:gd name="connsiteX31" fmla="*/ 145542 w 381000"/>
              <a:gd name="connsiteY31" fmla="*/ 96393 h 390525"/>
              <a:gd name="connsiteX32" fmla="*/ 145542 w 381000"/>
              <a:gd name="connsiteY32" fmla="*/ 95536 h 390525"/>
              <a:gd name="connsiteX33" fmla="*/ 175451 w 381000"/>
              <a:gd name="connsiteY33" fmla="*/ 89821 h 390525"/>
              <a:gd name="connsiteX34" fmla="*/ 176689 w 381000"/>
              <a:gd name="connsiteY34" fmla="*/ 88869 h 390525"/>
              <a:gd name="connsiteX35" fmla="*/ 191357 w 381000"/>
              <a:gd name="connsiteY35" fmla="*/ 62294 h 390525"/>
              <a:gd name="connsiteX36" fmla="*/ 192214 w 381000"/>
              <a:gd name="connsiteY36" fmla="*/ 62294 h 390525"/>
              <a:gd name="connsiteX37" fmla="*/ 206883 w 381000"/>
              <a:gd name="connsiteY37" fmla="*/ 88869 h 390525"/>
              <a:gd name="connsiteX38" fmla="*/ 208217 w 381000"/>
              <a:gd name="connsiteY38" fmla="*/ 89821 h 390525"/>
              <a:gd name="connsiteX39" fmla="*/ 238125 w 381000"/>
              <a:gd name="connsiteY39" fmla="*/ 95536 h 390525"/>
              <a:gd name="connsiteX40" fmla="*/ 238125 w 381000"/>
              <a:gd name="connsiteY40" fmla="*/ 96393 h 390525"/>
              <a:gd name="connsiteX41" fmla="*/ 351568 w 381000"/>
              <a:gd name="connsiteY41" fmla="*/ 89154 h 390525"/>
              <a:gd name="connsiteX42" fmla="*/ 286036 w 381000"/>
              <a:gd name="connsiteY42" fmla="*/ 172593 h 390525"/>
              <a:gd name="connsiteX43" fmla="*/ 318802 w 381000"/>
              <a:gd name="connsiteY43" fmla="*/ 64294 h 390525"/>
              <a:gd name="connsiteX44" fmla="*/ 331851 w 381000"/>
              <a:gd name="connsiteY44" fmla="*/ 66390 h 390525"/>
              <a:gd name="connsiteX45" fmla="*/ 351663 w 381000"/>
              <a:gd name="connsiteY45" fmla="*/ 89154 h 390525"/>
              <a:gd name="connsiteX46" fmla="*/ 99727 w 381000"/>
              <a:gd name="connsiteY46" fmla="*/ 366237 h 390525"/>
              <a:gd name="connsiteX47" fmla="*/ 99727 w 381000"/>
              <a:gd name="connsiteY47" fmla="*/ 379857 h 390525"/>
              <a:gd name="connsiteX48" fmla="*/ 104108 w 381000"/>
              <a:gd name="connsiteY48" fmla="*/ 384144 h 390525"/>
              <a:gd name="connsiteX49" fmla="*/ 279845 w 381000"/>
              <a:gd name="connsiteY49" fmla="*/ 384144 h 390525"/>
              <a:gd name="connsiteX50" fmla="*/ 284226 w 381000"/>
              <a:gd name="connsiteY50" fmla="*/ 379857 h 390525"/>
              <a:gd name="connsiteX51" fmla="*/ 284226 w 381000"/>
              <a:gd name="connsiteY51" fmla="*/ 366237 h 390525"/>
              <a:gd name="connsiteX52" fmla="*/ 276511 w 381000"/>
              <a:gd name="connsiteY52" fmla="*/ 357664 h 390525"/>
              <a:gd name="connsiteX53" fmla="*/ 220789 w 381000"/>
              <a:gd name="connsiteY53" fmla="*/ 309182 h 390525"/>
              <a:gd name="connsiteX54" fmla="*/ 163639 w 381000"/>
              <a:gd name="connsiteY54" fmla="*/ 309182 h 390525"/>
              <a:gd name="connsiteX55" fmla="*/ 107823 w 381000"/>
              <a:gd name="connsiteY55" fmla="*/ 357664 h 390525"/>
              <a:gd name="connsiteX56" fmla="*/ 100108 w 381000"/>
              <a:gd name="connsiteY56" fmla="*/ 36623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1000" h="390525">
                <a:moveTo>
                  <a:pt x="321469" y="38386"/>
                </a:moveTo>
                <a:cubicBezTo>
                  <a:pt x="321945" y="31052"/>
                  <a:pt x="322517" y="23622"/>
                  <a:pt x="322612" y="16097"/>
                </a:cubicBezTo>
                <a:cubicBezTo>
                  <a:pt x="322717" y="13745"/>
                  <a:pt x="321816" y="11459"/>
                  <a:pt x="320135" y="9811"/>
                </a:cubicBezTo>
                <a:cubicBezTo>
                  <a:pt x="318536" y="8095"/>
                  <a:pt x="316290" y="7127"/>
                  <a:pt x="313944" y="7144"/>
                </a:cubicBezTo>
                <a:lnTo>
                  <a:pt x="70009" y="7144"/>
                </a:lnTo>
                <a:cubicBezTo>
                  <a:pt x="67667" y="7150"/>
                  <a:pt x="65431" y="8114"/>
                  <a:pt x="63818" y="9811"/>
                </a:cubicBezTo>
                <a:cubicBezTo>
                  <a:pt x="62157" y="11473"/>
                  <a:pt x="61260" y="13749"/>
                  <a:pt x="61341" y="16097"/>
                </a:cubicBezTo>
                <a:cubicBezTo>
                  <a:pt x="61341" y="23622"/>
                  <a:pt x="62008" y="30956"/>
                  <a:pt x="62579" y="38386"/>
                </a:cubicBezTo>
                <a:cubicBezTo>
                  <a:pt x="57425" y="38964"/>
                  <a:pt x="52305" y="39823"/>
                  <a:pt x="47244" y="40958"/>
                </a:cubicBezTo>
                <a:cubicBezTo>
                  <a:pt x="19145" y="47435"/>
                  <a:pt x="7144" y="61818"/>
                  <a:pt x="7144" y="89154"/>
                </a:cubicBezTo>
                <a:cubicBezTo>
                  <a:pt x="7144" y="130112"/>
                  <a:pt x="61722" y="187262"/>
                  <a:pt x="127826" y="220123"/>
                </a:cubicBezTo>
                <a:cubicBezTo>
                  <a:pt x="147923" y="250031"/>
                  <a:pt x="162782" y="267272"/>
                  <a:pt x="165163" y="298895"/>
                </a:cubicBezTo>
                <a:lnTo>
                  <a:pt x="218885" y="298895"/>
                </a:lnTo>
                <a:cubicBezTo>
                  <a:pt x="221266" y="267939"/>
                  <a:pt x="235553" y="250698"/>
                  <a:pt x="254984" y="221933"/>
                </a:cubicBezTo>
                <a:cubicBezTo>
                  <a:pt x="321659" y="189453"/>
                  <a:pt x="377762" y="130874"/>
                  <a:pt x="377762" y="89154"/>
                </a:cubicBezTo>
                <a:cubicBezTo>
                  <a:pt x="377762" y="56674"/>
                  <a:pt x="361855" y="43720"/>
                  <a:pt x="321469" y="38386"/>
                </a:cubicBezTo>
                <a:close/>
                <a:moveTo>
                  <a:pt x="96584" y="170212"/>
                </a:moveTo>
                <a:cubicBezTo>
                  <a:pt x="59627" y="142971"/>
                  <a:pt x="33338" y="110681"/>
                  <a:pt x="33338" y="89154"/>
                </a:cubicBezTo>
                <a:cubicBezTo>
                  <a:pt x="33338" y="75534"/>
                  <a:pt x="35433" y="68295"/>
                  <a:pt x="65246" y="64485"/>
                </a:cubicBezTo>
                <a:cubicBezTo>
                  <a:pt x="69836" y="101205"/>
                  <a:pt x="80423" y="136922"/>
                  <a:pt x="96584" y="170212"/>
                </a:cubicBezTo>
                <a:close/>
                <a:moveTo>
                  <a:pt x="238506" y="95917"/>
                </a:moveTo>
                <a:lnTo>
                  <a:pt x="217742" y="118587"/>
                </a:lnTo>
                <a:lnTo>
                  <a:pt x="217265" y="120111"/>
                </a:lnTo>
                <a:lnTo>
                  <a:pt x="220980" y="150305"/>
                </a:lnTo>
                <a:lnTo>
                  <a:pt x="220313" y="150781"/>
                </a:lnTo>
                <a:lnTo>
                  <a:pt x="192786" y="137637"/>
                </a:lnTo>
                <a:lnTo>
                  <a:pt x="191167" y="137637"/>
                </a:lnTo>
                <a:lnTo>
                  <a:pt x="163639" y="150590"/>
                </a:lnTo>
                <a:lnTo>
                  <a:pt x="162973" y="150114"/>
                </a:lnTo>
                <a:lnTo>
                  <a:pt x="166783" y="119920"/>
                </a:lnTo>
                <a:lnTo>
                  <a:pt x="166402" y="118587"/>
                </a:lnTo>
                <a:lnTo>
                  <a:pt x="145542" y="96393"/>
                </a:lnTo>
                <a:lnTo>
                  <a:pt x="145542" y="95536"/>
                </a:lnTo>
                <a:lnTo>
                  <a:pt x="175451" y="89821"/>
                </a:lnTo>
                <a:lnTo>
                  <a:pt x="176689" y="88869"/>
                </a:lnTo>
                <a:lnTo>
                  <a:pt x="191357" y="62294"/>
                </a:lnTo>
                <a:lnTo>
                  <a:pt x="192214" y="62294"/>
                </a:lnTo>
                <a:lnTo>
                  <a:pt x="206883" y="88869"/>
                </a:lnTo>
                <a:lnTo>
                  <a:pt x="208217" y="89821"/>
                </a:lnTo>
                <a:lnTo>
                  <a:pt x="238125" y="95536"/>
                </a:lnTo>
                <a:lnTo>
                  <a:pt x="238125" y="96393"/>
                </a:lnTo>
                <a:close/>
                <a:moveTo>
                  <a:pt x="351568" y="89154"/>
                </a:moveTo>
                <a:cubicBezTo>
                  <a:pt x="351568" y="111252"/>
                  <a:pt x="324231" y="144876"/>
                  <a:pt x="286036" y="172593"/>
                </a:cubicBezTo>
                <a:cubicBezTo>
                  <a:pt x="303087" y="138640"/>
                  <a:pt x="314171" y="102006"/>
                  <a:pt x="318802" y="64294"/>
                </a:cubicBezTo>
                <a:cubicBezTo>
                  <a:pt x="323184" y="64770"/>
                  <a:pt x="327540" y="65470"/>
                  <a:pt x="331851" y="66390"/>
                </a:cubicBezTo>
                <a:cubicBezTo>
                  <a:pt x="349853" y="70580"/>
                  <a:pt x="351663" y="75914"/>
                  <a:pt x="351663" y="89154"/>
                </a:cubicBezTo>
                <a:close/>
                <a:moveTo>
                  <a:pt x="99727" y="366237"/>
                </a:moveTo>
                <a:lnTo>
                  <a:pt x="99727" y="379857"/>
                </a:lnTo>
                <a:cubicBezTo>
                  <a:pt x="99779" y="382240"/>
                  <a:pt x="101725" y="384144"/>
                  <a:pt x="104108" y="384144"/>
                </a:cubicBezTo>
                <a:lnTo>
                  <a:pt x="279845" y="384144"/>
                </a:lnTo>
                <a:cubicBezTo>
                  <a:pt x="282228" y="384144"/>
                  <a:pt x="284174" y="382240"/>
                  <a:pt x="284226" y="379857"/>
                </a:cubicBezTo>
                <a:lnTo>
                  <a:pt x="284226" y="366237"/>
                </a:lnTo>
                <a:cubicBezTo>
                  <a:pt x="284204" y="361835"/>
                  <a:pt x="280886" y="358148"/>
                  <a:pt x="276511" y="357664"/>
                </a:cubicBezTo>
                <a:cubicBezTo>
                  <a:pt x="249754" y="354456"/>
                  <a:pt x="227667" y="335238"/>
                  <a:pt x="220789" y="309182"/>
                </a:cubicBezTo>
                <a:lnTo>
                  <a:pt x="163639" y="309182"/>
                </a:lnTo>
                <a:cubicBezTo>
                  <a:pt x="156726" y="335253"/>
                  <a:pt x="134605" y="354467"/>
                  <a:pt x="107823" y="357664"/>
                </a:cubicBezTo>
                <a:cubicBezTo>
                  <a:pt x="103447" y="358148"/>
                  <a:pt x="100130" y="361835"/>
                  <a:pt x="100108" y="366237"/>
                </a:cubicBezTo>
                <a:close/>
              </a:path>
            </a:pathLst>
          </a:custGeom>
          <a:solidFill>
            <a:srgbClr val="A3A09D"/>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836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Awards - Gray">
    <p:spTree>
      <p:nvGrpSpPr>
        <p:cNvPr id="1" name=""/>
        <p:cNvGrpSpPr/>
        <p:nvPr/>
      </p:nvGrpSpPr>
      <p:grpSpPr>
        <a:xfrm>
          <a:off x="0" y="0"/>
          <a:ext cx="0" cy="0"/>
          <a:chOff x="0" y="0"/>
          <a:chExt cx="0" cy="0"/>
        </a:xfrm>
      </p:grpSpPr>
      <p:sp>
        <p:nvSpPr>
          <p:cNvPr id="81" name="Rectangle 80"/>
          <p:cNvSpPr>
            <a:spLocks noChangeAspect="1"/>
          </p:cNvSpPr>
          <p:nvPr userDrawn="1"/>
        </p:nvSpPr>
        <p:spPr>
          <a:xfrm>
            <a:off x="219822" y="691164"/>
            <a:ext cx="8755903" cy="39808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Skadden Awards (Gray)</a:t>
            </a:r>
          </a:p>
        </p:txBody>
      </p:sp>
      <p:cxnSp>
        <p:nvCxnSpPr>
          <p:cNvPr id="36" name="Straight Connector 3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56" name="Group 55"/>
          <p:cNvGrpSpPr>
            <a:grpSpLocks noChangeAspect="1"/>
          </p:cNvGrpSpPr>
          <p:nvPr userDrawn="1"/>
        </p:nvGrpSpPr>
        <p:grpSpPr>
          <a:xfrm>
            <a:off x="1473228" y="784620"/>
            <a:ext cx="6189064" cy="3796022"/>
            <a:chOff x="466725" y="954510"/>
            <a:chExt cx="7814913" cy="5263305"/>
          </a:xfrm>
        </p:grpSpPr>
        <p:sp>
          <p:nvSpPr>
            <p:cNvPr id="57" name="Rectangle 56"/>
            <p:cNvSpPr/>
            <p:nvPr userDrawn="1"/>
          </p:nvSpPr>
          <p:spPr>
            <a:xfrm>
              <a:off x="466725"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userDrawn="1"/>
          </p:nvSpPr>
          <p:spPr>
            <a:xfrm>
              <a:off x="4410599"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userDrawn="1"/>
          </p:nvSpPr>
          <p:spPr>
            <a:xfrm>
              <a:off x="466725"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userDrawn="1"/>
          </p:nvSpPr>
          <p:spPr>
            <a:xfrm>
              <a:off x="6386163" y="4512840"/>
              <a:ext cx="1895475" cy="1704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userDrawn="1"/>
          </p:nvSpPr>
          <p:spPr>
            <a:xfrm>
              <a:off x="2444561"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userDrawn="1"/>
          </p:nvSpPr>
          <p:spPr>
            <a:xfrm>
              <a:off x="2444561"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userDrawn="1"/>
          </p:nvSpPr>
          <p:spPr>
            <a:xfrm>
              <a:off x="466725"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userDrawn="1"/>
          </p:nvSpPr>
          <p:spPr>
            <a:xfrm>
              <a:off x="6386163"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userDrawn="1"/>
          </p:nvSpPr>
          <p:spPr>
            <a:xfrm>
              <a:off x="4410599"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6386163"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4410599"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userDrawn="1"/>
          </p:nvSpPr>
          <p:spPr>
            <a:xfrm>
              <a:off x="2444561"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Content Placeholder 2"/>
          <p:cNvSpPr>
            <a:spLocks noGrp="1" noChangeAspect="1"/>
          </p:cNvSpPr>
          <p:nvPr>
            <p:ph idx="1" hasCustomPrompt="1"/>
          </p:nvPr>
        </p:nvSpPr>
        <p:spPr>
          <a:xfrm>
            <a:off x="1516802" y="841027"/>
            <a:ext cx="1402801" cy="1132505"/>
          </a:xfrm>
        </p:spPr>
        <p:txBody>
          <a:bodyPr>
            <a:noAutofit/>
          </a:bodyPr>
          <a:lstStyle>
            <a:lvl1pPr marL="0" indent="0">
              <a:spcBef>
                <a:spcPts val="0"/>
              </a:spcBef>
              <a:spcAft>
                <a:spcPts val="400"/>
              </a:spcAft>
              <a:buFont typeface="Arial" pitchFamily="34" charset="0"/>
              <a:buNone/>
              <a:defRPr sz="1400" b="1">
                <a:solidFill>
                  <a:schemeClr val="tx2"/>
                </a:solidFill>
              </a:defRPr>
            </a:lvl1pPr>
            <a:lvl2pPr marL="0" indent="0">
              <a:spcBef>
                <a:spcPts val="0"/>
              </a:spcBef>
              <a:spcAft>
                <a:spcPts val="400"/>
              </a:spcAft>
              <a:buFont typeface="Arial" panose="020B0604020202020204" pitchFamily="34" charset="0"/>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0" name="Content Placeholder 2"/>
          <p:cNvSpPr>
            <a:spLocks noGrp="1" noChangeAspect="1"/>
          </p:cNvSpPr>
          <p:nvPr>
            <p:ph idx="10" hasCustomPrompt="1"/>
          </p:nvPr>
        </p:nvSpPr>
        <p:spPr>
          <a:xfrm>
            <a:off x="3092548" y="841027"/>
            <a:ext cx="1402801" cy="1132505"/>
          </a:xfrm>
        </p:spPr>
        <p:txBody>
          <a:bodyPr>
            <a:noAutofit/>
          </a:bodyPr>
          <a:lstStyle>
            <a:lvl1pPr marL="0" indent="0">
              <a:spcBef>
                <a:spcPts val="0"/>
              </a:spcBef>
              <a:spcAft>
                <a:spcPts val="400"/>
              </a:spcAft>
              <a:buFont typeface="Arial" pitchFamily="34" charset="0"/>
              <a:buNone/>
              <a:defRPr sz="1400" b="1">
                <a:solidFill>
                  <a:schemeClr val="accent6"/>
                </a:solidFill>
              </a:defRPr>
            </a:lvl1pPr>
            <a:lvl2pPr marL="0" indent="0">
              <a:spcBef>
                <a:spcPts val="0"/>
              </a:spcBef>
              <a:spcAft>
                <a:spcPts val="400"/>
              </a:spcAft>
              <a:buFont typeface="Arial" panose="020B0604020202020204" pitchFamily="34" charset="0"/>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1" name="Content Placeholder 2"/>
          <p:cNvSpPr>
            <a:spLocks noGrp="1" noChangeAspect="1"/>
          </p:cNvSpPr>
          <p:nvPr>
            <p:ph idx="11" hasCustomPrompt="1"/>
          </p:nvPr>
        </p:nvSpPr>
        <p:spPr>
          <a:xfrm>
            <a:off x="4654342" y="841027"/>
            <a:ext cx="1402801" cy="1132505"/>
          </a:xfrm>
        </p:spPr>
        <p:txBody>
          <a:bodyPr>
            <a:noAutofit/>
          </a:bodyPr>
          <a:lstStyle>
            <a:lvl1pPr marL="0" indent="0">
              <a:spcBef>
                <a:spcPts val="0"/>
              </a:spcBef>
              <a:spcAft>
                <a:spcPts val="400"/>
              </a:spcAft>
              <a:buFont typeface="Arial" pitchFamily="34" charset="0"/>
              <a:buNone/>
              <a:defRPr sz="1400" b="1">
                <a:solidFill>
                  <a:schemeClr val="tx1"/>
                </a:solidFill>
              </a:defRPr>
            </a:lvl1pPr>
            <a:lvl2pPr marL="0" indent="0">
              <a:spcBef>
                <a:spcPts val="0"/>
              </a:spcBef>
              <a:spcAft>
                <a:spcPts val="400"/>
              </a:spcAft>
              <a:buFont typeface="Arial" panose="020B0604020202020204" pitchFamily="34" charset="0"/>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2" name="Content Placeholder 2"/>
          <p:cNvSpPr>
            <a:spLocks noGrp="1" noChangeAspect="1"/>
          </p:cNvSpPr>
          <p:nvPr>
            <p:ph idx="12" hasCustomPrompt="1"/>
          </p:nvPr>
        </p:nvSpPr>
        <p:spPr>
          <a:xfrm>
            <a:off x="6203377" y="841027"/>
            <a:ext cx="1402801" cy="1132505"/>
          </a:xfrm>
        </p:spPr>
        <p:txBody>
          <a:bodyPr>
            <a:noAutofit/>
          </a:bodyPr>
          <a:lstStyle>
            <a:lvl1pPr marL="0" indent="0">
              <a:spcBef>
                <a:spcPts val="0"/>
              </a:spcBef>
              <a:spcAft>
                <a:spcPts val="400"/>
              </a:spcAft>
              <a:buFont typeface="Arial" pitchFamily="34" charset="0"/>
              <a:buNone/>
              <a:defRPr sz="1400" b="1">
                <a:solidFill>
                  <a:schemeClr val="tx2"/>
                </a:solidFill>
              </a:defRPr>
            </a:lvl1pPr>
            <a:lvl2pPr marL="0" indent="0">
              <a:spcBef>
                <a:spcPts val="0"/>
              </a:spcBef>
              <a:spcAft>
                <a:spcPts val="400"/>
              </a:spcAft>
              <a:buFont typeface="Arial" panose="020B0604020202020204" pitchFamily="34" charset="0"/>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3" name="Content Placeholder 2"/>
          <p:cNvSpPr>
            <a:spLocks noGrp="1" noChangeAspect="1"/>
          </p:cNvSpPr>
          <p:nvPr>
            <p:ph idx="13" hasCustomPrompt="1"/>
          </p:nvPr>
        </p:nvSpPr>
        <p:spPr>
          <a:xfrm>
            <a:off x="1516801" y="2119049"/>
            <a:ext cx="1402801" cy="1132505"/>
          </a:xfrm>
        </p:spPr>
        <p:txBody>
          <a:bodyPr>
            <a:noAutofit/>
          </a:bodyPr>
          <a:lstStyle>
            <a:lvl1pPr marL="0" indent="0">
              <a:spcBef>
                <a:spcPts val="0"/>
              </a:spcBef>
              <a:spcAft>
                <a:spcPts val="400"/>
              </a:spcAft>
              <a:buFont typeface="Arial" pitchFamily="34" charset="0"/>
              <a:buNone/>
              <a:defRPr sz="1400" b="1">
                <a:solidFill>
                  <a:schemeClr val="accent6"/>
                </a:solidFill>
              </a:defRPr>
            </a:lvl1pPr>
            <a:lvl2pPr marL="0" indent="0">
              <a:spcBef>
                <a:spcPts val="0"/>
              </a:spcBef>
              <a:spcAft>
                <a:spcPts val="400"/>
              </a:spcAft>
              <a:buFont typeface="Arial" panose="020B0604020202020204" pitchFamily="34" charset="0"/>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4" name="Content Placeholder 2"/>
          <p:cNvSpPr>
            <a:spLocks noGrp="1" noChangeAspect="1"/>
          </p:cNvSpPr>
          <p:nvPr>
            <p:ph idx="14" hasCustomPrompt="1"/>
          </p:nvPr>
        </p:nvSpPr>
        <p:spPr>
          <a:xfrm>
            <a:off x="3085819" y="2119049"/>
            <a:ext cx="1402801" cy="1132505"/>
          </a:xfrm>
        </p:spPr>
        <p:txBody>
          <a:bodyPr>
            <a:noAutofit/>
          </a:bodyPr>
          <a:lstStyle>
            <a:lvl1pPr marL="0" indent="0">
              <a:spcBef>
                <a:spcPts val="0"/>
              </a:spcBef>
              <a:spcAft>
                <a:spcPts val="400"/>
              </a:spcAft>
              <a:buFont typeface="Arial" pitchFamily="34" charset="0"/>
              <a:buNone/>
              <a:defRPr sz="1400" b="1">
                <a:solidFill>
                  <a:schemeClr val="tx1"/>
                </a:solidFill>
              </a:defRPr>
            </a:lvl1pPr>
            <a:lvl2pPr marL="0" indent="0">
              <a:spcBef>
                <a:spcPts val="0"/>
              </a:spcBef>
              <a:spcAft>
                <a:spcPts val="400"/>
              </a:spcAft>
              <a:buFont typeface="Arial" panose="020B0604020202020204" pitchFamily="34" charset="0"/>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5" name="Content Placeholder 2"/>
          <p:cNvSpPr>
            <a:spLocks noGrp="1" noChangeAspect="1"/>
          </p:cNvSpPr>
          <p:nvPr>
            <p:ph idx="15" hasCustomPrompt="1"/>
          </p:nvPr>
        </p:nvSpPr>
        <p:spPr>
          <a:xfrm>
            <a:off x="4640896" y="2119049"/>
            <a:ext cx="1402801" cy="1132505"/>
          </a:xfrm>
        </p:spPr>
        <p:txBody>
          <a:bodyPr>
            <a:noAutofit/>
          </a:bodyPr>
          <a:lstStyle>
            <a:lvl1pPr marL="0" indent="0">
              <a:spcBef>
                <a:spcPts val="0"/>
              </a:spcBef>
              <a:spcAft>
                <a:spcPts val="400"/>
              </a:spcAft>
              <a:buFont typeface="Arial" pitchFamily="34" charset="0"/>
              <a:buNone/>
              <a:defRPr sz="1400" b="1">
                <a:solidFill>
                  <a:schemeClr val="tx2"/>
                </a:solidFill>
              </a:defRPr>
            </a:lvl1pPr>
            <a:lvl2pPr marL="0" indent="0">
              <a:spcBef>
                <a:spcPts val="0"/>
              </a:spcBef>
              <a:spcAft>
                <a:spcPts val="400"/>
              </a:spcAft>
              <a:buFont typeface="Arial" panose="020B0604020202020204" pitchFamily="34" charset="0"/>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6" name="Content Placeholder 2"/>
          <p:cNvSpPr>
            <a:spLocks noGrp="1" noChangeAspect="1"/>
          </p:cNvSpPr>
          <p:nvPr>
            <p:ph idx="16" hasCustomPrompt="1"/>
          </p:nvPr>
        </p:nvSpPr>
        <p:spPr>
          <a:xfrm>
            <a:off x="6210286" y="2119049"/>
            <a:ext cx="1402801" cy="1132505"/>
          </a:xfrm>
        </p:spPr>
        <p:txBody>
          <a:bodyPr>
            <a:noAutofit/>
          </a:bodyPr>
          <a:lstStyle>
            <a:lvl1pPr marL="0" indent="0">
              <a:spcBef>
                <a:spcPts val="0"/>
              </a:spcBef>
              <a:spcAft>
                <a:spcPts val="400"/>
              </a:spcAft>
              <a:buFont typeface="Arial" pitchFamily="34" charset="0"/>
              <a:buNone/>
              <a:defRPr sz="1400" b="1">
                <a:solidFill>
                  <a:schemeClr val="tx1"/>
                </a:solidFill>
              </a:defRPr>
            </a:lvl1pPr>
            <a:lvl2pPr marL="0" indent="0">
              <a:spcBef>
                <a:spcPts val="0"/>
              </a:spcBef>
              <a:spcAft>
                <a:spcPts val="400"/>
              </a:spcAft>
              <a:buFont typeface="Arial" panose="020B0604020202020204" pitchFamily="34" charset="0"/>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7" name="Content Placeholder 2"/>
          <p:cNvSpPr>
            <a:spLocks noGrp="1" noChangeAspect="1"/>
          </p:cNvSpPr>
          <p:nvPr>
            <p:ph idx="17" hasCustomPrompt="1"/>
          </p:nvPr>
        </p:nvSpPr>
        <p:spPr>
          <a:xfrm>
            <a:off x="1516812" y="3406119"/>
            <a:ext cx="1402801" cy="1132505"/>
          </a:xfrm>
        </p:spPr>
        <p:txBody>
          <a:bodyPr>
            <a:noAutofit/>
          </a:bodyPr>
          <a:lstStyle>
            <a:lvl1pPr marL="0" indent="0">
              <a:spcBef>
                <a:spcPts val="0"/>
              </a:spcBef>
              <a:spcAft>
                <a:spcPts val="400"/>
              </a:spcAft>
              <a:buFont typeface="Arial" pitchFamily="34" charset="0"/>
              <a:buNone/>
              <a:defRPr sz="1400" b="1">
                <a:solidFill>
                  <a:schemeClr val="tx1"/>
                </a:solidFill>
              </a:defRPr>
            </a:lvl1pPr>
            <a:lvl2pPr marL="0" indent="0">
              <a:spcBef>
                <a:spcPts val="0"/>
              </a:spcBef>
              <a:spcAft>
                <a:spcPts val="400"/>
              </a:spcAft>
              <a:buFont typeface="Arial" panose="020B0604020202020204" pitchFamily="34" charset="0"/>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8" name="Content Placeholder 2"/>
          <p:cNvSpPr>
            <a:spLocks noGrp="1" noChangeAspect="1"/>
          </p:cNvSpPr>
          <p:nvPr>
            <p:ph idx="18" hasCustomPrompt="1"/>
          </p:nvPr>
        </p:nvSpPr>
        <p:spPr>
          <a:xfrm>
            <a:off x="3095235" y="3406119"/>
            <a:ext cx="1402801" cy="1132505"/>
          </a:xfrm>
        </p:spPr>
        <p:txBody>
          <a:bodyPr>
            <a:noAutofit/>
          </a:bodyPr>
          <a:lstStyle>
            <a:lvl1pPr marL="0" indent="0">
              <a:spcBef>
                <a:spcPts val="0"/>
              </a:spcBef>
              <a:spcAft>
                <a:spcPts val="400"/>
              </a:spcAft>
              <a:buFont typeface="Arial" pitchFamily="34" charset="0"/>
              <a:buNone/>
              <a:defRPr sz="1400" b="1">
                <a:solidFill>
                  <a:schemeClr val="tx2"/>
                </a:solidFill>
              </a:defRPr>
            </a:lvl1pPr>
            <a:lvl2pPr marL="0" indent="0">
              <a:spcBef>
                <a:spcPts val="0"/>
              </a:spcBef>
              <a:spcAft>
                <a:spcPts val="400"/>
              </a:spcAft>
              <a:buFont typeface="Arial" panose="020B0604020202020204" pitchFamily="34" charset="0"/>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79" name="Content Placeholder 2"/>
          <p:cNvSpPr>
            <a:spLocks noGrp="1" noChangeAspect="1"/>
          </p:cNvSpPr>
          <p:nvPr>
            <p:ph idx="19" hasCustomPrompt="1"/>
          </p:nvPr>
        </p:nvSpPr>
        <p:spPr>
          <a:xfrm>
            <a:off x="4654341" y="3406119"/>
            <a:ext cx="1402801" cy="1132505"/>
          </a:xfrm>
        </p:spPr>
        <p:txBody>
          <a:bodyPr>
            <a:noAutofit/>
          </a:bodyPr>
          <a:lstStyle>
            <a:lvl1pPr marL="0" indent="0">
              <a:spcBef>
                <a:spcPts val="0"/>
              </a:spcBef>
              <a:spcAft>
                <a:spcPts val="400"/>
              </a:spcAft>
              <a:buFont typeface="Arial" pitchFamily="34" charset="0"/>
              <a:buNone/>
              <a:defRPr sz="1400" b="1">
                <a:solidFill>
                  <a:schemeClr val="accent6"/>
                </a:solidFill>
              </a:defRPr>
            </a:lvl1pPr>
            <a:lvl2pPr marL="0" indent="0">
              <a:spcBef>
                <a:spcPts val="0"/>
              </a:spcBef>
              <a:spcAft>
                <a:spcPts val="400"/>
              </a:spcAft>
              <a:buFont typeface="Arial" panose="020B0604020202020204" pitchFamily="34" charset="0"/>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Tree>
    <p:extLst>
      <p:ext uri="{BB962C8B-B14F-4D97-AF65-F5344CB8AC3E}">
        <p14:creationId xmlns:p14="http://schemas.microsoft.com/office/powerpoint/2010/main" val="109340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Environmental Sustainabilit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E8CE25-F607-4452-A41C-A6ABE5B5D292}"/>
              </a:ext>
            </a:extLst>
          </p:cNvPr>
          <p:cNvSpPr/>
          <p:nvPr userDrawn="1"/>
        </p:nvSpPr>
        <p:spPr>
          <a:xfrm>
            <a:off x="222033" y="1096473"/>
            <a:ext cx="8760043" cy="365649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TextBox 19">
            <a:extLst>
              <a:ext uri="{FF2B5EF4-FFF2-40B4-BE49-F238E27FC236}">
                <a16:creationId xmlns:a16="http://schemas.microsoft.com/office/drawing/2014/main" id="{C9734C16-3F7C-45E3-A351-F26236A3504A}"/>
              </a:ext>
            </a:extLst>
          </p:cNvPr>
          <p:cNvSpPr txBox="1"/>
          <p:nvPr userDrawn="1"/>
        </p:nvSpPr>
        <p:spPr>
          <a:xfrm>
            <a:off x="947088" y="1192380"/>
            <a:ext cx="7139900" cy="3395801"/>
          </a:xfrm>
          <a:prstGeom prst="rect">
            <a:avLst/>
          </a:prstGeom>
          <a:noFill/>
        </p:spPr>
        <p:txBody>
          <a:bodyPr wrap="square" numCol="1" spcCol="365760" rtlCol="0" anchor="ctr">
            <a:spAutoFit/>
          </a:bodyPr>
          <a:lstStyle/>
          <a:p>
            <a:pPr rtl="0">
              <a:spcAft>
                <a:spcPts val="150"/>
              </a:spcAft>
            </a:pPr>
            <a:r>
              <a:rPr lang="en-US" sz="800" b="1" i="0" u="none" strike="noStrike" kern="1200" baseline="0" dirty="0">
                <a:solidFill>
                  <a:schemeClr val="accent1"/>
                </a:solidFill>
                <a:latin typeface="+mn-lt"/>
                <a:ea typeface="+mn-ea"/>
                <a:cs typeface="+mn-cs"/>
              </a:rPr>
              <a:t>Our Commitment</a:t>
            </a:r>
          </a:p>
          <a:p>
            <a:pPr rtl="0">
              <a:spcAft>
                <a:spcPts val="0"/>
              </a:spcAft>
            </a:pPr>
            <a:r>
              <a:rPr lang="en-US" sz="800" b="0" i="0" u="none" strike="noStrike" kern="1200" baseline="0" dirty="0">
                <a:solidFill>
                  <a:schemeClr val="tx1">
                    <a:lumMod val="90000"/>
                    <a:lumOff val="10000"/>
                  </a:schemeClr>
                </a:solidFill>
                <a:latin typeface="+mn-lt"/>
                <a:ea typeface="+mn-ea"/>
                <a:cs typeface="+mn-cs"/>
              </a:rPr>
              <a:t>Skadden aims to reduce our carbon footprint by at least 25% in the next decade. We intend to reach this goal by remaining actively engaged in sustainability efforts and working closely with experts to develop new approaches to limiting our leading sources of emissions, including electricity usage, air travel and paper use. We also will continue to partner with our attorneys, professional staff, clients, communities and fellow law firms to effect change outside our firm, through both public and </a:t>
            </a:r>
            <a:r>
              <a:rPr lang="en-US" sz="800" b="0" i="1" u="none" strike="noStrike" kern="1200" baseline="0" dirty="0">
                <a:solidFill>
                  <a:schemeClr val="tx1">
                    <a:lumMod val="90000"/>
                    <a:lumOff val="10000"/>
                  </a:schemeClr>
                </a:solidFill>
                <a:latin typeface="+mn-lt"/>
                <a:ea typeface="+mn-ea"/>
                <a:cs typeface="+mn-cs"/>
              </a:rPr>
              <a:t>pro bono </a:t>
            </a:r>
            <a:r>
              <a:rPr lang="en-US" sz="800" b="0" i="0" u="none" strike="noStrike" kern="1200" baseline="0" dirty="0">
                <a:solidFill>
                  <a:schemeClr val="tx1">
                    <a:lumMod val="90000"/>
                    <a:lumOff val="10000"/>
                  </a:schemeClr>
                </a:solidFill>
                <a:latin typeface="+mn-lt"/>
                <a:ea typeface="+mn-ea"/>
                <a:cs typeface="+mn-cs"/>
              </a:rPr>
              <a:t>service. Our firm is an active member of the Law Firm Sustainability Network. </a:t>
            </a:r>
          </a:p>
          <a:p>
            <a:pPr rtl="0">
              <a:spcBef>
                <a:spcPts val="1350"/>
              </a:spcBef>
              <a:spcAft>
                <a:spcPts val="150"/>
              </a:spcAft>
            </a:pPr>
            <a:r>
              <a:rPr lang="en-US" sz="800" b="1" i="0" u="none" strike="noStrike" kern="1200" baseline="0" dirty="0">
                <a:solidFill>
                  <a:schemeClr val="accent1"/>
                </a:solidFill>
                <a:latin typeface="+mn-lt"/>
                <a:ea typeface="+mn-ea"/>
                <a:cs typeface="+mn-cs"/>
              </a:rPr>
              <a:t>Rethink, Reduce, Reuse, Recycle</a:t>
            </a:r>
          </a:p>
          <a:p>
            <a:pPr rtl="0">
              <a:spcAft>
                <a:spcPts val="0"/>
              </a:spcAft>
            </a:pPr>
            <a:r>
              <a:rPr lang="en-US" sz="800" b="0" i="0" u="none" strike="noStrike" kern="1200" baseline="0" dirty="0">
                <a:solidFill>
                  <a:schemeClr val="tx1">
                    <a:lumMod val="90000"/>
                    <a:lumOff val="10000"/>
                  </a:schemeClr>
                </a:solidFill>
                <a:latin typeface="+mn-lt"/>
                <a:ea typeface="+mn-ea"/>
                <a:cs typeface="+mn-cs"/>
              </a:rPr>
              <a:t>Our global Green Team investigates and coordinates best practices for reducing waste and meeting our carbon footprint goals. The team regularly reaches out to attorneys and professional staff to raise awareness, share tips on making a difference, and invite them to get involved in environmental projects within the firm and our local communities.</a:t>
            </a:r>
          </a:p>
          <a:p>
            <a:pPr rtl="0">
              <a:spcBef>
                <a:spcPts val="600"/>
              </a:spcBef>
              <a:spcAft>
                <a:spcPts val="0"/>
              </a:spcAft>
            </a:pPr>
            <a:r>
              <a:rPr lang="en-US" sz="800" b="0" i="0" u="none" strike="noStrike" kern="1200" baseline="0" dirty="0">
                <a:solidFill>
                  <a:schemeClr val="tx1">
                    <a:lumMod val="90000"/>
                    <a:lumOff val="10000"/>
                  </a:schemeClr>
                </a:solidFill>
                <a:latin typeface="+mn-lt"/>
                <a:ea typeface="+mn-ea"/>
                <a:cs typeface="+mn-cs"/>
              </a:rPr>
              <a:t>Our office space design and infrastructure also reflect our commitment to conservation — we incorporate and promote sustainable practices in our new leases and renovations whenever possible. A number of our locations have received LEED Platinum and Gold or other certifications as green buildings, and all of our offices emphasize minimizing paper consumption and increasing recycling habits. A recent analysis of our carbon footprint and sustainability practices highlighted our largest sources of carbon emissions — electricity and air travel. We are rethinking our approach to both, among other areas, in an effort to substantially lower these totals.</a:t>
            </a:r>
          </a:p>
          <a:p>
            <a:pPr rtl="0">
              <a:spcBef>
                <a:spcPts val="1350"/>
              </a:spcBef>
              <a:spcAft>
                <a:spcPts val="150"/>
              </a:spcAft>
            </a:pPr>
            <a:r>
              <a:rPr lang="en-US" sz="800" b="1" i="0" u="none" strike="noStrike" kern="1200" baseline="0" dirty="0">
                <a:solidFill>
                  <a:schemeClr val="accent1"/>
                </a:solidFill>
                <a:latin typeface="+mn-lt"/>
                <a:ea typeface="+mn-ea"/>
                <a:cs typeface="+mn-cs"/>
              </a:rPr>
              <a:t>Partnering With Our Clients, Vendors and Communities</a:t>
            </a:r>
          </a:p>
          <a:p>
            <a:pPr rtl="0">
              <a:spcAft>
                <a:spcPts val="0"/>
              </a:spcAft>
            </a:pPr>
            <a:r>
              <a:rPr lang="en-US" sz="800" b="0" i="0" u="none" strike="noStrike" kern="1200" baseline="0" dirty="0">
                <a:solidFill>
                  <a:schemeClr val="tx1">
                    <a:lumMod val="90000"/>
                    <a:lumOff val="10000"/>
                  </a:schemeClr>
                </a:solidFill>
                <a:latin typeface="+mn-lt"/>
                <a:ea typeface="+mn-ea"/>
                <a:cs typeface="+mn-cs"/>
              </a:rPr>
              <a:t>We regularly look for ways to share and implement best practices with clients who have a like-minded commitment to sustainability — recent efforts include developing strategies to reduce air travel by our teams, thereby reducing our mutual footprint — and we support several law school initiatives related to environmental issues. The firm also incorporates sustainability into our supplier and vendor decision-making. </a:t>
            </a:r>
          </a:p>
          <a:p>
            <a:pPr rtl="0">
              <a:spcBef>
                <a:spcPts val="1350"/>
              </a:spcBef>
              <a:spcAft>
                <a:spcPts val="150"/>
              </a:spcAft>
            </a:pPr>
            <a:r>
              <a:rPr lang="en-US" sz="800" b="1" i="0" u="none" strike="noStrike" kern="1200" baseline="0" dirty="0">
                <a:solidFill>
                  <a:schemeClr val="accent1"/>
                </a:solidFill>
                <a:latin typeface="+mn-lt"/>
                <a:ea typeface="+mn-ea"/>
                <a:cs typeface="+mn-cs"/>
              </a:rPr>
              <a:t>Providing </a:t>
            </a:r>
            <a:r>
              <a:rPr lang="en-US" sz="800" b="1" i="1" u="none" strike="noStrike" kern="1200" baseline="0" dirty="0">
                <a:solidFill>
                  <a:schemeClr val="accent1"/>
                </a:solidFill>
                <a:latin typeface="+mn-lt"/>
                <a:ea typeface="+mn-ea"/>
                <a:cs typeface="+mn-cs"/>
              </a:rPr>
              <a:t>Pro Bono</a:t>
            </a:r>
            <a:r>
              <a:rPr lang="en-US" sz="800" b="1" i="0" u="none" strike="noStrike" kern="1200" baseline="0" dirty="0">
                <a:solidFill>
                  <a:schemeClr val="accent1"/>
                </a:solidFill>
                <a:latin typeface="+mn-lt"/>
                <a:ea typeface="+mn-ea"/>
                <a:cs typeface="+mn-cs"/>
              </a:rPr>
              <a:t> Support</a:t>
            </a:r>
          </a:p>
          <a:p>
            <a:pPr rtl="0">
              <a:spcAft>
                <a:spcPts val="0"/>
              </a:spcAft>
            </a:pPr>
            <a:r>
              <a:rPr lang="en-US" sz="800" b="0" i="0" u="none" strike="noStrike" kern="1200" baseline="0" dirty="0">
                <a:solidFill>
                  <a:schemeClr val="tx1">
                    <a:lumMod val="90000"/>
                    <a:lumOff val="10000"/>
                  </a:schemeClr>
                </a:solidFill>
                <a:latin typeface="+mn-lt"/>
                <a:ea typeface="+mn-ea"/>
                <a:cs typeface="+mn-cs"/>
              </a:rPr>
              <a:t>The firm continuously seeks new opportunities to support sustainability efforts through </a:t>
            </a:r>
            <a:r>
              <a:rPr lang="en-US" sz="800" b="0" i="1" u="none" strike="noStrike" kern="1200" baseline="0" dirty="0">
                <a:solidFill>
                  <a:schemeClr val="tx1">
                    <a:lumMod val="90000"/>
                    <a:lumOff val="10000"/>
                  </a:schemeClr>
                </a:solidFill>
                <a:latin typeface="+mn-lt"/>
                <a:ea typeface="+mn-ea"/>
                <a:cs typeface="+mn-cs"/>
              </a:rPr>
              <a:t>pro bono </a:t>
            </a:r>
            <a:r>
              <a:rPr lang="en-US" sz="800" b="0" i="0" u="none" strike="noStrike" kern="1200" baseline="0" dirty="0">
                <a:solidFill>
                  <a:schemeClr val="tx1">
                    <a:lumMod val="90000"/>
                    <a:lumOff val="10000"/>
                  </a:schemeClr>
                </a:solidFill>
                <a:latin typeface="+mn-lt"/>
                <a:ea typeface="+mn-ea"/>
                <a:cs typeface="+mn-cs"/>
              </a:rPr>
              <a:t>service. We frequently provide incorporation, tax exemption, government regulation and banking advice for — and advocate on behalf of — nonprofit sustainability and environmental groups.</a:t>
            </a:r>
          </a:p>
        </p:txBody>
      </p:sp>
      <p:cxnSp>
        <p:nvCxnSpPr>
          <p:cNvPr id="28" name="Straight Connector 27">
            <a:extLst>
              <a:ext uri="{FF2B5EF4-FFF2-40B4-BE49-F238E27FC236}">
                <a16:creationId xmlns:a16="http://schemas.microsoft.com/office/drawing/2014/main" id="{5B772C93-2AF8-46A6-99A7-A3ED97EED769}"/>
              </a:ext>
            </a:extLst>
          </p:cNvPr>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6C145B4-3A58-4A7D-881F-6BDF3920457A}"/>
              </a:ext>
            </a:extLst>
          </p:cNvPr>
          <p:cNvSpPr txBox="1"/>
          <p:nvPr userDrawn="1"/>
        </p:nvSpPr>
        <p:spPr>
          <a:xfrm>
            <a:off x="121213" y="79001"/>
            <a:ext cx="7716504" cy="430887"/>
          </a:xfrm>
          <a:prstGeom prst="rect">
            <a:avLst/>
          </a:prstGeom>
          <a:noFill/>
        </p:spPr>
        <p:txBody>
          <a:bodyPr wrap="square" rtlCol="0">
            <a:spAutoFit/>
          </a:bodyPr>
          <a:lstStyle/>
          <a:p>
            <a:r>
              <a:rPr kumimoji="0" lang="nb-NO" sz="2200" b="1" i="0" u="none" strike="noStrike" kern="1200" cap="none" spc="0" normalizeH="0" baseline="0" noProof="0" dirty="0">
                <a:ln>
                  <a:noFill/>
                </a:ln>
                <a:solidFill>
                  <a:schemeClr val="tx1"/>
                </a:solidFill>
                <a:effectLst/>
                <a:uLnTx/>
                <a:uFillTx/>
                <a:latin typeface="+mn-lt"/>
                <a:ea typeface="+mn-ea"/>
                <a:cs typeface="+mn-cs"/>
              </a:rPr>
              <a:t>Environmental Sustainability</a:t>
            </a:r>
            <a:endParaRPr lang="en-US" sz="2200" dirty="0">
              <a:solidFill>
                <a:schemeClr val="accent6"/>
              </a:solidFill>
            </a:endParaRPr>
          </a:p>
        </p:txBody>
      </p:sp>
      <p:sp>
        <p:nvSpPr>
          <p:cNvPr id="30" name="Rectangle 29">
            <a:extLst>
              <a:ext uri="{FF2B5EF4-FFF2-40B4-BE49-F238E27FC236}">
                <a16:creationId xmlns:a16="http://schemas.microsoft.com/office/drawing/2014/main" id="{2322B40F-83C9-4AD8-9742-DBE969CE659A}"/>
              </a:ext>
            </a:extLst>
          </p:cNvPr>
          <p:cNvSpPr/>
          <p:nvPr userDrawn="1"/>
        </p:nvSpPr>
        <p:spPr>
          <a:xfrm>
            <a:off x="135043" y="586732"/>
            <a:ext cx="6166145" cy="58477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u="none" strike="noStrike" baseline="0" dirty="0">
                <a:solidFill>
                  <a:srgbClr val="736459"/>
                </a:solidFill>
                <a:latin typeface="+mn-lt"/>
              </a:rPr>
              <a:t>At Skadden, we are committed to helping mitigate the severe consequences of climate change by decreasing the impact of our global operations and partnering with our clients, vendors and communities to support positive change in sustainability practices. </a:t>
            </a:r>
            <a:r>
              <a:rPr lang="en-US" sz="800" b="0" i="0" u="none" strike="noStrike" baseline="0" dirty="0">
                <a:solidFill>
                  <a:schemeClr val="accent6"/>
                </a:solidFill>
                <a:latin typeface="+mn-lt"/>
              </a:rPr>
              <a:t>Additionally, we are dedicated to providing </a:t>
            </a:r>
            <a:r>
              <a:rPr lang="en-US" sz="800" b="0" i="1" u="none" strike="noStrike" baseline="0" dirty="0">
                <a:solidFill>
                  <a:schemeClr val="accent6"/>
                </a:solidFill>
                <a:latin typeface="+mn-lt"/>
              </a:rPr>
              <a:t>pro bono </a:t>
            </a:r>
            <a:r>
              <a:rPr lang="en-US" sz="800" b="0" i="0" u="none" strike="noStrike" baseline="0" dirty="0">
                <a:solidFill>
                  <a:schemeClr val="accent6"/>
                </a:solidFill>
                <a:latin typeface="+mn-lt"/>
              </a:rPr>
              <a:t>legal services to nonprofit organizations leading the effort to protect the planet</a:t>
            </a:r>
            <a:r>
              <a:rPr lang="en-US" sz="800" b="0" i="0" u="none" strike="noStrike" baseline="0" dirty="0">
                <a:solidFill>
                  <a:schemeClr val="tx1">
                    <a:lumMod val="90000"/>
                    <a:lumOff val="10000"/>
                  </a:schemeClr>
                </a:solidFill>
                <a:latin typeface="+mn-lt"/>
              </a:rPr>
              <a:t>. </a:t>
            </a:r>
          </a:p>
          <a:p>
            <a:pPr marR="0" algn="l" rtl="0"/>
            <a:endParaRPr lang="en-US" sz="800" b="0" i="0" u="none" strike="noStrike" baseline="0" dirty="0">
              <a:solidFill>
                <a:srgbClr val="736459"/>
              </a:solidFill>
              <a:latin typeface="+mn-lt"/>
            </a:endParaRPr>
          </a:p>
        </p:txBody>
      </p:sp>
      <p:grpSp>
        <p:nvGrpSpPr>
          <p:cNvPr id="33" name="Group 32">
            <a:extLst>
              <a:ext uri="{FF2B5EF4-FFF2-40B4-BE49-F238E27FC236}">
                <a16:creationId xmlns:a16="http://schemas.microsoft.com/office/drawing/2014/main" id="{0A29222F-8D24-424C-8BB6-54D88BB2BDB4}"/>
              </a:ext>
            </a:extLst>
          </p:cNvPr>
          <p:cNvGrpSpPr>
            <a:grpSpLocks noChangeAspect="1"/>
          </p:cNvGrpSpPr>
          <p:nvPr userDrawn="1"/>
        </p:nvGrpSpPr>
        <p:grpSpPr>
          <a:xfrm>
            <a:off x="449793" y="1275129"/>
            <a:ext cx="383903" cy="458069"/>
            <a:chOff x="3284124" y="4834222"/>
            <a:chExt cx="327375" cy="390621"/>
          </a:xfrm>
        </p:grpSpPr>
        <p:sp>
          <p:nvSpPr>
            <p:cNvPr id="34" name="Freeform: Shape 33">
              <a:extLst>
                <a:ext uri="{FF2B5EF4-FFF2-40B4-BE49-F238E27FC236}">
                  <a16:creationId xmlns:a16="http://schemas.microsoft.com/office/drawing/2014/main" id="{1AA0CDA1-9346-412A-8A9C-786AF5A7185A}"/>
                </a:ext>
              </a:extLst>
            </p:cNvPr>
            <p:cNvSpPr/>
            <p:nvPr/>
          </p:nvSpPr>
          <p:spPr>
            <a:xfrm>
              <a:off x="3313552" y="4834222"/>
              <a:ext cx="276225" cy="114300"/>
            </a:xfrm>
            <a:custGeom>
              <a:avLst/>
              <a:gdLst>
                <a:gd name="connsiteX0" fmla="*/ 260323 w 276225"/>
                <a:gd name="connsiteY0" fmla="*/ 100394 h 114300"/>
                <a:gd name="connsiteX1" fmla="*/ 255370 w 276225"/>
                <a:gd name="connsiteY1" fmla="*/ 97060 h 114300"/>
                <a:gd name="connsiteX2" fmla="*/ 248321 w 276225"/>
                <a:gd name="connsiteY2" fmla="*/ 101918 h 114300"/>
                <a:gd name="connsiteX3" fmla="*/ 246797 w 276225"/>
                <a:gd name="connsiteY3" fmla="*/ 101918 h 114300"/>
                <a:gd name="connsiteX4" fmla="*/ 245464 w 276225"/>
                <a:gd name="connsiteY4" fmla="*/ 98108 h 114300"/>
                <a:gd name="connsiteX5" fmla="*/ 247654 w 276225"/>
                <a:gd name="connsiteY5" fmla="*/ 91250 h 114300"/>
                <a:gd name="connsiteX6" fmla="*/ 254703 w 276225"/>
                <a:gd name="connsiteY6" fmla="*/ 86392 h 114300"/>
                <a:gd name="connsiteX7" fmla="*/ 256227 w 276225"/>
                <a:gd name="connsiteY7" fmla="*/ 86392 h 114300"/>
                <a:gd name="connsiteX8" fmla="*/ 257560 w 276225"/>
                <a:gd name="connsiteY8" fmla="*/ 90203 h 114300"/>
                <a:gd name="connsiteX9" fmla="*/ 255370 w 276225"/>
                <a:gd name="connsiteY9" fmla="*/ 97060 h 114300"/>
                <a:gd name="connsiteX10" fmla="*/ 260323 w 276225"/>
                <a:gd name="connsiteY10" fmla="*/ 100394 h 114300"/>
                <a:gd name="connsiteX11" fmla="*/ 265276 w 276225"/>
                <a:gd name="connsiteY11" fmla="*/ 103727 h 114300"/>
                <a:gd name="connsiteX12" fmla="*/ 269467 w 276225"/>
                <a:gd name="connsiteY12" fmla="*/ 90202 h 114300"/>
                <a:gd name="connsiteX13" fmla="*/ 263276 w 276225"/>
                <a:gd name="connsiteY13" fmla="*/ 76772 h 114300"/>
                <a:gd name="connsiteX14" fmla="*/ 254703 w 276225"/>
                <a:gd name="connsiteY14" fmla="*/ 74010 h 114300"/>
                <a:gd name="connsiteX15" fmla="*/ 237749 w 276225"/>
                <a:gd name="connsiteY15" fmla="*/ 84106 h 114300"/>
                <a:gd name="connsiteX16" fmla="*/ 233558 w 276225"/>
                <a:gd name="connsiteY16" fmla="*/ 97632 h 114300"/>
                <a:gd name="connsiteX17" fmla="*/ 239749 w 276225"/>
                <a:gd name="connsiteY17" fmla="*/ 111062 h 114300"/>
                <a:gd name="connsiteX18" fmla="*/ 248321 w 276225"/>
                <a:gd name="connsiteY18" fmla="*/ 113824 h 114300"/>
                <a:gd name="connsiteX19" fmla="*/ 265276 w 276225"/>
                <a:gd name="connsiteY19" fmla="*/ 103727 h 114300"/>
                <a:gd name="connsiteX20" fmla="*/ 260323 w 276225"/>
                <a:gd name="connsiteY20" fmla="*/ 100394 h 114300"/>
                <a:gd name="connsiteX21" fmla="*/ 224128 w 276225"/>
                <a:gd name="connsiteY21" fmla="*/ 72486 h 114300"/>
                <a:gd name="connsiteX22" fmla="*/ 220127 w 276225"/>
                <a:gd name="connsiteY22" fmla="*/ 68009 h 114300"/>
                <a:gd name="connsiteX23" fmla="*/ 214222 w 276225"/>
                <a:gd name="connsiteY23" fmla="*/ 70485 h 114300"/>
                <a:gd name="connsiteX24" fmla="*/ 208031 w 276225"/>
                <a:gd name="connsiteY24" fmla="*/ 67056 h 114300"/>
                <a:gd name="connsiteX25" fmla="*/ 206221 w 276225"/>
                <a:gd name="connsiteY25" fmla="*/ 60865 h 114300"/>
                <a:gd name="connsiteX26" fmla="*/ 210507 w 276225"/>
                <a:gd name="connsiteY26" fmla="*/ 51340 h 114300"/>
                <a:gd name="connsiteX27" fmla="*/ 216508 w 276225"/>
                <a:gd name="connsiteY27" fmla="*/ 48959 h 114300"/>
                <a:gd name="connsiteX28" fmla="*/ 222604 w 276225"/>
                <a:gd name="connsiteY28" fmla="*/ 52388 h 114300"/>
                <a:gd name="connsiteX29" fmla="*/ 224414 w 276225"/>
                <a:gd name="connsiteY29" fmla="*/ 58579 h 114300"/>
                <a:gd name="connsiteX30" fmla="*/ 220127 w 276225"/>
                <a:gd name="connsiteY30" fmla="*/ 68104 h 114300"/>
                <a:gd name="connsiteX31" fmla="*/ 224128 w 276225"/>
                <a:gd name="connsiteY31" fmla="*/ 72581 h 114300"/>
                <a:gd name="connsiteX32" fmla="*/ 228033 w 276225"/>
                <a:gd name="connsiteY32" fmla="*/ 76962 h 114300"/>
                <a:gd name="connsiteX33" fmla="*/ 236320 w 276225"/>
                <a:gd name="connsiteY33" fmla="*/ 57912 h 114300"/>
                <a:gd name="connsiteX34" fmla="*/ 232510 w 276225"/>
                <a:gd name="connsiteY34" fmla="*/ 45054 h 114300"/>
                <a:gd name="connsiteX35" fmla="*/ 216508 w 276225"/>
                <a:gd name="connsiteY35" fmla="*/ 36386 h 114300"/>
                <a:gd name="connsiteX36" fmla="*/ 202601 w 276225"/>
                <a:gd name="connsiteY36" fmla="*/ 41815 h 114300"/>
                <a:gd name="connsiteX37" fmla="*/ 194315 w 276225"/>
                <a:gd name="connsiteY37" fmla="*/ 60865 h 114300"/>
                <a:gd name="connsiteX38" fmla="*/ 198220 w 276225"/>
                <a:gd name="connsiteY38" fmla="*/ 73724 h 114300"/>
                <a:gd name="connsiteX39" fmla="*/ 214222 w 276225"/>
                <a:gd name="connsiteY39" fmla="*/ 82391 h 114300"/>
                <a:gd name="connsiteX40" fmla="*/ 228033 w 276225"/>
                <a:gd name="connsiteY40" fmla="*/ 76867 h 114300"/>
                <a:gd name="connsiteX41" fmla="*/ 224128 w 276225"/>
                <a:gd name="connsiteY41" fmla="*/ 72486 h 114300"/>
                <a:gd name="connsiteX42" fmla="*/ 172788 w 276225"/>
                <a:gd name="connsiteY42" fmla="*/ 59246 h 114300"/>
                <a:gd name="connsiteX43" fmla="*/ 169835 w 276225"/>
                <a:gd name="connsiteY43" fmla="*/ 54103 h 114300"/>
                <a:gd name="connsiteX44" fmla="*/ 164882 w 276225"/>
                <a:gd name="connsiteY44" fmla="*/ 55531 h 114300"/>
                <a:gd name="connsiteX45" fmla="*/ 153262 w 276225"/>
                <a:gd name="connsiteY45" fmla="*/ 46864 h 114300"/>
                <a:gd name="connsiteX46" fmla="*/ 151547 w 276225"/>
                <a:gd name="connsiteY46" fmla="*/ 38958 h 114300"/>
                <a:gd name="connsiteX47" fmla="*/ 158310 w 276225"/>
                <a:gd name="connsiteY47" fmla="*/ 25623 h 114300"/>
                <a:gd name="connsiteX48" fmla="*/ 163263 w 276225"/>
                <a:gd name="connsiteY48" fmla="*/ 24194 h 114300"/>
                <a:gd name="connsiteX49" fmla="*/ 174884 w 276225"/>
                <a:gd name="connsiteY49" fmla="*/ 32861 h 114300"/>
                <a:gd name="connsiteX50" fmla="*/ 176598 w 276225"/>
                <a:gd name="connsiteY50" fmla="*/ 40767 h 114300"/>
                <a:gd name="connsiteX51" fmla="*/ 169835 w 276225"/>
                <a:gd name="connsiteY51" fmla="*/ 54103 h 114300"/>
                <a:gd name="connsiteX52" fmla="*/ 172788 w 276225"/>
                <a:gd name="connsiteY52" fmla="*/ 59246 h 114300"/>
                <a:gd name="connsiteX53" fmla="*/ 175741 w 276225"/>
                <a:gd name="connsiteY53" fmla="*/ 64484 h 114300"/>
                <a:gd name="connsiteX54" fmla="*/ 188504 w 276225"/>
                <a:gd name="connsiteY54" fmla="*/ 40767 h 114300"/>
                <a:gd name="connsiteX55" fmla="*/ 185742 w 276225"/>
                <a:gd name="connsiteY55" fmla="*/ 28004 h 114300"/>
                <a:gd name="connsiteX56" fmla="*/ 163263 w 276225"/>
                <a:gd name="connsiteY56" fmla="*/ 12287 h 114300"/>
                <a:gd name="connsiteX57" fmla="*/ 152405 w 276225"/>
                <a:gd name="connsiteY57" fmla="*/ 15335 h 114300"/>
                <a:gd name="connsiteX58" fmla="*/ 139641 w 276225"/>
                <a:gd name="connsiteY58" fmla="*/ 38957 h 114300"/>
                <a:gd name="connsiteX59" fmla="*/ 142403 w 276225"/>
                <a:gd name="connsiteY59" fmla="*/ 51721 h 114300"/>
                <a:gd name="connsiteX60" fmla="*/ 164882 w 276225"/>
                <a:gd name="connsiteY60" fmla="*/ 67437 h 114300"/>
                <a:gd name="connsiteX61" fmla="*/ 175741 w 276225"/>
                <a:gd name="connsiteY61" fmla="*/ 64484 h 114300"/>
                <a:gd name="connsiteX62" fmla="*/ 172788 w 276225"/>
                <a:gd name="connsiteY62" fmla="*/ 59246 h 114300"/>
                <a:gd name="connsiteX63" fmla="*/ 110209 w 276225"/>
                <a:gd name="connsiteY63" fmla="*/ 66104 h 114300"/>
                <a:gd name="connsiteX64" fmla="*/ 108113 w 276225"/>
                <a:gd name="connsiteY64" fmla="*/ 60579 h 114300"/>
                <a:gd name="connsiteX65" fmla="*/ 103922 w 276225"/>
                <a:gd name="connsiteY65" fmla="*/ 61342 h 114300"/>
                <a:gd name="connsiteX66" fmla="*/ 94397 w 276225"/>
                <a:gd name="connsiteY66" fmla="*/ 57531 h 114300"/>
                <a:gd name="connsiteX67" fmla="*/ 86968 w 276225"/>
                <a:gd name="connsiteY67" fmla="*/ 46292 h 114300"/>
                <a:gd name="connsiteX68" fmla="*/ 85444 w 276225"/>
                <a:gd name="connsiteY68" fmla="*/ 37338 h 114300"/>
                <a:gd name="connsiteX69" fmla="*/ 88206 w 276225"/>
                <a:gd name="connsiteY69" fmla="*/ 26099 h 114300"/>
                <a:gd name="connsiteX70" fmla="*/ 95064 w 276225"/>
                <a:gd name="connsiteY70" fmla="*/ 19908 h 114300"/>
                <a:gd name="connsiteX71" fmla="*/ 99160 w 276225"/>
                <a:gd name="connsiteY71" fmla="*/ 19050 h 114300"/>
                <a:gd name="connsiteX72" fmla="*/ 108685 w 276225"/>
                <a:gd name="connsiteY72" fmla="*/ 22860 h 114300"/>
                <a:gd name="connsiteX73" fmla="*/ 116114 w 276225"/>
                <a:gd name="connsiteY73" fmla="*/ 34195 h 114300"/>
                <a:gd name="connsiteX74" fmla="*/ 117638 w 276225"/>
                <a:gd name="connsiteY74" fmla="*/ 43149 h 114300"/>
                <a:gd name="connsiteX75" fmla="*/ 114876 w 276225"/>
                <a:gd name="connsiteY75" fmla="*/ 54388 h 114300"/>
                <a:gd name="connsiteX76" fmla="*/ 108113 w 276225"/>
                <a:gd name="connsiteY76" fmla="*/ 60579 h 114300"/>
                <a:gd name="connsiteX77" fmla="*/ 110209 w 276225"/>
                <a:gd name="connsiteY77" fmla="*/ 66104 h 114300"/>
                <a:gd name="connsiteX78" fmla="*/ 112399 w 276225"/>
                <a:gd name="connsiteY78" fmla="*/ 71628 h 114300"/>
                <a:gd name="connsiteX79" fmla="*/ 125258 w 276225"/>
                <a:gd name="connsiteY79" fmla="*/ 60198 h 114300"/>
                <a:gd name="connsiteX80" fmla="*/ 129544 w 276225"/>
                <a:gd name="connsiteY80" fmla="*/ 43149 h 114300"/>
                <a:gd name="connsiteX81" fmla="*/ 127449 w 276225"/>
                <a:gd name="connsiteY81" fmla="*/ 30385 h 114300"/>
                <a:gd name="connsiteX82" fmla="*/ 116400 w 276225"/>
                <a:gd name="connsiteY82" fmla="*/ 13716 h 114300"/>
                <a:gd name="connsiteX83" fmla="*/ 99160 w 276225"/>
                <a:gd name="connsiteY83" fmla="*/ 7144 h 114300"/>
                <a:gd name="connsiteX84" fmla="*/ 90682 w 276225"/>
                <a:gd name="connsiteY84" fmla="*/ 8763 h 114300"/>
                <a:gd name="connsiteX85" fmla="*/ 77824 w 276225"/>
                <a:gd name="connsiteY85" fmla="*/ 20193 h 114300"/>
                <a:gd name="connsiteX86" fmla="*/ 73537 w 276225"/>
                <a:gd name="connsiteY86" fmla="*/ 37338 h 114300"/>
                <a:gd name="connsiteX87" fmla="*/ 75633 w 276225"/>
                <a:gd name="connsiteY87" fmla="*/ 50102 h 114300"/>
                <a:gd name="connsiteX88" fmla="*/ 86777 w 276225"/>
                <a:gd name="connsiteY88" fmla="*/ 66675 h 114300"/>
                <a:gd name="connsiteX89" fmla="*/ 103922 w 276225"/>
                <a:gd name="connsiteY89" fmla="*/ 73247 h 114300"/>
                <a:gd name="connsiteX90" fmla="*/ 112399 w 276225"/>
                <a:gd name="connsiteY90" fmla="*/ 71628 h 114300"/>
                <a:gd name="connsiteX91" fmla="*/ 110209 w 276225"/>
                <a:gd name="connsiteY91" fmla="*/ 66104 h 114300"/>
                <a:gd name="connsiteX92" fmla="*/ 63155 w 276225"/>
                <a:gd name="connsiteY92" fmla="*/ 62199 h 114300"/>
                <a:gd name="connsiteX93" fmla="*/ 57440 w 276225"/>
                <a:gd name="connsiteY93" fmla="*/ 63723 h 114300"/>
                <a:gd name="connsiteX94" fmla="*/ 58679 w 276225"/>
                <a:gd name="connsiteY94" fmla="*/ 73248 h 114300"/>
                <a:gd name="connsiteX95" fmla="*/ 54964 w 276225"/>
                <a:gd name="connsiteY95" fmla="*/ 87916 h 114300"/>
                <a:gd name="connsiteX96" fmla="*/ 46010 w 276225"/>
                <a:gd name="connsiteY96" fmla="*/ 95060 h 114300"/>
                <a:gd name="connsiteX97" fmla="*/ 42581 w 276225"/>
                <a:gd name="connsiteY97" fmla="*/ 95060 h 114300"/>
                <a:gd name="connsiteX98" fmla="*/ 29818 w 276225"/>
                <a:gd name="connsiteY98" fmla="*/ 89250 h 114300"/>
                <a:gd name="connsiteX99" fmla="*/ 20293 w 276225"/>
                <a:gd name="connsiteY99" fmla="*/ 72962 h 114300"/>
                <a:gd name="connsiteX100" fmla="*/ 18959 w 276225"/>
                <a:gd name="connsiteY100" fmla="*/ 63437 h 114300"/>
                <a:gd name="connsiteX101" fmla="*/ 22674 w 276225"/>
                <a:gd name="connsiteY101" fmla="*/ 48769 h 114300"/>
                <a:gd name="connsiteX102" fmla="*/ 31723 w 276225"/>
                <a:gd name="connsiteY102" fmla="*/ 41625 h 114300"/>
                <a:gd name="connsiteX103" fmla="*/ 35152 w 276225"/>
                <a:gd name="connsiteY103" fmla="*/ 41625 h 114300"/>
                <a:gd name="connsiteX104" fmla="*/ 47915 w 276225"/>
                <a:gd name="connsiteY104" fmla="*/ 47340 h 114300"/>
                <a:gd name="connsiteX105" fmla="*/ 57440 w 276225"/>
                <a:gd name="connsiteY105" fmla="*/ 63722 h 114300"/>
                <a:gd name="connsiteX106" fmla="*/ 63155 w 276225"/>
                <a:gd name="connsiteY106" fmla="*/ 62199 h 114300"/>
                <a:gd name="connsiteX107" fmla="*/ 68965 w 276225"/>
                <a:gd name="connsiteY107" fmla="*/ 60579 h 114300"/>
                <a:gd name="connsiteX108" fmla="*/ 56107 w 276225"/>
                <a:gd name="connsiteY108" fmla="*/ 38672 h 114300"/>
                <a:gd name="connsiteX109" fmla="*/ 35247 w 276225"/>
                <a:gd name="connsiteY109" fmla="*/ 29719 h 114300"/>
                <a:gd name="connsiteX110" fmla="*/ 28675 w 276225"/>
                <a:gd name="connsiteY110" fmla="*/ 30576 h 114300"/>
                <a:gd name="connsiteX111" fmla="*/ 12673 w 276225"/>
                <a:gd name="connsiteY111" fmla="*/ 43054 h 114300"/>
                <a:gd name="connsiteX112" fmla="*/ 7148 w 276225"/>
                <a:gd name="connsiteY112" fmla="*/ 63914 h 114300"/>
                <a:gd name="connsiteX113" fmla="*/ 8863 w 276225"/>
                <a:gd name="connsiteY113" fmla="*/ 76677 h 114300"/>
                <a:gd name="connsiteX114" fmla="*/ 21626 w 276225"/>
                <a:gd name="connsiteY114" fmla="*/ 98680 h 114300"/>
                <a:gd name="connsiteX115" fmla="*/ 42581 w 276225"/>
                <a:gd name="connsiteY115" fmla="*/ 107634 h 114300"/>
                <a:gd name="connsiteX116" fmla="*/ 49153 w 276225"/>
                <a:gd name="connsiteY116" fmla="*/ 106776 h 114300"/>
                <a:gd name="connsiteX117" fmla="*/ 65155 w 276225"/>
                <a:gd name="connsiteY117" fmla="*/ 94298 h 114300"/>
                <a:gd name="connsiteX118" fmla="*/ 70680 w 276225"/>
                <a:gd name="connsiteY118" fmla="*/ 73439 h 114300"/>
                <a:gd name="connsiteX119" fmla="*/ 68965 w 276225"/>
                <a:gd name="connsiteY119" fmla="*/ 60580 h 114300"/>
                <a:gd name="connsiteX120" fmla="*/ 63155 w 276225"/>
                <a:gd name="connsiteY120" fmla="*/ 6219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6225" h="114300">
                  <a:moveTo>
                    <a:pt x="260323" y="100394"/>
                  </a:moveTo>
                  <a:lnTo>
                    <a:pt x="255370" y="97060"/>
                  </a:lnTo>
                  <a:cubicBezTo>
                    <a:pt x="253921" y="99704"/>
                    <a:pt x="251307" y="101505"/>
                    <a:pt x="248321" y="101918"/>
                  </a:cubicBezTo>
                  <a:lnTo>
                    <a:pt x="246797" y="101918"/>
                  </a:lnTo>
                  <a:cubicBezTo>
                    <a:pt x="245798" y="100916"/>
                    <a:pt x="245308" y="99515"/>
                    <a:pt x="245464" y="98108"/>
                  </a:cubicBezTo>
                  <a:cubicBezTo>
                    <a:pt x="245481" y="95653"/>
                    <a:pt x="246245" y="93261"/>
                    <a:pt x="247654" y="91250"/>
                  </a:cubicBezTo>
                  <a:cubicBezTo>
                    <a:pt x="249103" y="88607"/>
                    <a:pt x="251717" y="86805"/>
                    <a:pt x="254703" y="86392"/>
                  </a:cubicBezTo>
                  <a:lnTo>
                    <a:pt x="256227" y="86392"/>
                  </a:lnTo>
                  <a:cubicBezTo>
                    <a:pt x="257214" y="87402"/>
                    <a:pt x="257703" y="88797"/>
                    <a:pt x="257560" y="90203"/>
                  </a:cubicBezTo>
                  <a:cubicBezTo>
                    <a:pt x="257498" y="92651"/>
                    <a:pt x="256738" y="95030"/>
                    <a:pt x="255370" y="97060"/>
                  </a:cubicBezTo>
                  <a:lnTo>
                    <a:pt x="260323" y="100394"/>
                  </a:lnTo>
                  <a:lnTo>
                    <a:pt x="265276" y="103727"/>
                  </a:lnTo>
                  <a:cubicBezTo>
                    <a:pt x="267959" y="99723"/>
                    <a:pt x="269416" y="95022"/>
                    <a:pt x="269467" y="90202"/>
                  </a:cubicBezTo>
                  <a:cubicBezTo>
                    <a:pt x="269610" y="85005"/>
                    <a:pt x="267321" y="80038"/>
                    <a:pt x="263276" y="76772"/>
                  </a:cubicBezTo>
                  <a:cubicBezTo>
                    <a:pt x="260787" y="74957"/>
                    <a:pt x="257783" y="73989"/>
                    <a:pt x="254703" y="74010"/>
                  </a:cubicBezTo>
                  <a:cubicBezTo>
                    <a:pt x="247741" y="74403"/>
                    <a:pt x="241411" y="78173"/>
                    <a:pt x="237749" y="84106"/>
                  </a:cubicBezTo>
                  <a:cubicBezTo>
                    <a:pt x="235065" y="88111"/>
                    <a:pt x="233608" y="92812"/>
                    <a:pt x="233558" y="97632"/>
                  </a:cubicBezTo>
                  <a:cubicBezTo>
                    <a:pt x="233305" y="102851"/>
                    <a:pt x="235616" y="107865"/>
                    <a:pt x="239749" y="111062"/>
                  </a:cubicBezTo>
                  <a:cubicBezTo>
                    <a:pt x="242237" y="112877"/>
                    <a:pt x="245242" y="113845"/>
                    <a:pt x="248321" y="113824"/>
                  </a:cubicBezTo>
                  <a:cubicBezTo>
                    <a:pt x="255283" y="113431"/>
                    <a:pt x="261614" y="109661"/>
                    <a:pt x="265276" y="103727"/>
                  </a:cubicBezTo>
                  <a:lnTo>
                    <a:pt x="260323" y="100394"/>
                  </a:lnTo>
                  <a:close/>
                  <a:moveTo>
                    <a:pt x="224128" y="72486"/>
                  </a:moveTo>
                  <a:lnTo>
                    <a:pt x="220127" y="68009"/>
                  </a:lnTo>
                  <a:cubicBezTo>
                    <a:pt x="218504" y="69491"/>
                    <a:pt x="216417" y="70366"/>
                    <a:pt x="214222" y="70485"/>
                  </a:cubicBezTo>
                  <a:cubicBezTo>
                    <a:pt x="211720" y="70428"/>
                    <a:pt x="209406" y="69146"/>
                    <a:pt x="208031" y="67056"/>
                  </a:cubicBezTo>
                  <a:cubicBezTo>
                    <a:pt x="206835" y="65214"/>
                    <a:pt x="206206" y="63061"/>
                    <a:pt x="206221" y="60865"/>
                  </a:cubicBezTo>
                  <a:cubicBezTo>
                    <a:pt x="206327" y="57247"/>
                    <a:pt x="207869" y="53819"/>
                    <a:pt x="210507" y="51340"/>
                  </a:cubicBezTo>
                  <a:cubicBezTo>
                    <a:pt x="212169" y="49872"/>
                    <a:pt x="214291" y="49030"/>
                    <a:pt x="216508" y="48959"/>
                  </a:cubicBezTo>
                  <a:cubicBezTo>
                    <a:pt x="219014" y="48902"/>
                    <a:pt x="221351" y="50217"/>
                    <a:pt x="222604" y="52388"/>
                  </a:cubicBezTo>
                  <a:cubicBezTo>
                    <a:pt x="223868" y="54198"/>
                    <a:pt x="224504" y="56373"/>
                    <a:pt x="224414" y="58579"/>
                  </a:cubicBezTo>
                  <a:cubicBezTo>
                    <a:pt x="224362" y="62210"/>
                    <a:pt x="222810" y="65657"/>
                    <a:pt x="220127" y="68104"/>
                  </a:cubicBezTo>
                  <a:lnTo>
                    <a:pt x="224128" y="72581"/>
                  </a:lnTo>
                  <a:lnTo>
                    <a:pt x="228033" y="76962"/>
                  </a:lnTo>
                  <a:cubicBezTo>
                    <a:pt x="233443" y="72126"/>
                    <a:pt x="236470" y="65168"/>
                    <a:pt x="236320" y="57912"/>
                  </a:cubicBezTo>
                  <a:cubicBezTo>
                    <a:pt x="236382" y="53339"/>
                    <a:pt x="235053" y="48855"/>
                    <a:pt x="232510" y="45054"/>
                  </a:cubicBezTo>
                  <a:cubicBezTo>
                    <a:pt x="228990" y="39639"/>
                    <a:pt x="222966" y="36376"/>
                    <a:pt x="216508" y="36386"/>
                  </a:cubicBezTo>
                  <a:cubicBezTo>
                    <a:pt x="211367" y="36445"/>
                    <a:pt x="206423" y="38375"/>
                    <a:pt x="202601" y="41815"/>
                  </a:cubicBezTo>
                  <a:cubicBezTo>
                    <a:pt x="197243" y="46689"/>
                    <a:pt x="194227" y="53623"/>
                    <a:pt x="194315" y="60865"/>
                  </a:cubicBezTo>
                  <a:cubicBezTo>
                    <a:pt x="194299" y="65446"/>
                    <a:pt x="195659" y="69926"/>
                    <a:pt x="198220" y="73724"/>
                  </a:cubicBezTo>
                  <a:cubicBezTo>
                    <a:pt x="201740" y="79139"/>
                    <a:pt x="207764" y="82402"/>
                    <a:pt x="214222" y="82391"/>
                  </a:cubicBezTo>
                  <a:cubicBezTo>
                    <a:pt x="219350" y="82319"/>
                    <a:pt x="224270" y="80351"/>
                    <a:pt x="228033" y="76867"/>
                  </a:cubicBezTo>
                  <a:lnTo>
                    <a:pt x="224128" y="72486"/>
                  </a:lnTo>
                  <a:close/>
                  <a:moveTo>
                    <a:pt x="172788" y="59246"/>
                  </a:moveTo>
                  <a:lnTo>
                    <a:pt x="169835" y="54103"/>
                  </a:lnTo>
                  <a:cubicBezTo>
                    <a:pt x="168347" y="55025"/>
                    <a:pt x="166633" y="55519"/>
                    <a:pt x="164882" y="55531"/>
                  </a:cubicBezTo>
                  <a:cubicBezTo>
                    <a:pt x="159657" y="55137"/>
                    <a:pt x="155129" y="51760"/>
                    <a:pt x="153262" y="46864"/>
                  </a:cubicBezTo>
                  <a:cubicBezTo>
                    <a:pt x="152131" y="44382"/>
                    <a:pt x="151546" y="41686"/>
                    <a:pt x="151547" y="38958"/>
                  </a:cubicBezTo>
                  <a:cubicBezTo>
                    <a:pt x="151297" y="33633"/>
                    <a:pt x="153866" y="28568"/>
                    <a:pt x="158310" y="25623"/>
                  </a:cubicBezTo>
                  <a:cubicBezTo>
                    <a:pt x="159828" y="24769"/>
                    <a:pt x="161524" y="24280"/>
                    <a:pt x="163263" y="24194"/>
                  </a:cubicBezTo>
                  <a:cubicBezTo>
                    <a:pt x="168489" y="24588"/>
                    <a:pt x="173016" y="27965"/>
                    <a:pt x="174884" y="32861"/>
                  </a:cubicBezTo>
                  <a:cubicBezTo>
                    <a:pt x="176015" y="35344"/>
                    <a:pt x="176599" y="38040"/>
                    <a:pt x="176598" y="40767"/>
                  </a:cubicBezTo>
                  <a:cubicBezTo>
                    <a:pt x="176848" y="46093"/>
                    <a:pt x="174280" y="51157"/>
                    <a:pt x="169835" y="54103"/>
                  </a:cubicBezTo>
                  <a:lnTo>
                    <a:pt x="172788" y="59246"/>
                  </a:lnTo>
                  <a:lnTo>
                    <a:pt x="175741" y="64484"/>
                  </a:lnTo>
                  <a:cubicBezTo>
                    <a:pt x="183908" y="59409"/>
                    <a:pt x="188768" y="50379"/>
                    <a:pt x="188504" y="40767"/>
                  </a:cubicBezTo>
                  <a:cubicBezTo>
                    <a:pt x="188479" y="36367"/>
                    <a:pt x="187538" y="32021"/>
                    <a:pt x="185742" y="28004"/>
                  </a:cubicBezTo>
                  <a:cubicBezTo>
                    <a:pt x="181978" y="18811"/>
                    <a:pt x="173189" y="12667"/>
                    <a:pt x="163263" y="12287"/>
                  </a:cubicBezTo>
                  <a:cubicBezTo>
                    <a:pt x="159435" y="12306"/>
                    <a:pt x="155683" y="13359"/>
                    <a:pt x="152405" y="15335"/>
                  </a:cubicBezTo>
                  <a:cubicBezTo>
                    <a:pt x="144223" y="20351"/>
                    <a:pt x="139353" y="29364"/>
                    <a:pt x="139641" y="38957"/>
                  </a:cubicBezTo>
                  <a:cubicBezTo>
                    <a:pt x="139667" y="43357"/>
                    <a:pt x="140607" y="47703"/>
                    <a:pt x="142403" y="51721"/>
                  </a:cubicBezTo>
                  <a:cubicBezTo>
                    <a:pt x="146148" y="60929"/>
                    <a:pt x="154948" y="67081"/>
                    <a:pt x="164882" y="67437"/>
                  </a:cubicBezTo>
                  <a:cubicBezTo>
                    <a:pt x="168694" y="67394"/>
                    <a:pt x="172432" y="66377"/>
                    <a:pt x="175741" y="64484"/>
                  </a:cubicBezTo>
                  <a:lnTo>
                    <a:pt x="172788" y="59246"/>
                  </a:lnTo>
                  <a:close/>
                  <a:moveTo>
                    <a:pt x="110209" y="66104"/>
                  </a:moveTo>
                  <a:lnTo>
                    <a:pt x="108113" y="60579"/>
                  </a:lnTo>
                  <a:cubicBezTo>
                    <a:pt x="106780" y="61108"/>
                    <a:pt x="105356" y="61367"/>
                    <a:pt x="103922" y="61342"/>
                  </a:cubicBezTo>
                  <a:cubicBezTo>
                    <a:pt x="100396" y="61243"/>
                    <a:pt x="97019" y="59892"/>
                    <a:pt x="94397" y="57531"/>
                  </a:cubicBezTo>
                  <a:cubicBezTo>
                    <a:pt x="90910" y="54561"/>
                    <a:pt x="88335" y="50664"/>
                    <a:pt x="86968" y="46292"/>
                  </a:cubicBezTo>
                  <a:cubicBezTo>
                    <a:pt x="85969" y="43412"/>
                    <a:pt x="85454" y="40386"/>
                    <a:pt x="85444" y="37338"/>
                  </a:cubicBezTo>
                  <a:cubicBezTo>
                    <a:pt x="85394" y="33418"/>
                    <a:pt x="86344" y="29549"/>
                    <a:pt x="88206" y="26099"/>
                  </a:cubicBezTo>
                  <a:cubicBezTo>
                    <a:pt x="89688" y="23289"/>
                    <a:pt x="92118" y="21095"/>
                    <a:pt x="95064" y="19908"/>
                  </a:cubicBezTo>
                  <a:cubicBezTo>
                    <a:pt x="96358" y="19352"/>
                    <a:pt x="97751" y="19060"/>
                    <a:pt x="99160" y="19050"/>
                  </a:cubicBezTo>
                  <a:cubicBezTo>
                    <a:pt x="102686" y="19149"/>
                    <a:pt x="106062" y="20499"/>
                    <a:pt x="108685" y="22860"/>
                  </a:cubicBezTo>
                  <a:cubicBezTo>
                    <a:pt x="112175" y="25868"/>
                    <a:pt x="114749" y="29795"/>
                    <a:pt x="116114" y="34195"/>
                  </a:cubicBezTo>
                  <a:cubicBezTo>
                    <a:pt x="117128" y="37071"/>
                    <a:pt x="117644" y="40099"/>
                    <a:pt x="117638" y="43149"/>
                  </a:cubicBezTo>
                  <a:cubicBezTo>
                    <a:pt x="117676" y="47067"/>
                    <a:pt x="116726" y="50933"/>
                    <a:pt x="114876" y="54388"/>
                  </a:cubicBezTo>
                  <a:cubicBezTo>
                    <a:pt x="113380" y="57152"/>
                    <a:pt x="110998" y="59333"/>
                    <a:pt x="108113" y="60579"/>
                  </a:cubicBezTo>
                  <a:lnTo>
                    <a:pt x="110209" y="66104"/>
                  </a:lnTo>
                  <a:lnTo>
                    <a:pt x="112399" y="71628"/>
                  </a:lnTo>
                  <a:cubicBezTo>
                    <a:pt x="117875" y="69414"/>
                    <a:pt x="122417" y="65376"/>
                    <a:pt x="125258" y="60198"/>
                  </a:cubicBezTo>
                  <a:cubicBezTo>
                    <a:pt x="128132" y="54979"/>
                    <a:pt x="129609" y="49106"/>
                    <a:pt x="129544" y="43149"/>
                  </a:cubicBezTo>
                  <a:cubicBezTo>
                    <a:pt x="129546" y="38808"/>
                    <a:pt x="128839" y="34497"/>
                    <a:pt x="127449" y="30385"/>
                  </a:cubicBezTo>
                  <a:cubicBezTo>
                    <a:pt x="125368" y="23919"/>
                    <a:pt x="121545" y="18151"/>
                    <a:pt x="116400" y="13716"/>
                  </a:cubicBezTo>
                  <a:cubicBezTo>
                    <a:pt x="111572" y="9621"/>
                    <a:pt x="105488" y="7301"/>
                    <a:pt x="99160" y="7144"/>
                  </a:cubicBezTo>
                  <a:cubicBezTo>
                    <a:pt x="96259" y="7165"/>
                    <a:pt x="93386" y="7713"/>
                    <a:pt x="90682" y="8763"/>
                  </a:cubicBezTo>
                  <a:cubicBezTo>
                    <a:pt x="85207" y="10977"/>
                    <a:pt x="80664" y="15015"/>
                    <a:pt x="77824" y="20193"/>
                  </a:cubicBezTo>
                  <a:cubicBezTo>
                    <a:pt x="74938" y="25441"/>
                    <a:pt x="73461" y="31349"/>
                    <a:pt x="73537" y="37338"/>
                  </a:cubicBezTo>
                  <a:cubicBezTo>
                    <a:pt x="73542" y="41678"/>
                    <a:pt x="74250" y="45988"/>
                    <a:pt x="75633" y="50102"/>
                  </a:cubicBezTo>
                  <a:cubicBezTo>
                    <a:pt x="77738" y="56553"/>
                    <a:pt x="81597" y="62292"/>
                    <a:pt x="86777" y="66675"/>
                  </a:cubicBezTo>
                  <a:cubicBezTo>
                    <a:pt x="91538" y="70819"/>
                    <a:pt x="97611" y="73147"/>
                    <a:pt x="103922" y="73247"/>
                  </a:cubicBezTo>
                  <a:cubicBezTo>
                    <a:pt x="106827" y="73272"/>
                    <a:pt x="109708" y="72722"/>
                    <a:pt x="112399" y="71628"/>
                  </a:cubicBezTo>
                  <a:lnTo>
                    <a:pt x="110209" y="66104"/>
                  </a:lnTo>
                  <a:close/>
                  <a:moveTo>
                    <a:pt x="63155" y="62199"/>
                  </a:moveTo>
                  <a:lnTo>
                    <a:pt x="57440" y="63723"/>
                  </a:lnTo>
                  <a:cubicBezTo>
                    <a:pt x="58245" y="66834"/>
                    <a:pt x="58661" y="70034"/>
                    <a:pt x="58679" y="73248"/>
                  </a:cubicBezTo>
                  <a:cubicBezTo>
                    <a:pt x="58861" y="78391"/>
                    <a:pt x="57572" y="83480"/>
                    <a:pt x="54964" y="87916"/>
                  </a:cubicBezTo>
                  <a:cubicBezTo>
                    <a:pt x="53062" y="91405"/>
                    <a:pt x="49835" y="93980"/>
                    <a:pt x="46010" y="95060"/>
                  </a:cubicBezTo>
                  <a:cubicBezTo>
                    <a:pt x="44872" y="95198"/>
                    <a:pt x="43720" y="95198"/>
                    <a:pt x="42581" y="95060"/>
                  </a:cubicBezTo>
                  <a:cubicBezTo>
                    <a:pt x="37743" y="94816"/>
                    <a:pt x="33179" y="92739"/>
                    <a:pt x="29818" y="89250"/>
                  </a:cubicBezTo>
                  <a:cubicBezTo>
                    <a:pt x="25178" y="84822"/>
                    <a:pt x="21877" y="79177"/>
                    <a:pt x="20293" y="72962"/>
                  </a:cubicBezTo>
                  <a:cubicBezTo>
                    <a:pt x="19458" y="69854"/>
                    <a:pt x="19010" y="66655"/>
                    <a:pt x="18959" y="63437"/>
                  </a:cubicBezTo>
                  <a:cubicBezTo>
                    <a:pt x="18857" y="58302"/>
                    <a:pt x="20140" y="53235"/>
                    <a:pt x="22674" y="48769"/>
                  </a:cubicBezTo>
                  <a:cubicBezTo>
                    <a:pt x="24639" y="45294"/>
                    <a:pt x="27888" y="42729"/>
                    <a:pt x="31723" y="41625"/>
                  </a:cubicBezTo>
                  <a:cubicBezTo>
                    <a:pt x="32856" y="41417"/>
                    <a:pt x="34018" y="41417"/>
                    <a:pt x="35152" y="41625"/>
                  </a:cubicBezTo>
                  <a:cubicBezTo>
                    <a:pt x="39977" y="41843"/>
                    <a:pt x="44539" y="43886"/>
                    <a:pt x="47915" y="47340"/>
                  </a:cubicBezTo>
                  <a:cubicBezTo>
                    <a:pt x="52534" y="51822"/>
                    <a:pt x="55830" y="57491"/>
                    <a:pt x="57440" y="63722"/>
                  </a:cubicBezTo>
                  <a:lnTo>
                    <a:pt x="63155" y="62199"/>
                  </a:lnTo>
                  <a:lnTo>
                    <a:pt x="68965" y="60579"/>
                  </a:lnTo>
                  <a:cubicBezTo>
                    <a:pt x="66801" y="52223"/>
                    <a:pt x="62348" y="44636"/>
                    <a:pt x="56107" y="38672"/>
                  </a:cubicBezTo>
                  <a:cubicBezTo>
                    <a:pt x="50538" y="33154"/>
                    <a:pt x="43083" y="29954"/>
                    <a:pt x="35247" y="29719"/>
                  </a:cubicBezTo>
                  <a:cubicBezTo>
                    <a:pt x="33028" y="29721"/>
                    <a:pt x="30820" y="30010"/>
                    <a:pt x="28675" y="30576"/>
                  </a:cubicBezTo>
                  <a:cubicBezTo>
                    <a:pt x="21905" y="32464"/>
                    <a:pt x="16154" y="36948"/>
                    <a:pt x="12673" y="43054"/>
                  </a:cubicBezTo>
                  <a:cubicBezTo>
                    <a:pt x="8951" y="49368"/>
                    <a:pt x="7039" y="56585"/>
                    <a:pt x="7148" y="63914"/>
                  </a:cubicBezTo>
                  <a:cubicBezTo>
                    <a:pt x="7162" y="68224"/>
                    <a:pt x="7738" y="72515"/>
                    <a:pt x="8863" y="76677"/>
                  </a:cubicBezTo>
                  <a:cubicBezTo>
                    <a:pt x="11044" y="85033"/>
                    <a:pt x="15455" y="92639"/>
                    <a:pt x="21626" y="98680"/>
                  </a:cubicBezTo>
                  <a:cubicBezTo>
                    <a:pt x="27235" y="104197"/>
                    <a:pt x="34718" y="107393"/>
                    <a:pt x="42581" y="107634"/>
                  </a:cubicBezTo>
                  <a:cubicBezTo>
                    <a:pt x="44799" y="107631"/>
                    <a:pt x="47008" y="107342"/>
                    <a:pt x="49153" y="106776"/>
                  </a:cubicBezTo>
                  <a:cubicBezTo>
                    <a:pt x="55909" y="104860"/>
                    <a:pt x="61650" y="100383"/>
                    <a:pt x="65155" y="94298"/>
                  </a:cubicBezTo>
                  <a:cubicBezTo>
                    <a:pt x="68855" y="87975"/>
                    <a:pt x="70764" y="80764"/>
                    <a:pt x="70680" y="73439"/>
                  </a:cubicBezTo>
                  <a:cubicBezTo>
                    <a:pt x="70659" y="69097"/>
                    <a:pt x="70083" y="64775"/>
                    <a:pt x="68965" y="60580"/>
                  </a:cubicBezTo>
                  <a:lnTo>
                    <a:pt x="63155" y="62199"/>
                  </a:lnTo>
                  <a:close/>
                </a:path>
              </a:pathLst>
            </a:custGeom>
            <a:solidFill>
              <a:srgbClr val="A3A09D"/>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D224EDA-7DB9-4FB0-A187-44B7315A5C4B}"/>
                </a:ext>
              </a:extLst>
            </p:cNvPr>
            <p:cNvSpPr/>
            <p:nvPr/>
          </p:nvSpPr>
          <p:spPr>
            <a:xfrm>
              <a:off x="3521963" y="5147976"/>
              <a:ext cx="19050" cy="19050"/>
            </a:xfrm>
            <a:custGeom>
              <a:avLst/>
              <a:gdLst>
                <a:gd name="connsiteX0" fmla="*/ 13240 w 19050"/>
                <a:gd name="connsiteY0" fmla="*/ 20669 h 19050"/>
                <a:gd name="connsiteX1" fmla="*/ 19526 w 19050"/>
                <a:gd name="connsiteY1" fmla="*/ 16669 h 19050"/>
                <a:gd name="connsiteX2" fmla="*/ 12859 w 19050"/>
                <a:gd name="connsiteY2" fmla="*/ 7144 h 19050"/>
                <a:gd name="connsiteX3" fmla="*/ 7144 w 19050"/>
                <a:gd name="connsiteY3" fmla="*/ 10858 h 19050"/>
                <a:gd name="connsiteX4" fmla="*/ 13240 w 19050"/>
                <a:gd name="connsiteY4" fmla="*/ 21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240" y="20669"/>
                  </a:moveTo>
                  <a:lnTo>
                    <a:pt x="19526" y="16669"/>
                  </a:lnTo>
                  <a:lnTo>
                    <a:pt x="12859" y="7144"/>
                  </a:lnTo>
                  <a:lnTo>
                    <a:pt x="7144" y="10858"/>
                  </a:lnTo>
                  <a:lnTo>
                    <a:pt x="13240" y="21050"/>
                  </a:lnTo>
                  <a:close/>
                </a:path>
              </a:pathLst>
            </a:custGeom>
            <a:solidFill>
              <a:srgbClr val="A3A09D"/>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02AED0B-E354-4A35-8D10-67E815B1FDDF}"/>
                </a:ext>
              </a:extLst>
            </p:cNvPr>
            <p:cNvSpPr/>
            <p:nvPr/>
          </p:nvSpPr>
          <p:spPr>
            <a:xfrm>
              <a:off x="3544824" y="4964811"/>
              <a:ext cx="66675" cy="190500"/>
            </a:xfrm>
            <a:custGeom>
              <a:avLst/>
              <a:gdLst>
                <a:gd name="connsiteX0" fmla="*/ 14573 w 66675"/>
                <a:gd name="connsiteY0" fmla="*/ 186023 h 190500"/>
                <a:gd name="connsiteX1" fmla="*/ 20669 w 66675"/>
                <a:gd name="connsiteY1" fmla="*/ 180213 h 190500"/>
                <a:gd name="connsiteX2" fmla="*/ 56197 w 66675"/>
                <a:gd name="connsiteY2" fmla="*/ 7144 h 190500"/>
                <a:gd name="connsiteX3" fmla="*/ 45148 w 66675"/>
                <a:gd name="connsiteY3" fmla="*/ 11525 h 190500"/>
                <a:gd name="connsiteX4" fmla="*/ 12763 w 66675"/>
                <a:gd name="connsiteY4" fmla="*/ 171831 h 190500"/>
                <a:gd name="connsiteX5" fmla="*/ 7144 w 66675"/>
                <a:gd name="connsiteY5" fmla="*/ 177069 h 190500"/>
                <a:gd name="connsiteX6" fmla="*/ 15050 w 66675"/>
                <a:gd name="connsiteY6" fmla="*/ 18602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190500">
                  <a:moveTo>
                    <a:pt x="14573" y="186023"/>
                  </a:moveTo>
                  <a:lnTo>
                    <a:pt x="20669" y="180213"/>
                  </a:lnTo>
                  <a:cubicBezTo>
                    <a:pt x="66126" y="134856"/>
                    <a:pt x="80109" y="66740"/>
                    <a:pt x="56197" y="7144"/>
                  </a:cubicBezTo>
                  <a:lnTo>
                    <a:pt x="45148" y="11525"/>
                  </a:lnTo>
                  <a:cubicBezTo>
                    <a:pt x="67246" y="66641"/>
                    <a:pt x="54524" y="129615"/>
                    <a:pt x="12763" y="171831"/>
                  </a:cubicBezTo>
                  <a:cubicBezTo>
                    <a:pt x="10858" y="173641"/>
                    <a:pt x="9049" y="175450"/>
                    <a:pt x="7144" y="177069"/>
                  </a:cubicBezTo>
                  <a:lnTo>
                    <a:pt x="15050" y="186023"/>
                  </a:lnTo>
                  <a:close/>
                </a:path>
              </a:pathLst>
            </a:custGeom>
            <a:solidFill>
              <a:srgbClr val="A3A09D"/>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9400E9F-84DE-4229-881B-A305A8EF6E21}"/>
                </a:ext>
              </a:extLst>
            </p:cNvPr>
            <p:cNvSpPr/>
            <p:nvPr/>
          </p:nvSpPr>
          <p:spPr>
            <a:xfrm>
              <a:off x="3304032" y="4940522"/>
              <a:ext cx="19050" cy="19050"/>
            </a:xfrm>
            <a:custGeom>
              <a:avLst/>
              <a:gdLst>
                <a:gd name="connsiteX0" fmla="*/ 10858 w 19050"/>
                <a:gd name="connsiteY0" fmla="*/ 7144 h 19050"/>
                <a:gd name="connsiteX1" fmla="*/ 7144 w 19050"/>
                <a:gd name="connsiteY1" fmla="*/ 13525 h 19050"/>
                <a:gd name="connsiteX2" fmla="*/ 17621 w 19050"/>
                <a:gd name="connsiteY2" fmla="*/ 19241 h 19050"/>
                <a:gd name="connsiteX3" fmla="*/ 21050 w 19050"/>
                <a:gd name="connsiteY3" fmla="*/ 13431 h 19050"/>
                <a:gd name="connsiteX4" fmla="*/ 10858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0858" y="7144"/>
                  </a:moveTo>
                  <a:lnTo>
                    <a:pt x="7144" y="13525"/>
                  </a:lnTo>
                  <a:lnTo>
                    <a:pt x="17621" y="19241"/>
                  </a:lnTo>
                  <a:cubicBezTo>
                    <a:pt x="18669" y="17336"/>
                    <a:pt x="19812" y="15335"/>
                    <a:pt x="21050" y="13431"/>
                  </a:cubicBezTo>
                  <a:lnTo>
                    <a:pt x="10858" y="7144"/>
                  </a:lnTo>
                  <a:close/>
                </a:path>
              </a:pathLst>
            </a:custGeom>
            <a:solidFill>
              <a:srgbClr val="A3A09D"/>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0D29ABD-4BF8-4162-9621-D2397EDD7FA2}"/>
                </a:ext>
              </a:extLst>
            </p:cNvPr>
            <p:cNvSpPr/>
            <p:nvPr/>
          </p:nvSpPr>
          <p:spPr>
            <a:xfrm>
              <a:off x="3284124" y="4967287"/>
              <a:ext cx="95250" cy="209550"/>
            </a:xfrm>
            <a:custGeom>
              <a:avLst/>
              <a:gdLst>
                <a:gd name="connsiteX0" fmla="*/ 17621 w 95250"/>
                <a:gd name="connsiteY0" fmla="*/ 7239 h 209550"/>
                <a:gd name="connsiteX1" fmla="*/ 7144 w 95250"/>
                <a:gd name="connsiteY1" fmla="*/ 64389 h 209550"/>
                <a:gd name="connsiteX2" fmla="*/ 86011 w 95250"/>
                <a:gd name="connsiteY2" fmla="*/ 202406 h 209550"/>
                <a:gd name="connsiteX3" fmla="*/ 92488 w 95250"/>
                <a:gd name="connsiteY3" fmla="*/ 192405 h 209550"/>
                <a:gd name="connsiteX4" fmla="*/ 29242 w 95250"/>
                <a:gd name="connsiteY4" fmla="*/ 11430 h 209550"/>
                <a:gd name="connsiteX5" fmla="*/ 18098 w 95250"/>
                <a:gd name="connsiteY5" fmla="*/ 714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209550">
                  <a:moveTo>
                    <a:pt x="17621" y="7239"/>
                  </a:moveTo>
                  <a:cubicBezTo>
                    <a:pt x="10712" y="25501"/>
                    <a:pt x="7162" y="44863"/>
                    <a:pt x="7144" y="64389"/>
                  </a:cubicBezTo>
                  <a:cubicBezTo>
                    <a:pt x="7108" y="121123"/>
                    <a:pt x="37114" y="173634"/>
                    <a:pt x="86011" y="202406"/>
                  </a:cubicBezTo>
                  <a:lnTo>
                    <a:pt x="92488" y="192405"/>
                  </a:lnTo>
                  <a:cubicBezTo>
                    <a:pt x="30041" y="155618"/>
                    <a:pt x="3302" y="79106"/>
                    <a:pt x="29242" y="11430"/>
                  </a:cubicBezTo>
                  <a:lnTo>
                    <a:pt x="18098" y="7144"/>
                  </a:lnTo>
                  <a:close/>
                </a:path>
              </a:pathLst>
            </a:custGeom>
            <a:solidFill>
              <a:srgbClr val="A3A09D"/>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7F70BB8-DDC5-46F7-B5E9-4DBE249E6E3F}"/>
                </a:ext>
              </a:extLst>
            </p:cNvPr>
            <p:cNvSpPr/>
            <p:nvPr/>
          </p:nvSpPr>
          <p:spPr>
            <a:xfrm>
              <a:off x="3380125" y="4910518"/>
              <a:ext cx="171450" cy="314325"/>
            </a:xfrm>
            <a:custGeom>
              <a:avLst/>
              <a:gdLst>
                <a:gd name="connsiteX0" fmla="*/ 107072 w 171450"/>
                <a:gd name="connsiteY0" fmla="*/ 106299 h 314325"/>
                <a:gd name="connsiteX1" fmla="*/ 107072 w 171450"/>
                <a:gd name="connsiteY1" fmla="*/ 101061 h 314325"/>
                <a:gd name="connsiteX2" fmla="*/ 85451 w 171450"/>
                <a:gd name="connsiteY2" fmla="*/ 29433 h 314325"/>
                <a:gd name="connsiteX3" fmla="*/ 55637 w 171450"/>
                <a:gd name="connsiteY3" fmla="*/ 13145 h 314325"/>
                <a:gd name="connsiteX4" fmla="*/ 34587 w 171450"/>
                <a:gd name="connsiteY4" fmla="*/ 20574 h 314325"/>
                <a:gd name="connsiteX5" fmla="*/ 7250 w 171450"/>
                <a:gd name="connsiteY5" fmla="*/ 74581 h 314325"/>
                <a:gd name="connsiteX6" fmla="*/ 7250 w 171450"/>
                <a:gd name="connsiteY6" fmla="*/ 82868 h 314325"/>
                <a:gd name="connsiteX7" fmla="*/ 19157 w 171450"/>
                <a:gd name="connsiteY7" fmla="*/ 111443 h 314325"/>
                <a:gd name="connsiteX8" fmla="*/ 50303 w 171450"/>
                <a:gd name="connsiteY8" fmla="*/ 147924 h 314325"/>
                <a:gd name="connsiteX9" fmla="*/ 71830 w 171450"/>
                <a:gd name="connsiteY9" fmla="*/ 188405 h 314325"/>
                <a:gd name="connsiteX10" fmla="*/ 72973 w 171450"/>
                <a:gd name="connsiteY10" fmla="*/ 194977 h 314325"/>
                <a:gd name="connsiteX11" fmla="*/ 79450 w 171450"/>
                <a:gd name="connsiteY11" fmla="*/ 192977 h 314325"/>
                <a:gd name="connsiteX12" fmla="*/ 138600 w 171450"/>
                <a:gd name="connsiteY12" fmla="*/ 151638 h 314325"/>
                <a:gd name="connsiteX13" fmla="*/ 166032 w 171450"/>
                <a:gd name="connsiteY13" fmla="*/ 83058 h 314325"/>
                <a:gd name="connsiteX14" fmla="*/ 165270 w 171450"/>
                <a:gd name="connsiteY14" fmla="*/ 72485 h 314325"/>
                <a:gd name="connsiteX15" fmla="*/ 103739 w 171450"/>
                <a:gd name="connsiteY15" fmla="*/ 7144 h 314325"/>
                <a:gd name="connsiteX16" fmla="*/ 100881 w 171450"/>
                <a:gd name="connsiteY16" fmla="*/ 18765 h 314325"/>
                <a:gd name="connsiteX17" fmla="*/ 153459 w 171450"/>
                <a:gd name="connsiteY17" fmla="*/ 74105 h 314325"/>
                <a:gd name="connsiteX18" fmla="*/ 154126 w 171450"/>
                <a:gd name="connsiteY18" fmla="*/ 83058 h 314325"/>
                <a:gd name="connsiteX19" fmla="*/ 129837 w 171450"/>
                <a:gd name="connsiteY19" fmla="*/ 144399 h 314325"/>
                <a:gd name="connsiteX20" fmla="*/ 76402 w 171450"/>
                <a:gd name="connsiteY20" fmla="*/ 181928 h 314325"/>
                <a:gd name="connsiteX21" fmla="*/ 78117 w 171450"/>
                <a:gd name="connsiteY21" fmla="*/ 187643 h 314325"/>
                <a:gd name="connsiteX22" fmla="*/ 84022 w 171450"/>
                <a:gd name="connsiteY22" fmla="*/ 186595 h 314325"/>
                <a:gd name="connsiteX23" fmla="*/ 48970 w 171450"/>
                <a:gd name="connsiteY23" fmla="*/ 128111 h 314325"/>
                <a:gd name="connsiteX24" fmla="*/ 29348 w 171450"/>
                <a:gd name="connsiteY24" fmla="*/ 104870 h 314325"/>
                <a:gd name="connsiteX25" fmla="*/ 19823 w 171450"/>
                <a:gd name="connsiteY25" fmla="*/ 81915 h 314325"/>
                <a:gd name="connsiteX26" fmla="*/ 19823 w 171450"/>
                <a:gd name="connsiteY26" fmla="*/ 75058 h 314325"/>
                <a:gd name="connsiteX27" fmla="*/ 42398 w 171450"/>
                <a:gd name="connsiteY27" fmla="*/ 30481 h 314325"/>
                <a:gd name="connsiteX28" fmla="*/ 56780 w 171450"/>
                <a:gd name="connsiteY28" fmla="*/ 25623 h 314325"/>
                <a:gd name="connsiteX29" fmla="*/ 76592 w 171450"/>
                <a:gd name="connsiteY29" fmla="*/ 36481 h 314325"/>
                <a:gd name="connsiteX30" fmla="*/ 96309 w 171450"/>
                <a:gd name="connsiteY30" fmla="*/ 101633 h 314325"/>
                <a:gd name="connsiteX31" fmla="*/ 96309 w 171450"/>
                <a:gd name="connsiteY31" fmla="*/ 106299 h 314325"/>
                <a:gd name="connsiteX32" fmla="*/ 108215 w 171450"/>
                <a:gd name="connsiteY32" fmla="*/ 106871 h 314325"/>
                <a:gd name="connsiteX33" fmla="*/ 85355 w 171450"/>
                <a:gd name="connsiteY33" fmla="*/ 254889 h 314325"/>
                <a:gd name="connsiteX34" fmla="*/ 43636 w 171450"/>
                <a:gd name="connsiteY34" fmla="*/ 276416 h 314325"/>
                <a:gd name="connsiteX35" fmla="*/ 38397 w 171450"/>
                <a:gd name="connsiteY35" fmla="*/ 288703 h 314325"/>
                <a:gd name="connsiteX36" fmla="*/ 44112 w 171450"/>
                <a:gd name="connsiteY36" fmla="*/ 301085 h 314325"/>
                <a:gd name="connsiteX37" fmla="*/ 44112 w 171450"/>
                <a:gd name="connsiteY37" fmla="*/ 301086 h 314325"/>
                <a:gd name="connsiteX38" fmla="*/ 71544 w 171450"/>
                <a:gd name="connsiteY38" fmla="*/ 310611 h 314325"/>
                <a:gd name="connsiteX39" fmla="*/ 111168 w 171450"/>
                <a:gd name="connsiteY39" fmla="*/ 291561 h 314325"/>
                <a:gd name="connsiteX40" fmla="*/ 129171 w 171450"/>
                <a:gd name="connsiteY40" fmla="*/ 238887 h 314325"/>
                <a:gd name="connsiteX41" fmla="*/ 118122 w 171450"/>
                <a:gd name="connsiteY41" fmla="*/ 197834 h 314325"/>
                <a:gd name="connsiteX42" fmla="*/ 114026 w 171450"/>
                <a:gd name="connsiteY42" fmla="*/ 191738 h 314325"/>
                <a:gd name="connsiteX43" fmla="*/ 108882 w 171450"/>
                <a:gd name="connsiteY43" fmla="*/ 197168 h 314325"/>
                <a:gd name="connsiteX44" fmla="*/ 76116 w 171450"/>
                <a:gd name="connsiteY44" fmla="*/ 214884 h 314325"/>
                <a:gd name="connsiteX45" fmla="*/ 41540 w 171450"/>
                <a:gd name="connsiteY45" fmla="*/ 233934 h 314325"/>
                <a:gd name="connsiteX46" fmla="*/ 33254 w 171450"/>
                <a:gd name="connsiteY46" fmla="*/ 247459 h 314325"/>
                <a:gd name="connsiteX47" fmla="*/ 44112 w 171450"/>
                <a:gd name="connsiteY47" fmla="*/ 252127 h 314325"/>
                <a:gd name="connsiteX48" fmla="*/ 50684 w 171450"/>
                <a:gd name="connsiteY48" fmla="*/ 241650 h 314325"/>
                <a:gd name="connsiteX49" fmla="*/ 79831 w 171450"/>
                <a:gd name="connsiteY49" fmla="*/ 226505 h 314325"/>
                <a:gd name="connsiteX50" fmla="*/ 117931 w 171450"/>
                <a:gd name="connsiteY50" fmla="*/ 205550 h 314325"/>
                <a:gd name="connsiteX51" fmla="*/ 113645 w 171450"/>
                <a:gd name="connsiteY51" fmla="*/ 201454 h 314325"/>
                <a:gd name="connsiteX52" fmla="*/ 108692 w 171450"/>
                <a:gd name="connsiteY52" fmla="*/ 204883 h 314325"/>
                <a:gd name="connsiteX53" fmla="*/ 117645 w 171450"/>
                <a:gd name="connsiteY53" fmla="*/ 239173 h 314325"/>
                <a:gd name="connsiteX54" fmla="*/ 102501 w 171450"/>
                <a:gd name="connsiteY54" fmla="*/ 284036 h 314325"/>
                <a:gd name="connsiteX55" fmla="*/ 71925 w 171450"/>
                <a:gd name="connsiteY55" fmla="*/ 298609 h 314325"/>
                <a:gd name="connsiteX56" fmla="*/ 52113 w 171450"/>
                <a:gd name="connsiteY56" fmla="*/ 291751 h 314325"/>
                <a:gd name="connsiteX57" fmla="*/ 52113 w 171450"/>
                <a:gd name="connsiteY57" fmla="*/ 291751 h 314325"/>
                <a:gd name="connsiteX58" fmla="*/ 50684 w 171450"/>
                <a:gd name="connsiteY58" fmla="*/ 288512 h 314325"/>
                <a:gd name="connsiteX59" fmla="*/ 52209 w 171450"/>
                <a:gd name="connsiteY59" fmla="*/ 284893 h 314325"/>
                <a:gd name="connsiteX60" fmla="*/ 88022 w 171450"/>
                <a:gd name="connsiteY60" fmla="*/ 266319 h 314325"/>
                <a:gd name="connsiteX61" fmla="*/ 85736 w 171450"/>
                <a:gd name="connsiteY61" fmla="*/ 25469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71450" h="314325">
                  <a:moveTo>
                    <a:pt x="107072" y="106299"/>
                  </a:moveTo>
                  <a:cubicBezTo>
                    <a:pt x="107072" y="104585"/>
                    <a:pt x="107072" y="102870"/>
                    <a:pt x="107072" y="101061"/>
                  </a:cubicBezTo>
                  <a:cubicBezTo>
                    <a:pt x="106744" y="75627"/>
                    <a:pt x="99250" y="50800"/>
                    <a:pt x="85451" y="29433"/>
                  </a:cubicBezTo>
                  <a:cubicBezTo>
                    <a:pt x="78933" y="19283"/>
                    <a:pt x="67700" y="13146"/>
                    <a:pt x="55637" y="13145"/>
                  </a:cubicBezTo>
                  <a:cubicBezTo>
                    <a:pt x="47998" y="13261"/>
                    <a:pt x="40607" y="15870"/>
                    <a:pt x="34587" y="20574"/>
                  </a:cubicBezTo>
                  <a:cubicBezTo>
                    <a:pt x="17501" y="33286"/>
                    <a:pt x="7378" y="53285"/>
                    <a:pt x="7250" y="74581"/>
                  </a:cubicBezTo>
                  <a:cubicBezTo>
                    <a:pt x="7108" y="77341"/>
                    <a:pt x="7108" y="80107"/>
                    <a:pt x="7250" y="82868"/>
                  </a:cubicBezTo>
                  <a:cubicBezTo>
                    <a:pt x="8829" y="93221"/>
                    <a:pt x="12916" y="103032"/>
                    <a:pt x="19157" y="111443"/>
                  </a:cubicBezTo>
                  <a:cubicBezTo>
                    <a:pt x="28110" y="124206"/>
                    <a:pt x="40112" y="135636"/>
                    <a:pt x="50303" y="147924"/>
                  </a:cubicBezTo>
                  <a:cubicBezTo>
                    <a:pt x="60918" y="159286"/>
                    <a:pt x="68344" y="173251"/>
                    <a:pt x="71830" y="188405"/>
                  </a:cubicBezTo>
                  <a:lnTo>
                    <a:pt x="72973" y="194977"/>
                  </a:lnTo>
                  <a:lnTo>
                    <a:pt x="79450" y="192977"/>
                  </a:lnTo>
                  <a:cubicBezTo>
                    <a:pt x="102675" y="185059"/>
                    <a:pt x="123183" y="170727"/>
                    <a:pt x="138600" y="151638"/>
                  </a:cubicBezTo>
                  <a:cubicBezTo>
                    <a:pt x="155348" y="132606"/>
                    <a:pt x="165034" y="108389"/>
                    <a:pt x="166032" y="83058"/>
                  </a:cubicBezTo>
                  <a:cubicBezTo>
                    <a:pt x="166016" y="79520"/>
                    <a:pt x="165761" y="75988"/>
                    <a:pt x="165270" y="72485"/>
                  </a:cubicBezTo>
                  <a:cubicBezTo>
                    <a:pt x="160008" y="40192"/>
                    <a:pt x="135658" y="14334"/>
                    <a:pt x="103739" y="7144"/>
                  </a:cubicBezTo>
                  <a:lnTo>
                    <a:pt x="100881" y="18765"/>
                  </a:lnTo>
                  <a:cubicBezTo>
                    <a:pt x="128070" y="24733"/>
                    <a:pt x="148890" y="46647"/>
                    <a:pt x="153459" y="74105"/>
                  </a:cubicBezTo>
                  <a:cubicBezTo>
                    <a:pt x="153916" y="77067"/>
                    <a:pt x="154139" y="80061"/>
                    <a:pt x="154126" y="83058"/>
                  </a:cubicBezTo>
                  <a:cubicBezTo>
                    <a:pt x="153323" y="105689"/>
                    <a:pt x="144745" y="127353"/>
                    <a:pt x="129837" y="144399"/>
                  </a:cubicBezTo>
                  <a:cubicBezTo>
                    <a:pt x="115917" y="161693"/>
                    <a:pt x="97394" y="174702"/>
                    <a:pt x="76402" y="181928"/>
                  </a:cubicBezTo>
                  <a:lnTo>
                    <a:pt x="78117" y="187643"/>
                  </a:lnTo>
                  <a:lnTo>
                    <a:pt x="84022" y="186595"/>
                  </a:lnTo>
                  <a:cubicBezTo>
                    <a:pt x="79450" y="161926"/>
                    <a:pt x="63448" y="144113"/>
                    <a:pt x="48970" y="128111"/>
                  </a:cubicBezTo>
                  <a:cubicBezTo>
                    <a:pt x="41945" y="120786"/>
                    <a:pt x="35392" y="113024"/>
                    <a:pt x="29348" y="104870"/>
                  </a:cubicBezTo>
                  <a:cubicBezTo>
                    <a:pt x="24338" y="98116"/>
                    <a:pt x="21067" y="90232"/>
                    <a:pt x="19823" y="81915"/>
                  </a:cubicBezTo>
                  <a:cubicBezTo>
                    <a:pt x="19682" y="79632"/>
                    <a:pt x="19682" y="77341"/>
                    <a:pt x="19823" y="75058"/>
                  </a:cubicBezTo>
                  <a:cubicBezTo>
                    <a:pt x="19965" y="57487"/>
                    <a:pt x="28318" y="40993"/>
                    <a:pt x="42398" y="30481"/>
                  </a:cubicBezTo>
                  <a:cubicBezTo>
                    <a:pt x="46540" y="27348"/>
                    <a:pt x="51587" y="25644"/>
                    <a:pt x="56780" y="25623"/>
                  </a:cubicBezTo>
                  <a:cubicBezTo>
                    <a:pt x="64804" y="25628"/>
                    <a:pt x="72272" y="29720"/>
                    <a:pt x="76592" y="36481"/>
                  </a:cubicBezTo>
                  <a:cubicBezTo>
                    <a:pt x="89122" y="55930"/>
                    <a:pt x="95952" y="78500"/>
                    <a:pt x="96309" y="101633"/>
                  </a:cubicBezTo>
                  <a:cubicBezTo>
                    <a:pt x="96309" y="103251"/>
                    <a:pt x="96309" y="104776"/>
                    <a:pt x="96309" y="106299"/>
                  </a:cubicBezTo>
                  <a:lnTo>
                    <a:pt x="108215" y="106871"/>
                  </a:lnTo>
                  <a:close/>
                  <a:moveTo>
                    <a:pt x="85355" y="254889"/>
                  </a:moveTo>
                  <a:cubicBezTo>
                    <a:pt x="69701" y="257999"/>
                    <a:pt x="55242" y="265460"/>
                    <a:pt x="43636" y="276416"/>
                  </a:cubicBezTo>
                  <a:cubicBezTo>
                    <a:pt x="40263" y="279609"/>
                    <a:pt x="38366" y="284058"/>
                    <a:pt x="38397" y="288703"/>
                  </a:cubicBezTo>
                  <a:cubicBezTo>
                    <a:pt x="38360" y="293476"/>
                    <a:pt x="40456" y="298017"/>
                    <a:pt x="44112" y="301085"/>
                  </a:cubicBezTo>
                  <a:lnTo>
                    <a:pt x="44112" y="301086"/>
                  </a:lnTo>
                  <a:cubicBezTo>
                    <a:pt x="51853" y="307384"/>
                    <a:pt x="61565" y="310757"/>
                    <a:pt x="71544" y="310611"/>
                  </a:cubicBezTo>
                  <a:cubicBezTo>
                    <a:pt x="86880" y="310265"/>
                    <a:pt x="101321" y="303322"/>
                    <a:pt x="111168" y="291561"/>
                  </a:cubicBezTo>
                  <a:cubicBezTo>
                    <a:pt x="123191" y="276674"/>
                    <a:pt x="129567" y="258019"/>
                    <a:pt x="129171" y="238887"/>
                  </a:cubicBezTo>
                  <a:cubicBezTo>
                    <a:pt x="129593" y="224415"/>
                    <a:pt x="125751" y="210139"/>
                    <a:pt x="118122" y="197834"/>
                  </a:cubicBezTo>
                  <a:lnTo>
                    <a:pt x="114026" y="191738"/>
                  </a:lnTo>
                  <a:lnTo>
                    <a:pt x="108882" y="197168"/>
                  </a:lnTo>
                  <a:cubicBezTo>
                    <a:pt x="99690" y="205826"/>
                    <a:pt x="88395" y="211934"/>
                    <a:pt x="76116" y="214884"/>
                  </a:cubicBezTo>
                  <a:cubicBezTo>
                    <a:pt x="63049" y="217908"/>
                    <a:pt x="51078" y="224503"/>
                    <a:pt x="41540" y="233934"/>
                  </a:cubicBezTo>
                  <a:cubicBezTo>
                    <a:pt x="38112" y="237999"/>
                    <a:pt x="35319" y="242559"/>
                    <a:pt x="33254" y="247459"/>
                  </a:cubicBezTo>
                  <a:lnTo>
                    <a:pt x="44112" y="252127"/>
                  </a:lnTo>
                  <a:cubicBezTo>
                    <a:pt x="45782" y="248334"/>
                    <a:pt x="47997" y="244804"/>
                    <a:pt x="50684" y="241650"/>
                  </a:cubicBezTo>
                  <a:cubicBezTo>
                    <a:pt x="58865" y="234077"/>
                    <a:pt x="68932" y="228846"/>
                    <a:pt x="79831" y="226505"/>
                  </a:cubicBezTo>
                  <a:cubicBezTo>
                    <a:pt x="94143" y="222968"/>
                    <a:pt x="107279" y="215743"/>
                    <a:pt x="117931" y="205550"/>
                  </a:cubicBezTo>
                  <a:lnTo>
                    <a:pt x="113645" y="201454"/>
                  </a:lnTo>
                  <a:lnTo>
                    <a:pt x="108692" y="204883"/>
                  </a:lnTo>
                  <a:cubicBezTo>
                    <a:pt x="114913" y="215214"/>
                    <a:pt x="118022" y="227119"/>
                    <a:pt x="117645" y="239173"/>
                  </a:cubicBezTo>
                  <a:cubicBezTo>
                    <a:pt x="118017" y="255441"/>
                    <a:pt x="112656" y="271321"/>
                    <a:pt x="102501" y="284036"/>
                  </a:cubicBezTo>
                  <a:cubicBezTo>
                    <a:pt x="94912" y="293108"/>
                    <a:pt x="83751" y="298428"/>
                    <a:pt x="71925" y="298609"/>
                  </a:cubicBezTo>
                  <a:cubicBezTo>
                    <a:pt x="64717" y="298746"/>
                    <a:pt x="57694" y="296315"/>
                    <a:pt x="52113" y="291751"/>
                  </a:cubicBezTo>
                  <a:lnTo>
                    <a:pt x="52113" y="291751"/>
                  </a:lnTo>
                  <a:cubicBezTo>
                    <a:pt x="51159" y="290952"/>
                    <a:pt x="50631" y="289755"/>
                    <a:pt x="50684" y="288512"/>
                  </a:cubicBezTo>
                  <a:cubicBezTo>
                    <a:pt x="50683" y="287149"/>
                    <a:pt x="51233" y="285844"/>
                    <a:pt x="52209" y="284893"/>
                  </a:cubicBezTo>
                  <a:cubicBezTo>
                    <a:pt x="62148" y="275437"/>
                    <a:pt x="74567" y="268996"/>
                    <a:pt x="88022" y="266319"/>
                  </a:cubicBezTo>
                  <a:lnTo>
                    <a:pt x="85736" y="254699"/>
                  </a:lnTo>
                  <a:close/>
                </a:path>
              </a:pathLst>
            </a:custGeom>
            <a:solidFill>
              <a:srgbClr val="A3A09D"/>
            </a:solidFill>
            <a:ln w="9525"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1263097C-7053-43A8-99F7-25C0F5CA00D1}"/>
              </a:ext>
            </a:extLst>
          </p:cNvPr>
          <p:cNvGrpSpPr>
            <a:grpSpLocks noChangeAspect="1"/>
          </p:cNvGrpSpPr>
          <p:nvPr userDrawn="1"/>
        </p:nvGrpSpPr>
        <p:grpSpPr>
          <a:xfrm>
            <a:off x="432655" y="2066780"/>
            <a:ext cx="416426" cy="490230"/>
            <a:chOff x="4038504" y="4710779"/>
            <a:chExt cx="351473" cy="413766"/>
          </a:xfrm>
        </p:grpSpPr>
        <p:sp>
          <p:nvSpPr>
            <p:cNvPr id="60" name="Freeform: Shape 59">
              <a:extLst>
                <a:ext uri="{FF2B5EF4-FFF2-40B4-BE49-F238E27FC236}">
                  <a16:creationId xmlns:a16="http://schemas.microsoft.com/office/drawing/2014/main" id="{64706FD8-B8D8-4563-A548-3B9062581953}"/>
                </a:ext>
              </a:extLst>
            </p:cNvPr>
            <p:cNvSpPr/>
            <p:nvPr/>
          </p:nvSpPr>
          <p:spPr>
            <a:xfrm>
              <a:off x="4038504" y="4710779"/>
              <a:ext cx="180975" cy="266700"/>
            </a:xfrm>
            <a:custGeom>
              <a:avLst/>
              <a:gdLst>
                <a:gd name="connsiteX0" fmla="*/ 32671 w 180975"/>
                <a:gd name="connsiteY0" fmla="*/ 267081 h 266700"/>
                <a:gd name="connsiteX1" fmla="*/ 58102 w 180975"/>
                <a:gd name="connsiteY1" fmla="*/ 252317 h 266700"/>
                <a:gd name="connsiteX2" fmla="*/ 52102 w 180975"/>
                <a:gd name="connsiteY2" fmla="*/ 242031 h 266700"/>
                <a:gd name="connsiteX3" fmla="*/ 26670 w 180975"/>
                <a:gd name="connsiteY3" fmla="*/ 256794 h 266700"/>
                <a:gd name="connsiteX4" fmla="*/ 7144 w 180975"/>
                <a:gd name="connsiteY4" fmla="*/ 182975 h 266700"/>
                <a:gd name="connsiteX5" fmla="*/ 36481 w 180975"/>
                <a:gd name="connsiteY5" fmla="*/ 182975 h 266700"/>
                <a:gd name="connsiteX6" fmla="*/ 36481 w 180975"/>
                <a:gd name="connsiteY6" fmla="*/ 171069 h 266700"/>
                <a:gd name="connsiteX7" fmla="*/ 7144 w 180975"/>
                <a:gd name="connsiteY7" fmla="*/ 171069 h 266700"/>
                <a:gd name="connsiteX8" fmla="*/ 26194 w 180975"/>
                <a:gd name="connsiteY8" fmla="*/ 97250 h 266700"/>
                <a:gd name="connsiteX9" fmla="*/ 51625 w 180975"/>
                <a:gd name="connsiteY9" fmla="*/ 112014 h 266700"/>
                <a:gd name="connsiteX10" fmla="*/ 57626 w 180975"/>
                <a:gd name="connsiteY10" fmla="*/ 101727 h 266700"/>
                <a:gd name="connsiteX11" fmla="*/ 32671 w 180975"/>
                <a:gd name="connsiteY11" fmla="*/ 86963 h 266700"/>
                <a:gd name="connsiteX12" fmla="*/ 85725 w 180975"/>
                <a:gd name="connsiteY12" fmla="*/ 32861 h 266700"/>
                <a:gd name="connsiteX13" fmla="*/ 100393 w 180975"/>
                <a:gd name="connsiteY13" fmla="*/ 58484 h 266700"/>
                <a:gd name="connsiteX14" fmla="*/ 110680 w 180975"/>
                <a:gd name="connsiteY14" fmla="*/ 52578 h 266700"/>
                <a:gd name="connsiteX15" fmla="*/ 96107 w 180975"/>
                <a:gd name="connsiteY15" fmla="*/ 26956 h 266700"/>
                <a:gd name="connsiteX16" fmla="*/ 169164 w 180975"/>
                <a:gd name="connsiteY16" fmla="*/ 7144 h 266700"/>
                <a:gd name="connsiteX17" fmla="*/ 169164 w 180975"/>
                <a:gd name="connsiteY17" fmla="*/ 36671 h 266700"/>
                <a:gd name="connsiteX18" fmla="*/ 181070 w 180975"/>
                <a:gd name="connsiteY18" fmla="*/ 36671 h 266700"/>
                <a:gd name="connsiteX19" fmla="*/ 181070 w 180975"/>
                <a:gd name="connsiteY19" fmla="*/ 714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975" h="266700">
                  <a:moveTo>
                    <a:pt x="32671" y="267081"/>
                  </a:moveTo>
                  <a:lnTo>
                    <a:pt x="58102" y="252317"/>
                  </a:lnTo>
                  <a:lnTo>
                    <a:pt x="52102" y="242031"/>
                  </a:lnTo>
                  <a:lnTo>
                    <a:pt x="26670" y="256794"/>
                  </a:lnTo>
                  <a:close/>
                  <a:moveTo>
                    <a:pt x="7144" y="182975"/>
                  </a:moveTo>
                  <a:lnTo>
                    <a:pt x="36481" y="182975"/>
                  </a:lnTo>
                  <a:lnTo>
                    <a:pt x="36481" y="171069"/>
                  </a:lnTo>
                  <a:lnTo>
                    <a:pt x="7144" y="171069"/>
                  </a:lnTo>
                  <a:close/>
                  <a:moveTo>
                    <a:pt x="26194" y="97250"/>
                  </a:moveTo>
                  <a:lnTo>
                    <a:pt x="51625" y="112014"/>
                  </a:lnTo>
                  <a:lnTo>
                    <a:pt x="57626" y="101727"/>
                  </a:lnTo>
                  <a:lnTo>
                    <a:pt x="32671" y="86963"/>
                  </a:lnTo>
                  <a:close/>
                  <a:moveTo>
                    <a:pt x="85725" y="32861"/>
                  </a:moveTo>
                  <a:lnTo>
                    <a:pt x="100393" y="58484"/>
                  </a:lnTo>
                  <a:lnTo>
                    <a:pt x="110680" y="52578"/>
                  </a:lnTo>
                  <a:lnTo>
                    <a:pt x="96107" y="26956"/>
                  </a:lnTo>
                  <a:close/>
                  <a:moveTo>
                    <a:pt x="169164" y="7144"/>
                  </a:moveTo>
                  <a:lnTo>
                    <a:pt x="169164" y="36671"/>
                  </a:lnTo>
                  <a:lnTo>
                    <a:pt x="181070" y="36671"/>
                  </a:lnTo>
                  <a:lnTo>
                    <a:pt x="181070" y="7144"/>
                  </a:lnTo>
                  <a:close/>
                </a:path>
              </a:pathLst>
            </a:custGeom>
            <a:solidFill>
              <a:srgbClr val="A3A09D"/>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0B380FF-376C-42D7-90CE-79682F4FEA17}"/>
                </a:ext>
              </a:extLst>
            </p:cNvPr>
            <p:cNvSpPr/>
            <p:nvPr/>
          </p:nvSpPr>
          <p:spPr>
            <a:xfrm>
              <a:off x="4167567" y="5038820"/>
              <a:ext cx="95250" cy="85725"/>
            </a:xfrm>
            <a:custGeom>
              <a:avLst/>
              <a:gdLst>
                <a:gd name="connsiteX0" fmla="*/ 78106 w 95250"/>
                <a:gd name="connsiteY0" fmla="*/ 7144 h 85725"/>
                <a:gd name="connsiteX1" fmla="*/ 78106 w 95250"/>
                <a:gd name="connsiteY1" fmla="*/ 50959 h 85725"/>
                <a:gd name="connsiteX2" fmla="*/ 69823 w 95250"/>
                <a:gd name="connsiteY2" fmla="*/ 59626 h 85725"/>
                <a:gd name="connsiteX3" fmla="*/ 69819 w 95250"/>
                <a:gd name="connsiteY3" fmla="*/ 59626 h 85725"/>
                <a:gd name="connsiteX4" fmla="*/ 27242 w 95250"/>
                <a:gd name="connsiteY4" fmla="*/ 59627 h 85725"/>
                <a:gd name="connsiteX5" fmla="*/ 19051 w 95250"/>
                <a:gd name="connsiteY5" fmla="*/ 50959 h 85725"/>
                <a:gd name="connsiteX6" fmla="*/ 19051 w 95250"/>
                <a:gd name="connsiteY6" fmla="*/ 7144 h 85725"/>
                <a:gd name="connsiteX7" fmla="*/ 7145 w 95250"/>
                <a:gd name="connsiteY7" fmla="*/ 7144 h 85725"/>
                <a:gd name="connsiteX8" fmla="*/ 7145 w 95250"/>
                <a:gd name="connsiteY8" fmla="*/ 50959 h 85725"/>
                <a:gd name="connsiteX9" fmla="*/ 27242 w 95250"/>
                <a:gd name="connsiteY9" fmla="*/ 71532 h 85725"/>
                <a:gd name="connsiteX10" fmla="*/ 69819 w 95250"/>
                <a:gd name="connsiteY10" fmla="*/ 71533 h 85725"/>
                <a:gd name="connsiteX11" fmla="*/ 90012 w 95250"/>
                <a:gd name="connsiteY11" fmla="*/ 50961 h 85725"/>
                <a:gd name="connsiteX12" fmla="*/ 90012 w 95250"/>
                <a:gd name="connsiteY12" fmla="*/ 50959 h 85725"/>
                <a:gd name="connsiteX13" fmla="*/ 90012 w 95250"/>
                <a:gd name="connsiteY13" fmla="*/ 7144 h 85725"/>
                <a:gd name="connsiteX14" fmla="*/ 56770 w 95250"/>
                <a:gd name="connsiteY14" fmla="*/ 65532 h 85725"/>
                <a:gd name="connsiteX15" fmla="*/ 48578 w 95250"/>
                <a:gd name="connsiteY15" fmla="*/ 73723 h 85725"/>
                <a:gd name="connsiteX16" fmla="*/ 40387 w 95250"/>
                <a:gd name="connsiteY16" fmla="*/ 65532 h 85725"/>
                <a:gd name="connsiteX17" fmla="*/ 28195 w 95250"/>
                <a:gd name="connsiteY17" fmla="*/ 65532 h 85725"/>
                <a:gd name="connsiteX18" fmla="*/ 46954 w 95250"/>
                <a:gd name="connsiteY18" fmla="*/ 87063 h 85725"/>
                <a:gd name="connsiteX19" fmla="*/ 68486 w 95250"/>
                <a:gd name="connsiteY19" fmla="*/ 68304 h 85725"/>
                <a:gd name="connsiteX20" fmla="*/ 68486 w 95250"/>
                <a:gd name="connsiteY20" fmla="*/ 6553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0" h="85725">
                  <a:moveTo>
                    <a:pt x="78106" y="7144"/>
                  </a:moveTo>
                  <a:lnTo>
                    <a:pt x="78106" y="50959"/>
                  </a:lnTo>
                  <a:cubicBezTo>
                    <a:pt x="78212" y="55639"/>
                    <a:pt x="74504" y="59520"/>
                    <a:pt x="69823" y="59626"/>
                  </a:cubicBezTo>
                  <a:cubicBezTo>
                    <a:pt x="69822" y="59626"/>
                    <a:pt x="69821" y="59626"/>
                    <a:pt x="69819" y="59626"/>
                  </a:cubicBezTo>
                  <a:lnTo>
                    <a:pt x="27242" y="59627"/>
                  </a:lnTo>
                  <a:cubicBezTo>
                    <a:pt x="22598" y="59471"/>
                    <a:pt x="18944" y="55605"/>
                    <a:pt x="19051" y="50959"/>
                  </a:cubicBezTo>
                  <a:lnTo>
                    <a:pt x="19051" y="7144"/>
                  </a:lnTo>
                  <a:lnTo>
                    <a:pt x="7145" y="7144"/>
                  </a:lnTo>
                  <a:lnTo>
                    <a:pt x="7145" y="50959"/>
                  </a:lnTo>
                  <a:cubicBezTo>
                    <a:pt x="7039" y="62179"/>
                    <a:pt x="16022" y="71376"/>
                    <a:pt x="27242" y="71532"/>
                  </a:cubicBezTo>
                  <a:lnTo>
                    <a:pt x="69819" y="71533"/>
                  </a:lnTo>
                  <a:cubicBezTo>
                    <a:pt x="81076" y="71428"/>
                    <a:pt x="90117" y="62218"/>
                    <a:pt x="90012" y="50961"/>
                  </a:cubicBezTo>
                  <a:cubicBezTo>
                    <a:pt x="90012" y="50960"/>
                    <a:pt x="90012" y="50960"/>
                    <a:pt x="90012" y="50959"/>
                  </a:cubicBezTo>
                  <a:lnTo>
                    <a:pt x="90012" y="7144"/>
                  </a:lnTo>
                  <a:close/>
                  <a:moveTo>
                    <a:pt x="56770" y="65532"/>
                  </a:moveTo>
                  <a:cubicBezTo>
                    <a:pt x="56770" y="70056"/>
                    <a:pt x="53102" y="73723"/>
                    <a:pt x="48578" y="73723"/>
                  </a:cubicBezTo>
                  <a:cubicBezTo>
                    <a:pt x="44054" y="73723"/>
                    <a:pt x="40387" y="70056"/>
                    <a:pt x="40387" y="65532"/>
                  </a:cubicBezTo>
                  <a:lnTo>
                    <a:pt x="28195" y="65532"/>
                  </a:lnTo>
                  <a:cubicBezTo>
                    <a:pt x="27429" y="76658"/>
                    <a:pt x="35828" y="86298"/>
                    <a:pt x="46954" y="87063"/>
                  </a:cubicBezTo>
                  <a:cubicBezTo>
                    <a:pt x="58080" y="87829"/>
                    <a:pt x="67720" y="79430"/>
                    <a:pt x="68486" y="68304"/>
                  </a:cubicBezTo>
                  <a:cubicBezTo>
                    <a:pt x="68549" y="67381"/>
                    <a:pt x="68549" y="66455"/>
                    <a:pt x="68486" y="65532"/>
                  </a:cubicBezTo>
                  <a:close/>
                </a:path>
              </a:pathLst>
            </a:custGeom>
            <a:solidFill>
              <a:srgbClr val="A3A09D"/>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226284A-A262-4F60-83C7-71013CB765EF}"/>
                </a:ext>
              </a:extLst>
            </p:cNvPr>
            <p:cNvSpPr/>
            <p:nvPr/>
          </p:nvSpPr>
          <p:spPr>
            <a:xfrm>
              <a:off x="4218527" y="4731734"/>
              <a:ext cx="171450" cy="352425"/>
            </a:xfrm>
            <a:custGeom>
              <a:avLst/>
              <a:gdLst>
                <a:gd name="connsiteX0" fmla="*/ 7144 w 171450"/>
                <a:gd name="connsiteY0" fmla="*/ 348139 h 352425"/>
                <a:gd name="connsiteX1" fmla="*/ 36385 w 171450"/>
                <a:gd name="connsiteY1" fmla="*/ 348139 h 352425"/>
                <a:gd name="connsiteX2" fmla="*/ 36385 w 171450"/>
                <a:gd name="connsiteY2" fmla="*/ 336232 h 352425"/>
                <a:gd name="connsiteX3" fmla="*/ 7144 w 171450"/>
                <a:gd name="connsiteY3" fmla="*/ 336232 h 352425"/>
                <a:gd name="connsiteX4" fmla="*/ 148685 w 171450"/>
                <a:gd name="connsiteY4" fmla="*/ 237458 h 352425"/>
                <a:gd name="connsiteX5" fmla="*/ 123349 w 171450"/>
                <a:gd name="connsiteY5" fmla="*/ 222599 h 352425"/>
                <a:gd name="connsiteX6" fmla="*/ 117348 w 171450"/>
                <a:gd name="connsiteY6" fmla="*/ 232886 h 352425"/>
                <a:gd name="connsiteX7" fmla="*/ 142684 w 171450"/>
                <a:gd name="connsiteY7" fmla="*/ 247650 h 352425"/>
                <a:gd name="connsiteX8" fmla="*/ 168211 w 171450"/>
                <a:gd name="connsiteY8" fmla="*/ 151733 h 352425"/>
                <a:gd name="connsiteX9" fmla="*/ 139160 w 171450"/>
                <a:gd name="connsiteY9" fmla="*/ 151733 h 352425"/>
                <a:gd name="connsiteX10" fmla="*/ 139160 w 171450"/>
                <a:gd name="connsiteY10" fmla="*/ 163639 h 352425"/>
                <a:gd name="connsiteX11" fmla="*/ 167735 w 171450"/>
                <a:gd name="connsiteY11" fmla="*/ 163639 h 352425"/>
                <a:gd name="connsiteX12" fmla="*/ 142684 w 171450"/>
                <a:gd name="connsiteY12" fmla="*/ 67342 h 352425"/>
                <a:gd name="connsiteX13" fmla="*/ 117348 w 171450"/>
                <a:gd name="connsiteY13" fmla="*/ 82201 h 352425"/>
                <a:gd name="connsiteX14" fmla="*/ 123349 w 171450"/>
                <a:gd name="connsiteY14" fmla="*/ 92488 h 352425"/>
                <a:gd name="connsiteX15" fmla="*/ 148685 w 171450"/>
                <a:gd name="connsiteY15" fmla="*/ 77628 h 352425"/>
                <a:gd name="connsiteX16" fmla="*/ 78867 w 171450"/>
                <a:gd name="connsiteY16" fmla="*/ 7144 h 352425"/>
                <a:gd name="connsiteX17" fmla="*/ 64294 w 171450"/>
                <a:gd name="connsiteY17" fmla="*/ 32861 h 352425"/>
                <a:gd name="connsiteX18" fmla="*/ 74581 w 171450"/>
                <a:gd name="connsiteY18" fmla="*/ 38671 h 352425"/>
                <a:gd name="connsiteX19" fmla="*/ 89249 w 171450"/>
                <a:gd name="connsiteY19" fmla="*/ 1304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352425">
                  <a:moveTo>
                    <a:pt x="7144" y="348139"/>
                  </a:moveTo>
                  <a:lnTo>
                    <a:pt x="36385" y="348139"/>
                  </a:lnTo>
                  <a:lnTo>
                    <a:pt x="36385" y="336232"/>
                  </a:lnTo>
                  <a:lnTo>
                    <a:pt x="7144" y="336232"/>
                  </a:lnTo>
                  <a:close/>
                  <a:moveTo>
                    <a:pt x="148685" y="237458"/>
                  </a:moveTo>
                  <a:lnTo>
                    <a:pt x="123349" y="222599"/>
                  </a:lnTo>
                  <a:lnTo>
                    <a:pt x="117348" y="232886"/>
                  </a:lnTo>
                  <a:lnTo>
                    <a:pt x="142684" y="247650"/>
                  </a:lnTo>
                  <a:close/>
                  <a:moveTo>
                    <a:pt x="168211" y="151733"/>
                  </a:moveTo>
                  <a:lnTo>
                    <a:pt x="139160" y="151733"/>
                  </a:lnTo>
                  <a:lnTo>
                    <a:pt x="139160" y="163639"/>
                  </a:lnTo>
                  <a:lnTo>
                    <a:pt x="167735" y="163639"/>
                  </a:lnTo>
                  <a:close/>
                  <a:moveTo>
                    <a:pt x="142684" y="67342"/>
                  </a:moveTo>
                  <a:lnTo>
                    <a:pt x="117348" y="82201"/>
                  </a:lnTo>
                  <a:lnTo>
                    <a:pt x="123349" y="92488"/>
                  </a:lnTo>
                  <a:lnTo>
                    <a:pt x="148685" y="77628"/>
                  </a:lnTo>
                  <a:close/>
                  <a:moveTo>
                    <a:pt x="78867" y="7144"/>
                  </a:moveTo>
                  <a:lnTo>
                    <a:pt x="64294" y="32861"/>
                  </a:lnTo>
                  <a:lnTo>
                    <a:pt x="74581" y="38671"/>
                  </a:lnTo>
                  <a:lnTo>
                    <a:pt x="89249" y="13049"/>
                  </a:lnTo>
                  <a:close/>
                </a:path>
              </a:pathLst>
            </a:custGeom>
            <a:solidFill>
              <a:srgbClr val="A3A09D"/>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B29ABBA-DA17-4CD6-A69D-E0D24A95B856}"/>
                </a:ext>
              </a:extLst>
            </p:cNvPr>
            <p:cNvSpPr/>
            <p:nvPr/>
          </p:nvSpPr>
          <p:spPr>
            <a:xfrm>
              <a:off x="4137658" y="4821650"/>
              <a:ext cx="152400" cy="152400"/>
            </a:xfrm>
            <a:custGeom>
              <a:avLst/>
              <a:gdLst>
                <a:gd name="connsiteX0" fmla="*/ 137542 w 152400"/>
                <a:gd name="connsiteY0" fmla="*/ 16287 h 152400"/>
                <a:gd name="connsiteX1" fmla="*/ 132113 w 152400"/>
                <a:gd name="connsiteY1" fmla="*/ 18764 h 152400"/>
                <a:gd name="connsiteX2" fmla="*/ 138018 w 152400"/>
                <a:gd name="connsiteY2" fmla="*/ 49911 h 152400"/>
                <a:gd name="connsiteX3" fmla="*/ 104014 w 152400"/>
                <a:gd name="connsiteY3" fmla="*/ 127540 h 152400"/>
                <a:gd name="connsiteX4" fmla="*/ 65914 w 152400"/>
                <a:gd name="connsiteY4" fmla="*/ 141351 h 152400"/>
                <a:gd name="connsiteX5" fmla="*/ 29528 w 152400"/>
                <a:gd name="connsiteY5" fmla="*/ 125445 h 152400"/>
                <a:gd name="connsiteX6" fmla="*/ 19051 w 152400"/>
                <a:gd name="connsiteY6" fmla="*/ 96870 h 152400"/>
                <a:gd name="connsiteX7" fmla="*/ 40292 w 152400"/>
                <a:gd name="connsiteY7" fmla="*/ 54198 h 152400"/>
                <a:gd name="connsiteX8" fmla="*/ 85345 w 152400"/>
                <a:gd name="connsiteY8" fmla="*/ 40195 h 152400"/>
                <a:gd name="connsiteX9" fmla="*/ 141161 w 152400"/>
                <a:gd name="connsiteY9" fmla="*/ 21145 h 152400"/>
                <a:gd name="connsiteX10" fmla="*/ 137637 w 152400"/>
                <a:gd name="connsiteY10" fmla="*/ 16287 h 152400"/>
                <a:gd name="connsiteX11" fmla="*/ 132208 w 152400"/>
                <a:gd name="connsiteY11" fmla="*/ 18764 h 152400"/>
                <a:gd name="connsiteX12" fmla="*/ 137637 w 152400"/>
                <a:gd name="connsiteY12" fmla="*/ 16287 h 152400"/>
                <a:gd name="connsiteX13" fmla="*/ 134018 w 152400"/>
                <a:gd name="connsiteY13" fmla="*/ 11525 h 152400"/>
                <a:gd name="connsiteX14" fmla="*/ 83630 w 152400"/>
                <a:gd name="connsiteY14" fmla="*/ 28194 h 152400"/>
                <a:gd name="connsiteX15" fmla="*/ 32767 w 152400"/>
                <a:gd name="connsiteY15" fmla="*/ 44862 h 152400"/>
                <a:gd name="connsiteX16" fmla="*/ 7145 w 152400"/>
                <a:gd name="connsiteY16" fmla="*/ 96678 h 152400"/>
                <a:gd name="connsiteX17" fmla="*/ 20480 w 152400"/>
                <a:gd name="connsiteY17" fmla="*/ 133255 h 152400"/>
                <a:gd name="connsiteX18" fmla="*/ 65914 w 152400"/>
                <a:gd name="connsiteY18" fmla="*/ 153257 h 152400"/>
                <a:gd name="connsiteX19" fmla="*/ 111539 w 152400"/>
                <a:gd name="connsiteY19" fmla="*/ 136874 h 152400"/>
                <a:gd name="connsiteX20" fmla="*/ 149639 w 152400"/>
                <a:gd name="connsiteY20" fmla="*/ 49911 h 152400"/>
                <a:gd name="connsiteX21" fmla="*/ 142590 w 152400"/>
                <a:gd name="connsiteY21" fmla="*/ 13811 h 152400"/>
                <a:gd name="connsiteX22" fmla="*/ 139638 w 152400"/>
                <a:gd name="connsiteY22" fmla="*/ 7144 h 152400"/>
                <a:gd name="connsiteX23" fmla="*/ 133637 w 152400"/>
                <a:gd name="connsiteY23" fmla="*/ 11525 h 152400"/>
                <a:gd name="connsiteX24" fmla="*/ 137256 w 152400"/>
                <a:gd name="connsiteY24" fmla="*/ 1628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 h="152400">
                  <a:moveTo>
                    <a:pt x="137542" y="16287"/>
                  </a:moveTo>
                  <a:lnTo>
                    <a:pt x="132113" y="18764"/>
                  </a:lnTo>
                  <a:cubicBezTo>
                    <a:pt x="136221" y="28624"/>
                    <a:pt x="138232" y="39231"/>
                    <a:pt x="138018" y="49911"/>
                  </a:cubicBezTo>
                  <a:cubicBezTo>
                    <a:pt x="138502" y="79499"/>
                    <a:pt x="126091" y="107834"/>
                    <a:pt x="104014" y="127540"/>
                  </a:cubicBezTo>
                  <a:cubicBezTo>
                    <a:pt x="93234" y="136307"/>
                    <a:pt x="79808" y="141175"/>
                    <a:pt x="65914" y="141351"/>
                  </a:cubicBezTo>
                  <a:cubicBezTo>
                    <a:pt x="52048" y="141600"/>
                    <a:pt x="38762" y="135792"/>
                    <a:pt x="29528" y="125445"/>
                  </a:cubicBezTo>
                  <a:cubicBezTo>
                    <a:pt x="22711" y="117491"/>
                    <a:pt x="18991" y="107345"/>
                    <a:pt x="19051" y="96870"/>
                  </a:cubicBezTo>
                  <a:cubicBezTo>
                    <a:pt x="19436" y="80196"/>
                    <a:pt x="27220" y="64557"/>
                    <a:pt x="40292" y="54198"/>
                  </a:cubicBezTo>
                  <a:cubicBezTo>
                    <a:pt x="51531" y="44672"/>
                    <a:pt x="67247" y="42672"/>
                    <a:pt x="85345" y="40195"/>
                  </a:cubicBezTo>
                  <a:cubicBezTo>
                    <a:pt x="105273" y="38721"/>
                    <a:pt x="124491" y="32163"/>
                    <a:pt x="141161" y="21145"/>
                  </a:cubicBezTo>
                  <a:lnTo>
                    <a:pt x="137637" y="16287"/>
                  </a:lnTo>
                  <a:lnTo>
                    <a:pt x="132208" y="18764"/>
                  </a:lnTo>
                  <a:lnTo>
                    <a:pt x="137637" y="16287"/>
                  </a:lnTo>
                  <a:lnTo>
                    <a:pt x="134018" y="11525"/>
                  </a:lnTo>
                  <a:cubicBezTo>
                    <a:pt x="118931" y="21313"/>
                    <a:pt x="101579" y="27054"/>
                    <a:pt x="83630" y="28194"/>
                  </a:cubicBezTo>
                  <a:cubicBezTo>
                    <a:pt x="65914" y="30766"/>
                    <a:pt x="47626" y="32861"/>
                    <a:pt x="32767" y="44862"/>
                  </a:cubicBezTo>
                  <a:cubicBezTo>
                    <a:pt x="16892" y="57421"/>
                    <a:pt x="7488" y="76440"/>
                    <a:pt x="7145" y="96678"/>
                  </a:cubicBezTo>
                  <a:cubicBezTo>
                    <a:pt x="7065" y="110074"/>
                    <a:pt x="11797" y="123054"/>
                    <a:pt x="20480" y="133255"/>
                  </a:cubicBezTo>
                  <a:cubicBezTo>
                    <a:pt x="31958" y="146262"/>
                    <a:pt x="48569" y="153575"/>
                    <a:pt x="65914" y="153257"/>
                  </a:cubicBezTo>
                  <a:cubicBezTo>
                    <a:pt x="82534" y="153095"/>
                    <a:pt x="98612" y="147322"/>
                    <a:pt x="111539" y="136874"/>
                  </a:cubicBezTo>
                  <a:cubicBezTo>
                    <a:pt x="136310" y="114827"/>
                    <a:pt x="150224" y="83067"/>
                    <a:pt x="149639" y="49911"/>
                  </a:cubicBezTo>
                  <a:cubicBezTo>
                    <a:pt x="149864" y="37515"/>
                    <a:pt x="147461" y="25212"/>
                    <a:pt x="142590" y="13811"/>
                  </a:cubicBezTo>
                  <a:lnTo>
                    <a:pt x="139638" y="7144"/>
                  </a:lnTo>
                  <a:lnTo>
                    <a:pt x="133637" y="11525"/>
                  </a:lnTo>
                  <a:lnTo>
                    <a:pt x="137256" y="16287"/>
                  </a:lnTo>
                  <a:close/>
                </a:path>
              </a:pathLst>
            </a:custGeom>
            <a:solidFill>
              <a:srgbClr val="A3A09D"/>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68EB38C-E43B-458B-BCB6-C36697391081}"/>
                </a:ext>
              </a:extLst>
            </p:cNvPr>
            <p:cNvSpPr/>
            <p:nvPr/>
          </p:nvSpPr>
          <p:spPr>
            <a:xfrm>
              <a:off x="4092263" y="4765169"/>
              <a:ext cx="238125" cy="285750"/>
            </a:xfrm>
            <a:custGeom>
              <a:avLst/>
              <a:gdLst>
                <a:gd name="connsiteX0" fmla="*/ 144838 w 238125"/>
                <a:gd name="connsiteY0" fmla="*/ 125156 h 285750"/>
                <a:gd name="connsiteX1" fmla="*/ 98546 w 238125"/>
                <a:gd name="connsiteY1" fmla="*/ 144873 h 285750"/>
                <a:gd name="connsiteX2" fmla="*/ 61494 w 238125"/>
                <a:gd name="connsiteY2" fmla="*/ 218691 h 285750"/>
                <a:gd name="connsiteX3" fmla="*/ 64447 w 238125"/>
                <a:gd name="connsiteY3" fmla="*/ 242885 h 285750"/>
                <a:gd name="connsiteX4" fmla="*/ 66352 w 238125"/>
                <a:gd name="connsiteY4" fmla="*/ 258887 h 285750"/>
                <a:gd name="connsiteX5" fmla="*/ 66352 w 238125"/>
                <a:gd name="connsiteY5" fmla="*/ 264030 h 285750"/>
                <a:gd name="connsiteX6" fmla="*/ 87021 w 238125"/>
                <a:gd name="connsiteY6" fmla="*/ 284700 h 285750"/>
                <a:gd name="connsiteX7" fmla="*/ 160649 w 238125"/>
                <a:gd name="connsiteY7" fmla="*/ 284700 h 285750"/>
                <a:gd name="connsiteX8" fmla="*/ 181319 w 238125"/>
                <a:gd name="connsiteY8" fmla="*/ 264030 h 285750"/>
                <a:gd name="connsiteX9" fmla="*/ 181319 w 238125"/>
                <a:gd name="connsiteY9" fmla="*/ 258887 h 285750"/>
                <a:gd name="connsiteX10" fmla="*/ 202750 w 238125"/>
                <a:gd name="connsiteY10" fmla="*/ 209452 h 285750"/>
                <a:gd name="connsiteX11" fmla="*/ 209453 w 238125"/>
                <a:gd name="connsiteY11" fmla="*/ 44711 h 285750"/>
                <a:gd name="connsiteX12" fmla="*/ 44712 w 238125"/>
                <a:gd name="connsiteY12" fmla="*/ 38008 h 285750"/>
                <a:gd name="connsiteX13" fmla="*/ 35491 w 238125"/>
                <a:gd name="connsiteY13" fmla="*/ 199927 h 285750"/>
                <a:gd name="connsiteX14" fmla="*/ 44539 w 238125"/>
                <a:gd name="connsiteY14" fmla="*/ 192117 h 285750"/>
                <a:gd name="connsiteX15" fmla="*/ 55481 w 238125"/>
                <a:gd name="connsiteY15" fmla="*/ 44347 h 285750"/>
                <a:gd name="connsiteX16" fmla="*/ 203250 w 238125"/>
                <a:gd name="connsiteY16" fmla="*/ 55289 h 285750"/>
                <a:gd name="connsiteX17" fmla="*/ 194654 w 238125"/>
                <a:gd name="connsiteY17" fmla="*/ 200975 h 285750"/>
                <a:gd name="connsiteX18" fmla="*/ 169412 w 238125"/>
                <a:gd name="connsiteY18" fmla="*/ 259173 h 285750"/>
                <a:gd name="connsiteX19" fmla="*/ 169412 w 238125"/>
                <a:gd name="connsiteY19" fmla="*/ 264316 h 285750"/>
                <a:gd name="connsiteX20" fmla="*/ 160649 w 238125"/>
                <a:gd name="connsiteY20" fmla="*/ 273079 h 285750"/>
                <a:gd name="connsiteX21" fmla="*/ 86926 w 238125"/>
                <a:gd name="connsiteY21" fmla="*/ 273079 h 285750"/>
                <a:gd name="connsiteX22" fmla="*/ 78163 w 238125"/>
                <a:gd name="connsiteY22" fmla="*/ 264316 h 285750"/>
                <a:gd name="connsiteX23" fmla="*/ 78163 w 238125"/>
                <a:gd name="connsiteY23" fmla="*/ 259173 h 285750"/>
                <a:gd name="connsiteX24" fmla="*/ 75972 w 238125"/>
                <a:gd name="connsiteY24" fmla="*/ 240123 h 285750"/>
                <a:gd name="connsiteX25" fmla="*/ 73305 w 238125"/>
                <a:gd name="connsiteY25" fmla="*/ 218691 h 285750"/>
                <a:gd name="connsiteX26" fmla="*/ 105214 w 238125"/>
                <a:gd name="connsiteY26" fmla="*/ 154684 h 285750"/>
                <a:gd name="connsiteX27" fmla="*/ 147029 w 238125"/>
                <a:gd name="connsiteY27" fmla="*/ 136872 h 285750"/>
                <a:gd name="connsiteX28" fmla="*/ 144742 w 238125"/>
                <a:gd name="connsiteY28" fmla="*/ 125156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8125" h="285750">
                  <a:moveTo>
                    <a:pt x="144838" y="125156"/>
                  </a:moveTo>
                  <a:cubicBezTo>
                    <a:pt x="128201" y="128430"/>
                    <a:pt x="112434" y="135146"/>
                    <a:pt x="98546" y="144873"/>
                  </a:cubicBezTo>
                  <a:cubicBezTo>
                    <a:pt x="74752" y="161841"/>
                    <a:pt x="60882" y="189473"/>
                    <a:pt x="61494" y="218691"/>
                  </a:cubicBezTo>
                  <a:cubicBezTo>
                    <a:pt x="61534" y="226843"/>
                    <a:pt x="62525" y="234962"/>
                    <a:pt x="64447" y="242885"/>
                  </a:cubicBezTo>
                  <a:cubicBezTo>
                    <a:pt x="65702" y="248127"/>
                    <a:pt x="66341" y="253497"/>
                    <a:pt x="66352" y="258887"/>
                  </a:cubicBezTo>
                  <a:lnTo>
                    <a:pt x="66352" y="264030"/>
                  </a:lnTo>
                  <a:cubicBezTo>
                    <a:pt x="66352" y="275446"/>
                    <a:pt x="75606" y="284700"/>
                    <a:pt x="87021" y="284700"/>
                  </a:cubicBezTo>
                  <a:lnTo>
                    <a:pt x="160649" y="284700"/>
                  </a:lnTo>
                  <a:cubicBezTo>
                    <a:pt x="172065" y="284700"/>
                    <a:pt x="181319" y="275445"/>
                    <a:pt x="181319" y="264030"/>
                  </a:cubicBezTo>
                  <a:lnTo>
                    <a:pt x="181319" y="258887"/>
                  </a:lnTo>
                  <a:cubicBezTo>
                    <a:pt x="181260" y="240142"/>
                    <a:pt x="189028" y="222224"/>
                    <a:pt x="202750" y="209452"/>
                  </a:cubicBezTo>
                  <a:cubicBezTo>
                    <a:pt x="250093" y="165811"/>
                    <a:pt x="253094" y="92054"/>
                    <a:pt x="209453" y="44711"/>
                  </a:cubicBezTo>
                  <a:cubicBezTo>
                    <a:pt x="165812" y="-2632"/>
                    <a:pt x="92055" y="-5633"/>
                    <a:pt x="44712" y="38008"/>
                  </a:cubicBezTo>
                  <a:cubicBezTo>
                    <a:pt x="-1549" y="80652"/>
                    <a:pt x="-5630" y="152308"/>
                    <a:pt x="35491" y="199927"/>
                  </a:cubicBezTo>
                  <a:lnTo>
                    <a:pt x="44539" y="192117"/>
                  </a:lnTo>
                  <a:cubicBezTo>
                    <a:pt x="6755" y="148290"/>
                    <a:pt x="11654" y="82131"/>
                    <a:pt x="55481" y="44347"/>
                  </a:cubicBezTo>
                  <a:cubicBezTo>
                    <a:pt x="99308" y="6563"/>
                    <a:pt x="165466" y="11462"/>
                    <a:pt x="203250" y="55289"/>
                  </a:cubicBezTo>
                  <a:cubicBezTo>
                    <a:pt x="240237" y="98191"/>
                    <a:pt x="236429" y="162721"/>
                    <a:pt x="194654" y="200975"/>
                  </a:cubicBezTo>
                  <a:cubicBezTo>
                    <a:pt x="178465" y="215986"/>
                    <a:pt x="169309" y="237095"/>
                    <a:pt x="169412" y="259173"/>
                  </a:cubicBezTo>
                  <a:lnTo>
                    <a:pt x="169412" y="264316"/>
                  </a:lnTo>
                  <a:cubicBezTo>
                    <a:pt x="169412" y="269156"/>
                    <a:pt x="165489" y="273079"/>
                    <a:pt x="160649" y="273079"/>
                  </a:cubicBezTo>
                  <a:lnTo>
                    <a:pt x="86926" y="273079"/>
                  </a:lnTo>
                  <a:cubicBezTo>
                    <a:pt x="82086" y="273079"/>
                    <a:pt x="78163" y="269156"/>
                    <a:pt x="78163" y="264316"/>
                  </a:cubicBezTo>
                  <a:lnTo>
                    <a:pt x="78163" y="259173"/>
                  </a:lnTo>
                  <a:cubicBezTo>
                    <a:pt x="78178" y="252759"/>
                    <a:pt x="77443" y="246365"/>
                    <a:pt x="75972" y="240123"/>
                  </a:cubicBezTo>
                  <a:cubicBezTo>
                    <a:pt x="74201" y="233117"/>
                    <a:pt x="73305" y="225918"/>
                    <a:pt x="73305" y="218691"/>
                  </a:cubicBezTo>
                  <a:cubicBezTo>
                    <a:pt x="72646" y="193379"/>
                    <a:pt x="84603" y="169393"/>
                    <a:pt x="105214" y="154684"/>
                  </a:cubicBezTo>
                  <a:cubicBezTo>
                    <a:pt x="117745" y="145873"/>
                    <a:pt x="131993" y="139804"/>
                    <a:pt x="147029" y="136872"/>
                  </a:cubicBezTo>
                  <a:lnTo>
                    <a:pt x="144742" y="125156"/>
                  </a:lnTo>
                  <a:close/>
                </a:path>
              </a:pathLst>
            </a:custGeom>
            <a:solidFill>
              <a:srgbClr val="A3A09D"/>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E9FA989E-7145-4BAA-9B5A-397B0BC6D545}"/>
              </a:ext>
            </a:extLst>
          </p:cNvPr>
          <p:cNvGrpSpPr>
            <a:grpSpLocks noChangeAspect="1"/>
          </p:cNvGrpSpPr>
          <p:nvPr userDrawn="1"/>
        </p:nvGrpSpPr>
        <p:grpSpPr>
          <a:xfrm>
            <a:off x="406321" y="3464044"/>
            <a:ext cx="466397" cy="425133"/>
            <a:chOff x="3325082" y="5656421"/>
            <a:chExt cx="390525" cy="355973"/>
          </a:xfrm>
        </p:grpSpPr>
        <p:sp>
          <p:nvSpPr>
            <p:cNvPr id="66" name="Freeform: Shape 65">
              <a:extLst>
                <a:ext uri="{FF2B5EF4-FFF2-40B4-BE49-F238E27FC236}">
                  <a16:creationId xmlns:a16="http://schemas.microsoft.com/office/drawing/2014/main" id="{4F4B6F21-3BB9-4386-AA54-49FAD399FA4B}"/>
                </a:ext>
              </a:extLst>
            </p:cNvPr>
            <p:cNvSpPr/>
            <p:nvPr/>
          </p:nvSpPr>
          <p:spPr>
            <a:xfrm>
              <a:off x="3325082" y="5850469"/>
              <a:ext cx="390525" cy="161925"/>
            </a:xfrm>
            <a:custGeom>
              <a:avLst/>
              <a:gdLst>
                <a:gd name="connsiteX0" fmla="*/ 15716 w 390525"/>
                <a:gd name="connsiteY0" fmla="*/ 83225 h 161925"/>
                <a:gd name="connsiteX1" fmla="*/ 40862 w 390525"/>
                <a:gd name="connsiteY1" fmla="*/ 58174 h 161925"/>
                <a:gd name="connsiteX2" fmla="*/ 120587 w 390525"/>
                <a:gd name="connsiteY2" fmla="*/ 137517 h 161925"/>
                <a:gd name="connsiteX3" fmla="*/ 102775 w 390525"/>
                <a:gd name="connsiteY3" fmla="*/ 155138 h 161925"/>
                <a:gd name="connsiteX4" fmla="*/ 111157 w 390525"/>
                <a:gd name="connsiteY4" fmla="*/ 163616 h 161925"/>
                <a:gd name="connsiteX5" fmla="*/ 137255 w 390525"/>
                <a:gd name="connsiteY5" fmla="*/ 137898 h 161925"/>
                <a:gd name="connsiteX6" fmla="*/ 40672 w 390525"/>
                <a:gd name="connsiteY6" fmla="*/ 41696 h 161925"/>
                <a:gd name="connsiteX7" fmla="*/ 7144 w 390525"/>
                <a:gd name="connsiteY7" fmla="*/ 75128 h 161925"/>
                <a:gd name="connsiteX8" fmla="*/ 15526 w 390525"/>
                <a:gd name="connsiteY8" fmla="*/ 83605 h 161925"/>
                <a:gd name="connsiteX9" fmla="*/ 292703 w 390525"/>
                <a:gd name="connsiteY9" fmla="*/ 50554 h 161925"/>
                <a:gd name="connsiteX10" fmla="*/ 348139 w 390525"/>
                <a:gd name="connsiteY10" fmla="*/ 21122 h 161925"/>
                <a:gd name="connsiteX11" fmla="*/ 345281 w 390525"/>
                <a:gd name="connsiteY11" fmla="*/ 15883 h 161925"/>
                <a:gd name="connsiteX12" fmla="*/ 348044 w 390525"/>
                <a:gd name="connsiteY12" fmla="*/ 21122 h 161925"/>
                <a:gd name="connsiteX13" fmla="*/ 356330 w 390525"/>
                <a:gd name="connsiteY13" fmla="*/ 19121 h 161925"/>
                <a:gd name="connsiteX14" fmla="*/ 368522 w 390525"/>
                <a:gd name="connsiteY14" fmla="*/ 24455 h 161925"/>
                <a:gd name="connsiteX15" fmla="*/ 367207 w 390525"/>
                <a:gd name="connsiteY15" fmla="*/ 47317 h 161925"/>
                <a:gd name="connsiteX16" fmla="*/ 364903 w 390525"/>
                <a:gd name="connsiteY16" fmla="*/ 49030 h 161925"/>
                <a:gd name="connsiteX17" fmla="*/ 257556 w 390525"/>
                <a:gd name="connsiteY17" fmla="*/ 116181 h 161925"/>
                <a:gd name="connsiteX18" fmla="*/ 229553 w 390525"/>
                <a:gd name="connsiteY18" fmla="*/ 124182 h 161925"/>
                <a:gd name="connsiteX19" fmla="*/ 229553 w 390525"/>
                <a:gd name="connsiteY19" fmla="*/ 124182 h 161925"/>
                <a:gd name="connsiteX20" fmla="*/ 226219 w 390525"/>
                <a:gd name="connsiteY20" fmla="*/ 125230 h 161925"/>
                <a:gd name="connsiteX21" fmla="*/ 229553 w 390525"/>
                <a:gd name="connsiteY21" fmla="*/ 130183 h 161925"/>
                <a:gd name="connsiteX22" fmla="*/ 229553 w 390525"/>
                <a:gd name="connsiteY22" fmla="*/ 124182 h 161925"/>
                <a:gd name="connsiteX23" fmla="*/ 146780 w 390525"/>
                <a:gd name="connsiteY23" fmla="*/ 124182 h 161925"/>
                <a:gd name="connsiteX24" fmla="*/ 124873 w 390525"/>
                <a:gd name="connsiteY24" fmla="*/ 133707 h 161925"/>
                <a:gd name="connsiteX25" fmla="*/ 133255 w 390525"/>
                <a:gd name="connsiteY25" fmla="*/ 142184 h 161925"/>
                <a:gd name="connsiteX26" fmla="*/ 146780 w 390525"/>
                <a:gd name="connsiteY26" fmla="*/ 136564 h 161925"/>
                <a:gd name="connsiteX27" fmla="*/ 231458 w 390525"/>
                <a:gd name="connsiteY27" fmla="*/ 136564 h 161925"/>
                <a:gd name="connsiteX28" fmla="*/ 232886 w 390525"/>
                <a:gd name="connsiteY28" fmla="*/ 135612 h 161925"/>
                <a:gd name="connsiteX29" fmla="*/ 229648 w 390525"/>
                <a:gd name="connsiteY29" fmla="*/ 130659 h 161925"/>
                <a:gd name="connsiteX30" fmla="*/ 229648 w 390525"/>
                <a:gd name="connsiteY30" fmla="*/ 136564 h 161925"/>
                <a:gd name="connsiteX31" fmla="*/ 232886 w 390525"/>
                <a:gd name="connsiteY31" fmla="*/ 135612 h 161925"/>
                <a:gd name="connsiteX32" fmla="*/ 229648 w 390525"/>
                <a:gd name="connsiteY32" fmla="*/ 130659 h 161925"/>
                <a:gd name="connsiteX33" fmla="*/ 229648 w 390525"/>
                <a:gd name="connsiteY33" fmla="*/ 136564 h 161925"/>
                <a:gd name="connsiteX34" fmla="*/ 229648 w 390525"/>
                <a:gd name="connsiteY34" fmla="*/ 136564 h 161925"/>
                <a:gd name="connsiteX35" fmla="*/ 264033 w 390525"/>
                <a:gd name="connsiteY35" fmla="*/ 127039 h 161925"/>
                <a:gd name="connsiteX36" fmla="*/ 371285 w 390525"/>
                <a:gd name="connsiteY36" fmla="*/ 60364 h 161925"/>
                <a:gd name="connsiteX37" fmla="*/ 371285 w 390525"/>
                <a:gd name="connsiteY37" fmla="*/ 60364 h 161925"/>
                <a:gd name="connsiteX38" fmla="*/ 380615 w 390525"/>
                <a:gd name="connsiteY38" fmla="*/ 21876 h 161925"/>
                <a:gd name="connsiteX39" fmla="*/ 356426 w 390525"/>
                <a:gd name="connsiteY39" fmla="*/ 8453 h 161925"/>
                <a:gd name="connsiteX40" fmla="*/ 342710 w 390525"/>
                <a:gd name="connsiteY40" fmla="*/ 11787 h 161925"/>
                <a:gd name="connsiteX41" fmla="*/ 342710 w 390525"/>
                <a:gd name="connsiteY41" fmla="*/ 11787 h 161925"/>
                <a:gd name="connsiteX42" fmla="*/ 287369 w 390525"/>
                <a:gd name="connsiteY42" fmla="*/ 41219 h 161925"/>
                <a:gd name="connsiteX43" fmla="*/ 292894 w 390525"/>
                <a:gd name="connsiteY43" fmla="*/ 51792 h 161925"/>
                <a:gd name="connsiteX44" fmla="*/ 173069 w 390525"/>
                <a:gd name="connsiteY44" fmla="*/ 77605 h 161925"/>
                <a:gd name="connsiteX45" fmla="*/ 267176 w 390525"/>
                <a:gd name="connsiteY45" fmla="*/ 77605 h 161925"/>
                <a:gd name="connsiteX46" fmla="*/ 286988 w 390525"/>
                <a:gd name="connsiteY46" fmla="*/ 70270 h 161925"/>
                <a:gd name="connsiteX47" fmla="*/ 296513 w 390525"/>
                <a:gd name="connsiteY47" fmla="*/ 51220 h 161925"/>
                <a:gd name="connsiteX48" fmla="*/ 296513 w 390525"/>
                <a:gd name="connsiteY48" fmla="*/ 49792 h 161925"/>
                <a:gd name="connsiteX49" fmla="*/ 268605 w 390525"/>
                <a:gd name="connsiteY49" fmla="*/ 21884 h 161925"/>
                <a:gd name="connsiteX50" fmla="*/ 197072 w 390525"/>
                <a:gd name="connsiteY50" fmla="*/ 21884 h 161925"/>
                <a:gd name="connsiteX51" fmla="*/ 184975 w 390525"/>
                <a:gd name="connsiteY51" fmla="*/ 18550 h 161925"/>
                <a:gd name="connsiteX52" fmla="*/ 136398 w 390525"/>
                <a:gd name="connsiteY52" fmla="*/ 7215 h 161925"/>
                <a:gd name="connsiteX53" fmla="*/ 69723 w 390525"/>
                <a:gd name="connsiteY53" fmla="*/ 30266 h 161925"/>
                <a:gd name="connsiteX54" fmla="*/ 43720 w 390525"/>
                <a:gd name="connsiteY54" fmla="*/ 53221 h 161925"/>
                <a:gd name="connsiteX55" fmla="*/ 53245 w 390525"/>
                <a:gd name="connsiteY55" fmla="*/ 60936 h 161925"/>
                <a:gd name="connsiteX56" fmla="*/ 53245 w 390525"/>
                <a:gd name="connsiteY56" fmla="*/ 60936 h 161925"/>
                <a:gd name="connsiteX57" fmla="*/ 79438 w 390525"/>
                <a:gd name="connsiteY57" fmla="*/ 38552 h 161925"/>
                <a:gd name="connsiteX58" fmla="*/ 136588 w 390525"/>
                <a:gd name="connsiteY58" fmla="*/ 19502 h 161925"/>
                <a:gd name="connsiteX59" fmla="*/ 179165 w 390525"/>
                <a:gd name="connsiteY59" fmla="*/ 29027 h 161925"/>
                <a:gd name="connsiteX60" fmla="*/ 197263 w 390525"/>
                <a:gd name="connsiteY60" fmla="*/ 34076 h 161925"/>
                <a:gd name="connsiteX61" fmla="*/ 268796 w 390525"/>
                <a:gd name="connsiteY61" fmla="*/ 34075 h 161925"/>
                <a:gd name="connsiteX62" fmla="*/ 284797 w 390525"/>
                <a:gd name="connsiteY62" fmla="*/ 50077 h 161925"/>
                <a:gd name="connsiteX63" fmla="*/ 284798 w 390525"/>
                <a:gd name="connsiteY63" fmla="*/ 50935 h 161925"/>
                <a:gd name="connsiteX64" fmla="*/ 279464 w 390525"/>
                <a:gd name="connsiteY64" fmla="*/ 61603 h 161925"/>
                <a:gd name="connsiteX65" fmla="*/ 267462 w 390525"/>
                <a:gd name="connsiteY65" fmla="*/ 65984 h 161925"/>
                <a:gd name="connsiteX66" fmla="*/ 173355 w 390525"/>
                <a:gd name="connsiteY66" fmla="*/ 65984 h 161925"/>
                <a:gd name="connsiteX67" fmla="*/ 173355 w 390525"/>
                <a:gd name="connsiteY67" fmla="*/ 7789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0525" h="161925">
                  <a:moveTo>
                    <a:pt x="15716" y="83225"/>
                  </a:moveTo>
                  <a:lnTo>
                    <a:pt x="40862" y="58174"/>
                  </a:lnTo>
                  <a:lnTo>
                    <a:pt x="120587" y="137517"/>
                  </a:lnTo>
                  <a:lnTo>
                    <a:pt x="102775" y="155138"/>
                  </a:lnTo>
                  <a:lnTo>
                    <a:pt x="111157" y="163616"/>
                  </a:lnTo>
                  <a:lnTo>
                    <a:pt x="137255" y="137898"/>
                  </a:lnTo>
                  <a:lnTo>
                    <a:pt x="40672" y="41696"/>
                  </a:lnTo>
                  <a:lnTo>
                    <a:pt x="7144" y="75128"/>
                  </a:lnTo>
                  <a:lnTo>
                    <a:pt x="15526" y="83605"/>
                  </a:lnTo>
                  <a:close/>
                  <a:moveTo>
                    <a:pt x="292703" y="50554"/>
                  </a:moveTo>
                  <a:lnTo>
                    <a:pt x="348139" y="21122"/>
                  </a:lnTo>
                  <a:lnTo>
                    <a:pt x="345281" y="15883"/>
                  </a:lnTo>
                  <a:lnTo>
                    <a:pt x="348044" y="21122"/>
                  </a:lnTo>
                  <a:cubicBezTo>
                    <a:pt x="350606" y="19801"/>
                    <a:pt x="353448" y="19115"/>
                    <a:pt x="356330" y="19121"/>
                  </a:cubicBezTo>
                  <a:cubicBezTo>
                    <a:pt x="360963" y="19106"/>
                    <a:pt x="365389" y="21042"/>
                    <a:pt x="368522" y="24455"/>
                  </a:cubicBezTo>
                  <a:cubicBezTo>
                    <a:pt x="374472" y="31131"/>
                    <a:pt x="373883" y="41367"/>
                    <a:pt x="367207" y="47317"/>
                  </a:cubicBezTo>
                  <a:cubicBezTo>
                    <a:pt x="366491" y="47955"/>
                    <a:pt x="365720" y="48528"/>
                    <a:pt x="364903" y="49030"/>
                  </a:cubicBezTo>
                  <a:lnTo>
                    <a:pt x="257556" y="116181"/>
                  </a:lnTo>
                  <a:cubicBezTo>
                    <a:pt x="249155" y="121417"/>
                    <a:pt x="239452" y="124190"/>
                    <a:pt x="229553" y="124182"/>
                  </a:cubicBezTo>
                  <a:lnTo>
                    <a:pt x="229553" y="124182"/>
                  </a:lnTo>
                  <a:cubicBezTo>
                    <a:pt x="228362" y="124193"/>
                    <a:pt x="227202" y="124558"/>
                    <a:pt x="226219" y="125230"/>
                  </a:cubicBezTo>
                  <a:lnTo>
                    <a:pt x="229553" y="130183"/>
                  </a:lnTo>
                  <a:lnTo>
                    <a:pt x="229553" y="124182"/>
                  </a:lnTo>
                  <a:lnTo>
                    <a:pt x="146780" y="124182"/>
                  </a:lnTo>
                  <a:cubicBezTo>
                    <a:pt x="138498" y="124298"/>
                    <a:pt x="130607" y="127729"/>
                    <a:pt x="124873" y="133707"/>
                  </a:cubicBezTo>
                  <a:lnTo>
                    <a:pt x="133255" y="142184"/>
                  </a:lnTo>
                  <a:cubicBezTo>
                    <a:pt x="136834" y="138584"/>
                    <a:pt x="141703" y="136561"/>
                    <a:pt x="146780" y="136564"/>
                  </a:cubicBezTo>
                  <a:lnTo>
                    <a:pt x="231458" y="136564"/>
                  </a:lnTo>
                  <a:lnTo>
                    <a:pt x="232886" y="135612"/>
                  </a:lnTo>
                  <a:lnTo>
                    <a:pt x="229648" y="130659"/>
                  </a:lnTo>
                  <a:lnTo>
                    <a:pt x="229648" y="136564"/>
                  </a:lnTo>
                  <a:cubicBezTo>
                    <a:pt x="230801" y="136599"/>
                    <a:pt x="231935" y="136266"/>
                    <a:pt x="232886" y="135612"/>
                  </a:cubicBezTo>
                  <a:lnTo>
                    <a:pt x="229648" y="130659"/>
                  </a:lnTo>
                  <a:lnTo>
                    <a:pt x="229648" y="136564"/>
                  </a:lnTo>
                  <a:lnTo>
                    <a:pt x="229648" y="136564"/>
                  </a:lnTo>
                  <a:cubicBezTo>
                    <a:pt x="241770" y="136631"/>
                    <a:pt x="253673" y="133334"/>
                    <a:pt x="264033" y="127039"/>
                  </a:cubicBezTo>
                  <a:lnTo>
                    <a:pt x="371285" y="60364"/>
                  </a:lnTo>
                  <a:lnTo>
                    <a:pt x="371285" y="60364"/>
                  </a:lnTo>
                  <a:cubicBezTo>
                    <a:pt x="384489" y="52313"/>
                    <a:pt x="388667" y="35081"/>
                    <a:pt x="380615" y="21876"/>
                  </a:cubicBezTo>
                  <a:cubicBezTo>
                    <a:pt x="375479" y="13453"/>
                    <a:pt x="366290" y="8354"/>
                    <a:pt x="356426" y="8453"/>
                  </a:cubicBezTo>
                  <a:cubicBezTo>
                    <a:pt x="351655" y="8472"/>
                    <a:pt x="346957" y="9614"/>
                    <a:pt x="342710" y="11787"/>
                  </a:cubicBezTo>
                  <a:lnTo>
                    <a:pt x="342710" y="11787"/>
                  </a:lnTo>
                  <a:lnTo>
                    <a:pt x="287369" y="41219"/>
                  </a:lnTo>
                  <a:lnTo>
                    <a:pt x="292894" y="51792"/>
                  </a:lnTo>
                  <a:close/>
                  <a:moveTo>
                    <a:pt x="173069" y="77605"/>
                  </a:moveTo>
                  <a:lnTo>
                    <a:pt x="267176" y="77605"/>
                  </a:lnTo>
                  <a:cubicBezTo>
                    <a:pt x="274453" y="77651"/>
                    <a:pt x="281496" y="75044"/>
                    <a:pt x="286988" y="70270"/>
                  </a:cubicBezTo>
                  <a:cubicBezTo>
                    <a:pt x="292635" y="65490"/>
                    <a:pt x="296077" y="58606"/>
                    <a:pt x="296513" y="51220"/>
                  </a:cubicBezTo>
                  <a:lnTo>
                    <a:pt x="296513" y="49792"/>
                  </a:lnTo>
                  <a:cubicBezTo>
                    <a:pt x="296513" y="34379"/>
                    <a:pt x="284018" y="21884"/>
                    <a:pt x="268605" y="21884"/>
                  </a:cubicBezTo>
                  <a:lnTo>
                    <a:pt x="197072" y="21884"/>
                  </a:lnTo>
                  <a:cubicBezTo>
                    <a:pt x="192815" y="21869"/>
                    <a:pt x="188639" y="20719"/>
                    <a:pt x="184975" y="18550"/>
                  </a:cubicBezTo>
                  <a:cubicBezTo>
                    <a:pt x="170097" y="10471"/>
                    <a:pt x="153315" y="6555"/>
                    <a:pt x="136398" y="7215"/>
                  </a:cubicBezTo>
                  <a:cubicBezTo>
                    <a:pt x="112344" y="7927"/>
                    <a:pt x="89081" y="15970"/>
                    <a:pt x="69723" y="30266"/>
                  </a:cubicBezTo>
                  <a:cubicBezTo>
                    <a:pt x="60214" y="36908"/>
                    <a:pt x="51490" y="44609"/>
                    <a:pt x="43720" y="53221"/>
                  </a:cubicBezTo>
                  <a:lnTo>
                    <a:pt x="53245" y="60936"/>
                  </a:lnTo>
                  <a:lnTo>
                    <a:pt x="53245" y="60936"/>
                  </a:lnTo>
                  <a:cubicBezTo>
                    <a:pt x="61041" y="52445"/>
                    <a:pt x="69836" y="44929"/>
                    <a:pt x="79438" y="38552"/>
                  </a:cubicBezTo>
                  <a:cubicBezTo>
                    <a:pt x="96177" y="26673"/>
                    <a:pt x="116070" y="20042"/>
                    <a:pt x="136588" y="19502"/>
                  </a:cubicBezTo>
                  <a:cubicBezTo>
                    <a:pt x="151373" y="18859"/>
                    <a:pt x="166064" y="22145"/>
                    <a:pt x="179165" y="29027"/>
                  </a:cubicBezTo>
                  <a:cubicBezTo>
                    <a:pt x="184635" y="32303"/>
                    <a:pt x="190886" y="34047"/>
                    <a:pt x="197263" y="34076"/>
                  </a:cubicBezTo>
                  <a:lnTo>
                    <a:pt x="268796" y="34075"/>
                  </a:lnTo>
                  <a:cubicBezTo>
                    <a:pt x="277633" y="34075"/>
                    <a:pt x="284797" y="41239"/>
                    <a:pt x="284797" y="50077"/>
                  </a:cubicBezTo>
                  <a:lnTo>
                    <a:pt x="284798" y="50935"/>
                  </a:lnTo>
                  <a:cubicBezTo>
                    <a:pt x="284543" y="55068"/>
                    <a:pt x="282617" y="58919"/>
                    <a:pt x="279464" y="61603"/>
                  </a:cubicBezTo>
                  <a:cubicBezTo>
                    <a:pt x="276116" y="64451"/>
                    <a:pt x="271858" y="66005"/>
                    <a:pt x="267462" y="65984"/>
                  </a:cubicBezTo>
                  <a:lnTo>
                    <a:pt x="173355" y="65984"/>
                  </a:lnTo>
                  <a:lnTo>
                    <a:pt x="173355" y="77891"/>
                  </a:lnTo>
                  <a:close/>
                </a:path>
              </a:pathLst>
            </a:custGeom>
            <a:solidFill>
              <a:srgbClr val="A3A09D"/>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8DD2ADD-DE55-4DB4-9830-02361F8A5306}"/>
                </a:ext>
              </a:extLst>
            </p:cNvPr>
            <p:cNvSpPr/>
            <p:nvPr/>
          </p:nvSpPr>
          <p:spPr>
            <a:xfrm>
              <a:off x="3456239" y="5656421"/>
              <a:ext cx="238125" cy="180975"/>
            </a:xfrm>
            <a:custGeom>
              <a:avLst/>
              <a:gdLst>
                <a:gd name="connsiteX0" fmla="*/ 231555 w 238125"/>
                <a:gd name="connsiteY0" fmla="*/ 16097 h 180975"/>
                <a:gd name="connsiteX1" fmla="*/ 225649 w 238125"/>
                <a:gd name="connsiteY1" fmla="*/ 17050 h 180975"/>
                <a:gd name="connsiteX2" fmla="*/ 226697 w 238125"/>
                <a:gd name="connsiteY2" fmla="*/ 30385 h 180975"/>
                <a:gd name="connsiteX3" fmla="*/ 202218 w 238125"/>
                <a:gd name="connsiteY3" fmla="*/ 105251 h 180975"/>
                <a:gd name="connsiteX4" fmla="*/ 137257 w 238125"/>
                <a:gd name="connsiteY4" fmla="*/ 162401 h 180975"/>
                <a:gd name="connsiteX5" fmla="*/ 97728 w 238125"/>
                <a:gd name="connsiteY5" fmla="*/ 170593 h 180975"/>
                <a:gd name="connsiteX6" fmla="*/ 25624 w 238125"/>
                <a:gd name="connsiteY6" fmla="*/ 130207 h 180975"/>
                <a:gd name="connsiteX7" fmla="*/ 19052 w 238125"/>
                <a:gd name="connsiteY7" fmla="*/ 101632 h 180975"/>
                <a:gd name="connsiteX8" fmla="*/ 70772 w 238125"/>
                <a:gd name="connsiteY8" fmla="*/ 29813 h 180975"/>
                <a:gd name="connsiteX9" fmla="*/ 105634 w 238125"/>
                <a:gd name="connsiteY9" fmla="*/ 23527 h 180975"/>
                <a:gd name="connsiteX10" fmla="*/ 184787 w 238125"/>
                <a:gd name="connsiteY10" fmla="*/ 29527 h 180975"/>
                <a:gd name="connsiteX11" fmla="*/ 233650 w 238125"/>
                <a:gd name="connsiteY11" fmla="*/ 21241 h 180975"/>
                <a:gd name="connsiteX12" fmla="*/ 231555 w 238125"/>
                <a:gd name="connsiteY12" fmla="*/ 15716 h 180975"/>
                <a:gd name="connsiteX13" fmla="*/ 225649 w 238125"/>
                <a:gd name="connsiteY13" fmla="*/ 16669 h 180975"/>
                <a:gd name="connsiteX14" fmla="*/ 231555 w 238125"/>
                <a:gd name="connsiteY14" fmla="*/ 15716 h 180975"/>
                <a:gd name="connsiteX15" fmla="*/ 229364 w 238125"/>
                <a:gd name="connsiteY15" fmla="*/ 10191 h 180975"/>
                <a:gd name="connsiteX16" fmla="*/ 184787 w 238125"/>
                <a:gd name="connsiteY16" fmla="*/ 17621 h 180975"/>
                <a:gd name="connsiteX17" fmla="*/ 105634 w 238125"/>
                <a:gd name="connsiteY17" fmla="*/ 11620 h 180975"/>
                <a:gd name="connsiteX18" fmla="*/ 66010 w 238125"/>
                <a:gd name="connsiteY18" fmla="*/ 18955 h 180975"/>
                <a:gd name="connsiteX19" fmla="*/ 7146 w 238125"/>
                <a:gd name="connsiteY19" fmla="*/ 101632 h 180975"/>
                <a:gd name="connsiteX20" fmla="*/ 15051 w 238125"/>
                <a:gd name="connsiteY20" fmla="*/ 135160 h 180975"/>
                <a:gd name="connsiteX21" fmla="*/ 97728 w 238125"/>
                <a:gd name="connsiteY21" fmla="*/ 182213 h 180975"/>
                <a:gd name="connsiteX22" fmla="*/ 141924 w 238125"/>
                <a:gd name="connsiteY22" fmla="*/ 172688 h 180975"/>
                <a:gd name="connsiteX23" fmla="*/ 212219 w 238125"/>
                <a:gd name="connsiteY23" fmla="*/ 110966 h 180975"/>
                <a:gd name="connsiteX24" fmla="*/ 238603 w 238125"/>
                <a:gd name="connsiteY24" fmla="*/ 29623 h 180975"/>
                <a:gd name="connsiteX25" fmla="*/ 237365 w 238125"/>
                <a:gd name="connsiteY25" fmla="*/ 14288 h 180975"/>
                <a:gd name="connsiteX26" fmla="*/ 236127 w 238125"/>
                <a:gd name="connsiteY26" fmla="*/ 7144 h 180975"/>
                <a:gd name="connsiteX27" fmla="*/ 229364 w 238125"/>
                <a:gd name="connsiteY27" fmla="*/ 9810 h 180975"/>
                <a:gd name="connsiteX28" fmla="*/ 231555 w 238125"/>
                <a:gd name="connsiteY28" fmla="*/ 1533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8125" h="180975">
                  <a:moveTo>
                    <a:pt x="231555" y="16097"/>
                  </a:moveTo>
                  <a:lnTo>
                    <a:pt x="225649" y="17050"/>
                  </a:lnTo>
                  <a:cubicBezTo>
                    <a:pt x="226391" y="21455"/>
                    <a:pt x="226742" y="25918"/>
                    <a:pt x="226697" y="30385"/>
                  </a:cubicBezTo>
                  <a:cubicBezTo>
                    <a:pt x="225623" y="57125"/>
                    <a:pt x="217148" y="83042"/>
                    <a:pt x="202218" y="105251"/>
                  </a:cubicBezTo>
                  <a:cubicBezTo>
                    <a:pt x="186704" y="130316"/>
                    <a:pt x="164094" y="150207"/>
                    <a:pt x="137257" y="162401"/>
                  </a:cubicBezTo>
                  <a:cubicBezTo>
                    <a:pt x="124766" y="167762"/>
                    <a:pt x="111321" y="170548"/>
                    <a:pt x="97728" y="170593"/>
                  </a:cubicBezTo>
                  <a:cubicBezTo>
                    <a:pt x="67984" y="171877"/>
                    <a:pt x="40068" y="156240"/>
                    <a:pt x="25624" y="130207"/>
                  </a:cubicBezTo>
                  <a:cubicBezTo>
                    <a:pt x="21252" y="121318"/>
                    <a:pt x="19002" y="111537"/>
                    <a:pt x="19052" y="101632"/>
                  </a:cubicBezTo>
                  <a:cubicBezTo>
                    <a:pt x="20548" y="69562"/>
                    <a:pt x="40831" y="41397"/>
                    <a:pt x="70772" y="29813"/>
                  </a:cubicBezTo>
                  <a:cubicBezTo>
                    <a:pt x="81829" y="25314"/>
                    <a:pt x="93702" y="23172"/>
                    <a:pt x="105634" y="23527"/>
                  </a:cubicBezTo>
                  <a:cubicBezTo>
                    <a:pt x="129542" y="23526"/>
                    <a:pt x="156498" y="29432"/>
                    <a:pt x="184787" y="29527"/>
                  </a:cubicBezTo>
                  <a:cubicBezTo>
                    <a:pt x="201447" y="29814"/>
                    <a:pt x="218016" y="27004"/>
                    <a:pt x="233650" y="21241"/>
                  </a:cubicBezTo>
                  <a:lnTo>
                    <a:pt x="231555" y="15716"/>
                  </a:lnTo>
                  <a:lnTo>
                    <a:pt x="225649" y="16669"/>
                  </a:lnTo>
                  <a:lnTo>
                    <a:pt x="231555" y="15716"/>
                  </a:lnTo>
                  <a:lnTo>
                    <a:pt x="229364" y="10191"/>
                  </a:lnTo>
                  <a:cubicBezTo>
                    <a:pt x="215083" y="15367"/>
                    <a:pt x="199975" y="17884"/>
                    <a:pt x="184787" y="17621"/>
                  </a:cubicBezTo>
                  <a:cubicBezTo>
                    <a:pt x="158212" y="17621"/>
                    <a:pt x="131352" y="11716"/>
                    <a:pt x="105634" y="11620"/>
                  </a:cubicBezTo>
                  <a:cubicBezTo>
                    <a:pt x="92057" y="11243"/>
                    <a:pt x="78553" y="13743"/>
                    <a:pt x="66010" y="18955"/>
                  </a:cubicBezTo>
                  <a:cubicBezTo>
                    <a:pt x="31733" y="32407"/>
                    <a:pt x="8641" y="64840"/>
                    <a:pt x="7146" y="101632"/>
                  </a:cubicBezTo>
                  <a:cubicBezTo>
                    <a:pt x="7063" y="113279"/>
                    <a:pt x="9774" y="124776"/>
                    <a:pt x="15051" y="135160"/>
                  </a:cubicBezTo>
                  <a:cubicBezTo>
                    <a:pt x="31444" y="165267"/>
                    <a:pt x="63472" y="183494"/>
                    <a:pt x="97728" y="182213"/>
                  </a:cubicBezTo>
                  <a:cubicBezTo>
                    <a:pt x="112953" y="182064"/>
                    <a:pt x="127990" y="178824"/>
                    <a:pt x="141924" y="172688"/>
                  </a:cubicBezTo>
                  <a:cubicBezTo>
                    <a:pt x="170949" y="159526"/>
                    <a:pt x="195414" y="138045"/>
                    <a:pt x="212219" y="110966"/>
                  </a:cubicBezTo>
                  <a:cubicBezTo>
                    <a:pt x="228390" y="86825"/>
                    <a:pt x="237526" y="58660"/>
                    <a:pt x="238603" y="29623"/>
                  </a:cubicBezTo>
                  <a:cubicBezTo>
                    <a:pt x="238628" y="24486"/>
                    <a:pt x="238214" y="19355"/>
                    <a:pt x="237365" y="14288"/>
                  </a:cubicBezTo>
                  <a:lnTo>
                    <a:pt x="236127" y="7144"/>
                  </a:lnTo>
                  <a:lnTo>
                    <a:pt x="229364" y="9810"/>
                  </a:lnTo>
                  <a:lnTo>
                    <a:pt x="231555" y="15335"/>
                  </a:lnTo>
                  <a:close/>
                </a:path>
              </a:pathLst>
            </a:custGeom>
            <a:solidFill>
              <a:srgbClr val="A3A09D"/>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A2AF5E5-D838-4F79-9AD1-28583AB029F4}"/>
                </a:ext>
              </a:extLst>
            </p:cNvPr>
            <p:cNvSpPr/>
            <p:nvPr/>
          </p:nvSpPr>
          <p:spPr>
            <a:xfrm>
              <a:off x="3426714" y="5725477"/>
              <a:ext cx="161925" cy="95250"/>
            </a:xfrm>
            <a:custGeom>
              <a:avLst/>
              <a:gdLst>
                <a:gd name="connsiteX0" fmla="*/ 18669 w 161925"/>
                <a:gd name="connsiteY0" fmla="*/ 95440 h 95250"/>
                <a:gd name="connsiteX1" fmla="*/ 70199 w 161925"/>
                <a:gd name="connsiteY1" fmla="*/ 41338 h 95250"/>
                <a:gd name="connsiteX2" fmla="*/ 153543 w 161925"/>
                <a:gd name="connsiteY2" fmla="*/ 19049 h 95250"/>
                <a:gd name="connsiteX3" fmla="*/ 159448 w 161925"/>
                <a:gd name="connsiteY3" fmla="*/ 19050 h 95250"/>
                <a:gd name="connsiteX4" fmla="*/ 160020 w 161925"/>
                <a:gd name="connsiteY4" fmla="*/ 7144 h 95250"/>
                <a:gd name="connsiteX5" fmla="*/ 153543 w 161925"/>
                <a:gd name="connsiteY5" fmla="*/ 7144 h 95250"/>
                <a:gd name="connsiteX6" fmla="*/ 64294 w 161925"/>
                <a:gd name="connsiteY6" fmla="*/ 31052 h 95250"/>
                <a:gd name="connsiteX7" fmla="*/ 7144 w 161925"/>
                <a:gd name="connsiteY7" fmla="*/ 91059 h 95250"/>
                <a:gd name="connsiteX8" fmla="*/ 18288 w 161925"/>
                <a:gd name="connsiteY8" fmla="*/ 9544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95250">
                  <a:moveTo>
                    <a:pt x="18669" y="95440"/>
                  </a:moveTo>
                  <a:cubicBezTo>
                    <a:pt x="29337" y="72168"/>
                    <a:pt x="47474" y="53126"/>
                    <a:pt x="70199" y="41338"/>
                  </a:cubicBezTo>
                  <a:cubicBezTo>
                    <a:pt x="95652" y="26988"/>
                    <a:pt x="124325" y="19321"/>
                    <a:pt x="153543" y="19049"/>
                  </a:cubicBezTo>
                  <a:lnTo>
                    <a:pt x="159448" y="19050"/>
                  </a:lnTo>
                  <a:lnTo>
                    <a:pt x="160020" y="7144"/>
                  </a:lnTo>
                  <a:lnTo>
                    <a:pt x="153543" y="7144"/>
                  </a:lnTo>
                  <a:cubicBezTo>
                    <a:pt x="122245" y="7397"/>
                    <a:pt x="91528" y="15626"/>
                    <a:pt x="64294" y="31052"/>
                  </a:cubicBezTo>
                  <a:cubicBezTo>
                    <a:pt x="39051" y="44076"/>
                    <a:pt x="18922" y="65211"/>
                    <a:pt x="7144" y="91059"/>
                  </a:cubicBezTo>
                  <a:lnTo>
                    <a:pt x="18288" y="95440"/>
                  </a:lnTo>
                  <a:close/>
                </a:path>
              </a:pathLst>
            </a:custGeom>
            <a:solidFill>
              <a:srgbClr val="A3A09D"/>
            </a:solidFill>
            <a:ln w="9525"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04DF5D47-CEDB-4288-84D2-44807ED51700}"/>
              </a:ext>
            </a:extLst>
          </p:cNvPr>
          <p:cNvGrpSpPr>
            <a:grpSpLocks noChangeAspect="1"/>
          </p:cNvGrpSpPr>
          <p:nvPr userDrawn="1"/>
        </p:nvGrpSpPr>
        <p:grpSpPr>
          <a:xfrm>
            <a:off x="407454" y="4121349"/>
            <a:ext cx="474726" cy="393675"/>
            <a:chOff x="4394835" y="5671000"/>
            <a:chExt cx="390525" cy="323850"/>
          </a:xfrm>
        </p:grpSpPr>
        <p:sp>
          <p:nvSpPr>
            <p:cNvPr id="71" name="Freeform: Shape 70">
              <a:extLst>
                <a:ext uri="{FF2B5EF4-FFF2-40B4-BE49-F238E27FC236}">
                  <a16:creationId xmlns:a16="http://schemas.microsoft.com/office/drawing/2014/main" id="{1FA4DFE5-2B24-42F3-B7B1-CDEF28F36AC9}"/>
                </a:ext>
              </a:extLst>
            </p:cNvPr>
            <p:cNvSpPr/>
            <p:nvPr/>
          </p:nvSpPr>
          <p:spPr>
            <a:xfrm>
              <a:off x="4512372" y="5755862"/>
              <a:ext cx="152400" cy="152400"/>
            </a:xfrm>
            <a:custGeom>
              <a:avLst/>
              <a:gdLst>
                <a:gd name="connsiteX0" fmla="*/ 137352 w 152400"/>
                <a:gd name="connsiteY0" fmla="*/ 16478 h 152400"/>
                <a:gd name="connsiteX1" fmla="*/ 132018 w 152400"/>
                <a:gd name="connsiteY1" fmla="*/ 18955 h 152400"/>
                <a:gd name="connsiteX2" fmla="*/ 137923 w 152400"/>
                <a:gd name="connsiteY2" fmla="*/ 49911 h 152400"/>
                <a:gd name="connsiteX3" fmla="*/ 103919 w 152400"/>
                <a:gd name="connsiteY3" fmla="*/ 127159 h 152400"/>
                <a:gd name="connsiteX4" fmla="*/ 65819 w 152400"/>
                <a:gd name="connsiteY4" fmla="*/ 140875 h 152400"/>
                <a:gd name="connsiteX5" fmla="*/ 29529 w 152400"/>
                <a:gd name="connsiteY5" fmla="*/ 125158 h 152400"/>
                <a:gd name="connsiteX6" fmla="*/ 19051 w 152400"/>
                <a:gd name="connsiteY6" fmla="*/ 96583 h 152400"/>
                <a:gd name="connsiteX7" fmla="*/ 40292 w 152400"/>
                <a:gd name="connsiteY7" fmla="*/ 54101 h 152400"/>
                <a:gd name="connsiteX8" fmla="*/ 85155 w 152400"/>
                <a:gd name="connsiteY8" fmla="*/ 40100 h 152400"/>
                <a:gd name="connsiteX9" fmla="*/ 140876 w 152400"/>
                <a:gd name="connsiteY9" fmla="*/ 21050 h 152400"/>
                <a:gd name="connsiteX10" fmla="*/ 137352 w 152400"/>
                <a:gd name="connsiteY10" fmla="*/ 16287 h 152400"/>
                <a:gd name="connsiteX11" fmla="*/ 132018 w 152400"/>
                <a:gd name="connsiteY11" fmla="*/ 18764 h 152400"/>
                <a:gd name="connsiteX12" fmla="*/ 137352 w 152400"/>
                <a:gd name="connsiteY12" fmla="*/ 16287 h 152400"/>
                <a:gd name="connsiteX13" fmla="*/ 133828 w 152400"/>
                <a:gd name="connsiteY13" fmla="*/ 11430 h 152400"/>
                <a:gd name="connsiteX14" fmla="*/ 83536 w 152400"/>
                <a:gd name="connsiteY14" fmla="*/ 28098 h 152400"/>
                <a:gd name="connsiteX15" fmla="*/ 32767 w 152400"/>
                <a:gd name="connsiteY15" fmla="*/ 44672 h 152400"/>
                <a:gd name="connsiteX16" fmla="*/ 7145 w 152400"/>
                <a:gd name="connsiteY16" fmla="*/ 96298 h 152400"/>
                <a:gd name="connsiteX17" fmla="*/ 20575 w 152400"/>
                <a:gd name="connsiteY17" fmla="*/ 132683 h 152400"/>
                <a:gd name="connsiteX18" fmla="*/ 65819 w 152400"/>
                <a:gd name="connsiteY18" fmla="*/ 152591 h 152400"/>
                <a:gd name="connsiteX19" fmla="*/ 111348 w 152400"/>
                <a:gd name="connsiteY19" fmla="*/ 136303 h 152400"/>
                <a:gd name="connsiteX20" fmla="*/ 149448 w 152400"/>
                <a:gd name="connsiteY20" fmla="*/ 49720 h 152400"/>
                <a:gd name="connsiteX21" fmla="*/ 142400 w 152400"/>
                <a:gd name="connsiteY21" fmla="*/ 13811 h 152400"/>
                <a:gd name="connsiteX22" fmla="*/ 139352 w 152400"/>
                <a:gd name="connsiteY22" fmla="*/ 7144 h 152400"/>
                <a:gd name="connsiteX23" fmla="*/ 133446 w 152400"/>
                <a:gd name="connsiteY23" fmla="*/ 11430 h 152400"/>
                <a:gd name="connsiteX24" fmla="*/ 136971 w 152400"/>
                <a:gd name="connsiteY24" fmla="*/ 1628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400" h="152400">
                  <a:moveTo>
                    <a:pt x="137352" y="16478"/>
                  </a:moveTo>
                  <a:lnTo>
                    <a:pt x="132018" y="18955"/>
                  </a:lnTo>
                  <a:cubicBezTo>
                    <a:pt x="136122" y="28749"/>
                    <a:pt x="138133" y="39294"/>
                    <a:pt x="137923" y="49911"/>
                  </a:cubicBezTo>
                  <a:cubicBezTo>
                    <a:pt x="138334" y="79374"/>
                    <a:pt x="125926" y="107563"/>
                    <a:pt x="103919" y="127159"/>
                  </a:cubicBezTo>
                  <a:cubicBezTo>
                    <a:pt x="93149" y="135932"/>
                    <a:pt x="79709" y="140770"/>
                    <a:pt x="65819" y="140875"/>
                  </a:cubicBezTo>
                  <a:cubicBezTo>
                    <a:pt x="52016" y="141143"/>
                    <a:pt x="38776" y="135409"/>
                    <a:pt x="29529" y="125158"/>
                  </a:cubicBezTo>
                  <a:cubicBezTo>
                    <a:pt x="22763" y="117174"/>
                    <a:pt x="19051" y="107048"/>
                    <a:pt x="19051" y="96583"/>
                  </a:cubicBezTo>
                  <a:cubicBezTo>
                    <a:pt x="19413" y="79956"/>
                    <a:pt x="27208" y="64367"/>
                    <a:pt x="40292" y="54101"/>
                  </a:cubicBezTo>
                  <a:cubicBezTo>
                    <a:pt x="51531" y="44577"/>
                    <a:pt x="67248" y="42672"/>
                    <a:pt x="85155" y="40100"/>
                  </a:cubicBezTo>
                  <a:cubicBezTo>
                    <a:pt x="105061" y="38665"/>
                    <a:pt x="124257" y="32102"/>
                    <a:pt x="140876" y="21050"/>
                  </a:cubicBezTo>
                  <a:lnTo>
                    <a:pt x="137352" y="16287"/>
                  </a:lnTo>
                  <a:lnTo>
                    <a:pt x="132018" y="18764"/>
                  </a:lnTo>
                  <a:lnTo>
                    <a:pt x="137352" y="16287"/>
                  </a:lnTo>
                  <a:lnTo>
                    <a:pt x="133828" y="11430"/>
                  </a:lnTo>
                  <a:cubicBezTo>
                    <a:pt x="118768" y="21203"/>
                    <a:pt x="101451" y="26943"/>
                    <a:pt x="83536" y="28098"/>
                  </a:cubicBezTo>
                  <a:cubicBezTo>
                    <a:pt x="65819" y="30670"/>
                    <a:pt x="47626" y="32671"/>
                    <a:pt x="32767" y="44672"/>
                  </a:cubicBezTo>
                  <a:cubicBezTo>
                    <a:pt x="16900" y="57155"/>
                    <a:pt x="7491" y="76113"/>
                    <a:pt x="7145" y="96298"/>
                  </a:cubicBezTo>
                  <a:cubicBezTo>
                    <a:pt x="7060" y="109654"/>
                    <a:pt x="11833" y="122585"/>
                    <a:pt x="20575" y="132683"/>
                  </a:cubicBezTo>
                  <a:cubicBezTo>
                    <a:pt x="32013" y="145625"/>
                    <a:pt x="48550" y="152902"/>
                    <a:pt x="65819" y="152591"/>
                  </a:cubicBezTo>
                  <a:cubicBezTo>
                    <a:pt x="82403" y="152480"/>
                    <a:pt x="98457" y="146736"/>
                    <a:pt x="111348" y="136303"/>
                  </a:cubicBezTo>
                  <a:cubicBezTo>
                    <a:pt x="136092" y="114397"/>
                    <a:pt x="150012" y="82762"/>
                    <a:pt x="149448" y="49720"/>
                  </a:cubicBezTo>
                  <a:cubicBezTo>
                    <a:pt x="149684" y="37385"/>
                    <a:pt x="147281" y="25142"/>
                    <a:pt x="142400" y="13811"/>
                  </a:cubicBezTo>
                  <a:lnTo>
                    <a:pt x="139352" y="7144"/>
                  </a:lnTo>
                  <a:lnTo>
                    <a:pt x="133446" y="11430"/>
                  </a:lnTo>
                  <a:lnTo>
                    <a:pt x="136971" y="16287"/>
                  </a:lnTo>
                  <a:close/>
                </a:path>
              </a:pathLst>
            </a:custGeom>
            <a:solidFill>
              <a:srgbClr val="A3A09D"/>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94EC3B5-DD19-43F9-9E08-3EA339296557}"/>
                </a:ext>
              </a:extLst>
            </p:cNvPr>
            <p:cNvSpPr/>
            <p:nvPr/>
          </p:nvSpPr>
          <p:spPr>
            <a:xfrm>
              <a:off x="4394835" y="5671000"/>
              <a:ext cx="390525" cy="323850"/>
            </a:xfrm>
            <a:custGeom>
              <a:avLst/>
              <a:gdLst>
                <a:gd name="connsiteX0" fmla="*/ 202216 w 390525"/>
                <a:gd name="connsiteY0" fmla="*/ 160491 h 323850"/>
                <a:gd name="connsiteX1" fmla="*/ 115252 w 390525"/>
                <a:gd name="connsiteY1" fmla="*/ 215450 h 323850"/>
                <a:gd name="connsiteX2" fmla="*/ 105727 w 390525"/>
                <a:gd name="connsiteY2" fmla="*/ 244692 h 323850"/>
                <a:gd name="connsiteX3" fmla="*/ 126873 w 390525"/>
                <a:gd name="connsiteY3" fmla="*/ 285459 h 323850"/>
                <a:gd name="connsiteX4" fmla="*/ 193548 w 390525"/>
                <a:gd name="connsiteY4" fmla="*/ 324988 h 323850"/>
                <a:gd name="connsiteX5" fmla="*/ 196119 w 390525"/>
                <a:gd name="connsiteY5" fmla="*/ 326226 h 323850"/>
                <a:gd name="connsiteX6" fmla="*/ 198691 w 390525"/>
                <a:gd name="connsiteY6" fmla="*/ 324987 h 323850"/>
                <a:gd name="connsiteX7" fmla="*/ 291179 w 390525"/>
                <a:gd name="connsiteY7" fmla="*/ 265932 h 323850"/>
                <a:gd name="connsiteX8" fmla="*/ 355187 w 390525"/>
                <a:gd name="connsiteY8" fmla="*/ 198495 h 323850"/>
                <a:gd name="connsiteX9" fmla="*/ 384715 w 390525"/>
                <a:gd name="connsiteY9" fmla="*/ 110579 h 323850"/>
                <a:gd name="connsiteX10" fmla="*/ 281077 w 390525"/>
                <a:gd name="connsiteY10" fmla="*/ 7144 h 323850"/>
                <a:gd name="connsiteX11" fmla="*/ 190786 w 390525"/>
                <a:gd name="connsiteY11" fmla="*/ 60192 h 323850"/>
                <a:gd name="connsiteX12" fmla="*/ 196024 w 390525"/>
                <a:gd name="connsiteY12" fmla="*/ 63145 h 323850"/>
                <a:gd name="connsiteX13" fmla="*/ 200977 w 390525"/>
                <a:gd name="connsiteY13" fmla="*/ 60192 h 323850"/>
                <a:gd name="connsiteX14" fmla="*/ 60022 w 390525"/>
                <a:gd name="connsiteY14" fmla="*/ 20554 h 323850"/>
                <a:gd name="connsiteX15" fmla="*/ 7144 w 390525"/>
                <a:gd name="connsiteY15" fmla="*/ 110770 h 323850"/>
                <a:gd name="connsiteX16" fmla="*/ 26956 w 390525"/>
                <a:gd name="connsiteY16" fmla="*/ 182779 h 323850"/>
                <a:gd name="connsiteX17" fmla="*/ 73438 w 390525"/>
                <a:gd name="connsiteY17" fmla="*/ 241929 h 323850"/>
                <a:gd name="connsiteX18" fmla="*/ 81724 w 390525"/>
                <a:gd name="connsiteY18" fmla="*/ 233452 h 323850"/>
                <a:gd name="connsiteX19" fmla="*/ 37338 w 390525"/>
                <a:gd name="connsiteY19" fmla="*/ 176969 h 323850"/>
                <a:gd name="connsiteX20" fmla="*/ 19050 w 390525"/>
                <a:gd name="connsiteY20" fmla="*/ 110294 h 323850"/>
                <a:gd name="connsiteX21" fmla="*/ 110453 w 390525"/>
                <a:gd name="connsiteY21" fmla="*/ 18627 h 323850"/>
                <a:gd name="connsiteX22" fmla="*/ 190500 w 390525"/>
                <a:gd name="connsiteY22" fmla="*/ 65526 h 323850"/>
                <a:gd name="connsiteX23" fmla="*/ 195739 w 390525"/>
                <a:gd name="connsiteY23" fmla="*/ 75051 h 323850"/>
                <a:gd name="connsiteX24" fmla="*/ 200977 w 390525"/>
                <a:gd name="connsiteY24" fmla="*/ 65526 h 323850"/>
                <a:gd name="connsiteX25" fmla="*/ 325796 w 390525"/>
                <a:gd name="connsiteY25" fmla="*/ 30706 h 323850"/>
                <a:gd name="connsiteX26" fmla="*/ 372427 w 390525"/>
                <a:gd name="connsiteY26" fmla="*/ 110293 h 323850"/>
                <a:gd name="connsiteX27" fmla="*/ 344900 w 390525"/>
                <a:gd name="connsiteY27" fmla="*/ 191542 h 323850"/>
                <a:gd name="connsiteX28" fmla="*/ 250221 w 390525"/>
                <a:gd name="connsiteY28" fmla="*/ 280696 h 323850"/>
                <a:gd name="connsiteX29" fmla="*/ 209740 w 390525"/>
                <a:gd name="connsiteY29" fmla="*/ 305366 h 323850"/>
                <a:gd name="connsiteX30" fmla="*/ 197548 w 390525"/>
                <a:gd name="connsiteY30" fmla="*/ 311747 h 323850"/>
                <a:gd name="connsiteX31" fmla="*/ 194310 w 390525"/>
                <a:gd name="connsiteY31" fmla="*/ 313367 h 323850"/>
                <a:gd name="connsiteX32" fmla="*/ 193167 w 390525"/>
                <a:gd name="connsiteY32" fmla="*/ 313938 h 323850"/>
                <a:gd name="connsiteX33" fmla="*/ 195739 w 390525"/>
                <a:gd name="connsiteY33" fmla="*/ 319272 h 323850"/>
                <a:gd name="connsiteX34" fmla="*/ 198310 w 390525"/>
                <a:gd name="connsiteY34" fmla="*/ 313938 h 323850"/>
                <a:gd name="connsiteX35" fmla="*/ 196977 w 390525"/>
                <a:gd name="connsiteY35" fmla="*/ 313272 h 323850"/>
                <a:gd name="connsiteX36" fmla="*/ 133540 w 390525"/>
                <a:gd name="connsiteY36" fmla="*/ 275172 h 323850"/>
                <a:gd name="connsiteX37" fmla="*/ 124777 w 390525"/>
                <a:gd name="connsiteY37" fmla="*/ 222117 h 323850"/>
                <a:gd name="connsiteX38" fmla="*/ 204215 w 390525"/>
                <a:gd name="connsiteY38" fmla="*/ 171825 h 323850"/>
                <a:gd name="connsiteX39" fmla="*/ 202025 w 390525"/>
                <a:gd name="connsiteY39" fmla="*/ 16010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525" h="323850">
                  <a:moveTo>
                    <a:pt x="202216" y="160491"/>
                  </a:moveTo>
                  <a:cubicBezTo>
                    <a:pt x="167409" y="167377"/>
                    <a:pt x="136410" y="186968"/>
                    <a:pt x="115252" y="215450"/>
                  </a:cubicBezTo>
                  <a:cubicBezTo>
                    <a:pt x="109031" y="223928"/>
                    <a:pt x="105692" y="234177"/>
                    <a:pt x="105727" y="244692"/>
                  </a:cubicBezTo>
                  <a:cubicBezTo>
                    <a:pt x="105702" y="260917"/>
                    <a:pt x="113595" y="276134"/>
                    <a:pt x="126873" y="285459"/>
                  </a:cubicBezTo>
                  <a:cubicBezTo>
                    <a:pt x="148046" y="300333"/>
                    <a:pt x="170338" y="313549"/>
                    <a:pt x="193548" y="324988"/>
                  </a:cubicBezTo>
                  <a:lnTo>
                    <a:pt x="196119" y="326226"/>
                  </a:lnTo>
                  <a:lnTo>
                    <a:pt x="198691" y="324987"/>
                  </a:lnTo>
                  <a:cubicBezTo>
                    <a:pt x="231544" y="308666"/>
                    <a:pt x="262550" y="288868"/>
                    <a:pt x="291179" y="265932"/>
                  </a:cubicBezTo>
                  <a:cubicBezTo>
                    <a:pt x="315686" y="246691"/>
                    <a:pt x="337249" y="223972"/>
                    <a:pt x="355187" y="198495"/>
                  </a:cubicBezTo>
                  <a:cubicBezTo>
                    <a:pt x="373628" y="172816"/>
                    <a:pt x="383916" y="142183"/>
                    <a:pt x="384715" y="110579"/>
                  </a:cubicBezTo>
                  <a:cubicBezTo>
                    <a:pt x="384659" y="53397"/>
                    <a:pt x="338258" y="7088"/>
                    <a:pt x="281077" y="7144"/>
                  </a:cubicBezTo>
                  <a:cubicBezTo>
                    <a:pt x="243596" y="7180"/>
                    <a:pt x="209063" y="27470"/>
                    <a:pt x="190786" y="60192"/>
                  </a:cubicBezTo>
                  <a:lnTo>
                    <a:pt x="196024" y="63145"/>
                  </a:lnTo>
                  <a:lnTo>
                    <a:pt x="200977" y="60192"/>
                  </a:lnTo>
                  <a:cubicBezTo>
                    <a:pt x="172999" y="10323"/>
                    <a:pt x="109891" y="-7424"/>
                    <a:pt x="60022" y="20554"/>
                  </a:cubicBezTo>
                  <a:cubicBezTo>
                    <a:pt x="27389" y="38862"/>
                    <a:pt x="7173" y="73353"/>
                    <a:pt x="7144" y="110770"/>
                  </a:cubicBezTo>
                  <a:cubicBezTo>
                    <a:pt x="7530" y="136066"/>
                    <a:pt x="14348" y="160846"/>
                    <a:pt x="26956" y="182779"/>
                  </a:cubicBezTo>
                  <a:cubicBezTo>
                    <a:pt x="39484" y="204656"/>
                    <a:pt x="55143" y="224583"/>
                    <a:pt x="73438" y="241929"/>
                  </a:cubicBezTo>
                  <a:lnTo>
                    <a:pt x="81724" y="233452"/>
                  </a:lnTo>
                  <a:cubicBezTo>
                    <a:pt x="64262" y="216882"/>
                    <a:pt x="49309" y="197854"/>
                    <a:pt x="37338" y="176969"/>
                  </a:cubicBezTo>
                  <a:cubicBezTo>
                    <a:pt x="25629" y="156678"/>
                    <a:pt x="19331" y="133719"/>
                    <a:pt x="19050" y="110294"/>
                  </a:cubicBezTo>
                  <a:cubicBezTo>
                    <a:pt x="18977" y="59741"/>
                    <a:pt x="59899" y="18699"/>
                    <a:pt x="110453" y="18627"/>
                  </a:cubicBezTo>
                  <a:cubicBezTo>
                    <a:pt x="143668" y="18579"/>
                    <a:pt x="174303" y="36528"/>
                    <a:pt x="190500" y="65526"/>
                  </a:cubicBezTo>
                  <a:lnTo>
                    <a:pt x="195739" y="75051"/>
                  </a:lnTo>
                  <a:lnTo>
                    <a:pt x="200977" y="65526"/>
                  </a:lnTo>
                  <a:cubicBezTo>
                    <a:pt x="225830" y="21443"/>
                    <a:pt x="281713" y="5853"/>
                    <a:pt x="325796" y="30706"/>
                  </a:cubicBezTo>
                  <a:cubicBezTo>
                    <a:pt x="354534" y="46906"/>
                    <a:pt x="372344" y="77305"/>
                    <a:pt x="372427" y="110293"/>
                  </a:cubicBezTo>
                  <a:cubicBezTo>
                    <a:pt x="371635" y="139529"/>
                    <a:pt x="362041" y="167845"/>
                    <a:pt x="344900" y="191542"/>
                  </a:cubicBezTo>
                  <a:cubicBezTo>
                    <a:pt x="319129" y="226862"/>
                    <a:pt x="287026" y="257093"/>
                    <a:pt x="250221" y="280696"/>
                  </a:cubicBezTo>
                  <a:cubicBezTo>
                    <a:pt x="234315" y="291364"/>
                    <a:pt x="220027" y="299746"/>
                    <a:pt x="209740" y="305366"/>
                  </a:cubicBezTo>
                  <a:cubicBezTo>
                    <a:pt x="204597" y="308223"/>
                    <a:pt x="200215" y="310319"/>
                    <a:pt x="197548" y="311747"/>
                  </a:cubicBezTo>
                  <a:lnTo>
                    <a:pt x="194310" y="313367"/>
                  </a:lnTo>
                  <a:lnTo>
                    <a:pt x="193167" y="313938"/>
                  </a:lnTo>
                  <a:lnTo>
                    <a:pt x="195739" y="319272"/>
                  </a:lnTo>
                  <a:lnTo>
                    <a:pt x="198310" y="313938"/>
                  </a:lnTo>
                  <a:lnTo>
                    <a:pt x="196977" y="313272"/>
                  </a:lnTo>
                  <a:cubicBezTo>
                    <a:pt x="174901" y="302189"/>
                    <a:pt x="153695" y="289453"/>
                    <a:pt x="133540" y="275172"/>
                  </a:cubicBezTo>
                  <a:cubicBezTo>
                    <a:pt x="116509" y="262917"/>
                    <a:pt x="112591" y="239198"/>
                    <a:pt x="124777" y="222117"/>
                  </a:cubicBezTo>
                  <a:cubicBezTo>
                    <a:pt x="144125" y="196106"/>
                    <a:pt x="172428" y="178188"/>
                    <a:pt x="204215" y="171825"/>
                  </a:cubicBezTo>
                  <a:lnTo>
                    <a:pt x="202025" y="160109"/>
                  </a:lnTo>
                  <a:close/>
                </a:path>
              </a:pathLst>
            </a:custGeom>
            <a:solidFill>
              <a:srgbClr val="A3A09D"/>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3380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Awards - Blue">
    <p:spTree>
      <p:nvGrpSpPr>
        <p:cNvPr id="1" name=""/>
        <p:cNvGrpSpPr/>
        <p:nvPr/>
      </p:nvGrpSpPr>
      <p:grpSpPr>
        <a:xfrm>
          <a:off x="0" y="0"/>
          <a:ext cx="0" cy="0"/>
          <a:chOff x="0" y="0"/>
          <a:chExt cx="0" cy="0"/>
        </a:xfrm>
      </p:grpSpPr>
      <p:sp>
        <p:nvSpPr>
          <p:cNvPr id="80" name="Rectangle 79"/>
          <p:cNvSpPr>
            <a:spLocks noChangeAspect="1"/>
          </p:cNvSpPr>
          <p:nvPr userDrawn="1"/>
        </p:nvSpPr>
        <p:spPr>
          <a:xfrm>
            <a:off x="219822" y="701676"/>
            <a:ext cx="8755903" cy="3963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Skadden Awards (Blue)</a:t>
            </a:r>
          </a:p>
        </p:txBody>
      </p:sp>
      <p:cxnSp>
        <p:nvCxnSpPr>
          <p:cNvPr id="36" name="Straight Connector 3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grpSp>
        <p:nvGrpSpPr>
          <p:cNvPr id="56" name="Group 55"/>
          <p:cNvGrpSpPr>
            <a:grpSpLocks noChangeAspect="1"/>
          </p:cNvGrpSpPr>
          <p:nvPr userDrawn="1"/>
        </p:nvGrpSpPr>
        <p:grpSpPr>
          <a:xfrm>
            <a:off x="1473228" y="784620"/>
            <a:ext cx="6189064" cy="3796022"/>
            <a:chOff x="466725" y="954510"/>
            <a:chExt cx="7814913" cy="5263305"/>
          </a:xfrm>
        </p:grpSpPr>
        <p:sp>
          <p:nvSpPr>
            <p:cNvPr id="57" name="Rectangle 56"/>
            <p:cNvSpPr/>
            <p:nvPr userDrawn="1"/>
          </p:nvSpPr>
          <p:spPr>
            <a:xfrm>
              <a:off x="466725"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userDrawn="1"/>
          </p:nvSpPr>
          <p:spPr>
            <a:xfrm>
              <a:off x="4410599"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userDrawn="1"/>
          </p:nvSpPr>
          <p:spPr>
            <a:xfrm>
              <a:off x="466725"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userDrawn="1"/>
          </p:nvSpPr>
          <p:spPr>
            <a:xfrm>
              <a:off x="6386163" y="4512840"/>
              <a:ext cx="1895475" cy="17049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userDrawn="1"/>
          </p:nvSpPr>
          <p:spPr>
            <a:xfrm>
              <a:off x="2444561"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userDrawn="1"/>
          </p:nvSpPr>
          <p:spPr>
            <a:xfrm>
              <a:off x="2444561"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userDrawn="1"/>
          </p:nvSpPr>
          <p:spPr>
            <a:xfrm>
              <a:off x="466725"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userDrawn="1"/>
          </p:nvSpPr>
          <p:spPr>
            <a:xfrm>
              <a:off x="6386163"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userDrawn="1"/>
          </p:nvSpPr>
          <p:spPr>
            <a:xfrm>
              <a:off x="4410599"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6386163" y="95451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4410599" y="2730049"/>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userDrawn="1"/>
          </p:nvSpPr>
          <p:spPr>
            <a:xfrm>
              <a:off x="2444561" y="4512840"/>
              <a:ext cx="1895475" cy="17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Content Placeholder 2"/>
          <p:cNvSpPr>
            <a:spLocks noGrp="1" noChangeAspect="1"/>
          </p:cNvSpPr>
          <p:nvPr>
            <p:ph idx="1" hasCustomPrompt="1"/>
          </p:nvPr>
        </p:nvSpPr>
        <p:spPr>
          <a:xfrm>
            <a:off x="1516802" y="841027"/>
            <a:ext cx="1402801" cy="1132505"/>
          </a:xfrm>
        </p:spPr>
        <p:txBody>
          <a:bodyPr>
            <a:noAutofit/>
          </a:bodyPr>
          <a:lstStyle>
            <a:lvl1pPr marL="0" indent="0">
              <a:spcBef>
                <a:spcPts val="0"/>
              </a:spcBef>
              <a:spcAft>
                <a:spcPts val="400"/>
              </a:spcAft>
              <a:buFontTx/>
              <a:buNone/>
              <a:defRPr sz="14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0" name="Content Placeholder 2"/>
          <p:cNvSpPr>
            <a:spLocks noGrp="1" noChangeAspect="1"/>
          </p:cNvSpPr>
          <p:nvPr>
            <p:ph idx="10" hasCustomPrompt="1"/>
          </p:nvPr>
        </p:nvSpPr>
        <p:spPr>
          <a:xfrm>
            <a:off x="3092548" y="841027"/>
            <a:ext cx="1402801" cy="1132505"/>
          </a:xfrm>
        </p:spPr>
        <p:txBody>
          <a:bodyPr>
            <a:noAutofit/>
          </a:bodyPr>
          <a:lstStyle>
            <a:lvl1pPr marL="0" indent="0">
              <a:spcBef>
                <a:spcPts val="0"/>
              </a:spcBef>
              <a:spcAft>
                <a:spcPts val="400"/>
              </a:spcAft>
              <a:buFontTx/>
              <a:buNone/>
              <a:defRPr sz="14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1" name="Content Placeholder 2"/>
          <p:cNvSpPr>
            <a:spLocks noGrp="1" noChangeAspect="1"/>
          </p:cNvSpPr>
          <p:nvPr>
            <p:ph idx="11" hasCustomPrompt="1"/>
          </p:nvPr>
        </p:nvSpPr>
        <p:spPr>
          <a:xfrm>
            <a:off x="4654342" y="841027"/>
            <a:ext cx="1402801" cy="1132505"/>
          </a:xfrm>
        </p:spPr>
        <p:txBody>
          <a:bodyPr>
            <a:noAutofit/>
          </a:bodyPr>
          <a:lstStyle>
            <a:lvl1pPr marL="0" indent="0">
              <a:spcBef>
                <a:spcPts val="0"/>
              </a:spcBef>
              <a:spcAft>
                <a:spcPts val="400"/>
              </a:spcAft>
              <a:buFontTx/>
              <a:buNone/>
              <a:defRPr sz="14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2" name="Content Placeholder 2"/>
          <p:cNvSpPr>
            <a:spLocks noGrp="1" noChangeAspect="1"/>
          </p:cNvSpPr>
          <p:nvPr>
            <p:ph idx="12" hasCustomPrompt="1"/>
          </p:nvPr>
        </p:nvSpPr>
        <p:spPr>
          <a:xfrm>
            <a:off x="6203377" y="841027"/>
            <a:ext cx="1402801" cy="1132505"/>
          </a:xfrm>
        </p:spPr>
        <p:txBody>
          <a:bodyPr>
            <a:noAutofit/>
          </a:bodyPr>
          <a:lstStyle>
            <a:lvl1pPr marL="0" indent="0">
              <a:spcBef>
                <a:spcPts val="0"/>
              </a:spcBef>
              <a:spcAft>
                <a:spcPts val="400"/>
              </a:spcAft>
              <a:buFontTx/>
              <a:buNone/>
              <a:defRPr sz="14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3" name="Content Placeholder 2"/>
          <p:cNvSpPr>
            <a:spLocks noGrp="1" noChangeAspect="1"/>
          </p:cNvSpPr>
          <p:nvPr>
            <p:ph idx="13" hasCustomPrompt="1"/>
          </p:nvPr>
        </p:nvSpPr>
        <p:spPr>
          <a:xfrm>
            <a:off x="1516801" y="2119049"/>
            <a:ext cx="1402801" cy="1132505"/>
          </a:xfrm>
        </p:spPr>
        <p:txBody>
          <a:bodyPr>
            <a:noAutofit/>
          </a:bodyPr>
          <a:lstStyle>
            <a:lvl1pPr marL="0" indent="0">
              <a:spcBef>
                <a:spcPts val="0"/>
              </a:spcBef>
              <a:spcAft>
                <a:spcPts val="400"/>
              </a:spcAft>
              <a:buFontTx/>
              <a:buNone/>
              <a:defRPr sz="14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4" name="Content Placeholder 2"/>
          <p:cNvSpPr>
            <a:spLocks noGrp="1" noChangeAspect="1"/>
          </p:cNvSpPr>
          <p:nvPr>
            <p:ph idx="14" hasCustomPrompt="1"/>
          </p:nvPr>
        </p:nvSpPr>
        <p:spPr>
          <a:xfrm>
            <a:off x="3085819" y="2119049"/>
            <a:ext cx="1402801" cy="1132505"/>
          </a:xfrm>
        </p:spPr>
        <p:txBody>
          <a:bodyPr>
            <a:noAutofit/>
          </a:bodyPr>
          <a:lstStyle>
            <a:lvl1pPr marL="0" indent="0">
              <a:spcBef>
                <a:spcPts val="0"/>
              </a:spcBef>
              <a:spcAft>
                <a:spcPts val="400"/>
              </a:spcAft>
              <a:buFontTx/>
              <a:buNone/>
              <a:defRPr sz="14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5" name="Content Placeholder 2"/>
          <p:cNvSpPr>
            <a:spLocks noGrp="1" noChangeAspect="1"/>
          </p:cNvSpPr>
          <p:nvPr>
            <p:ph idx="15" hasCustomPrompt="1"/>
          </p:nvPr>
        </p:nvSpPr>
        <p:spPr>
          <a:xfrm>
            <a:off x="4640896" y="2119049"/>
            <a:ext cx="1402801" cy="1132505"/>
          </a:xfrm>
        </p:spPr>
        <p:txBody>
          <a:bodyPr>
            <a:noAutofit/>
          </a:bodyPr>
          <a:lstStyle>
            <a:lvl1pPr marL="0" indent="0">
              <a:spcBef>
                <a:spcPts val="0"/>
              </a:spcBef>
              <a:spcAft>
                <a:spcPts val="400"/>
              </a:spcAft>
              <a:buFontTx/>
              <a:buNone/>
              <a:defRPr sz="14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7" name="Content Placeholder 2"/>
          <p:cNvSpPr>
            <a:spLocks noGrp="1" noChangeAspect="1"/>
          </p:cNvSpPr>
          <p:nvPr>
            <p:ph idx="16" hasCustomPrompt="1"/>
          </p:nvPr>
        </p:nvSpPr>
        <p:spPr>
          <a:xfrm>
            <a:off x="6210286" y="2119049"/>
            <a:ext cx="1402801" cy="1132505"/>
          </a:xfrm>
        </p:spPr>
        <p:txBody>
          <a:bodyPr>
            <a:noAutofit/>
          </a:bodyPr>
          <a:lstStyle>
            <a:lvl1pPr marL="0" indent="0">
              <a:spcBef>
                <a:spcPts val="0"/>
              </a:spcBef>
              <a:spcAft>
                <a:spcPts val="400"/>
              </a:spcAft>
              <a:buFontTx/>
              <a:buNone/>
              <a:defRPr sz="14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8" name="Content Placeholder 2"/>
          <p:cNvSpPr>
            <a:spLocks noGrp="1" noChangeAspect="1"/>
          </p:cNvSpPr>
          <p:nvPr>
            <p:ph idx="17" hasCustomPrompt="1"/>
          </p:nvPr>
        </p:nvSpPr>
        <p:spPr>
          <a:xfrm>
            <a:off x="1516812" y="3406119"/>
            <a:ext cx="1402801" cy="1132505"/>
          </a:xfrm>
        </p:spPr>
        <p:txBody>
          <a:bodyPr>
            <a:noAutofit/>
          </a:bodyPr>
          <a:lstStyle>
            <a:lvl1pPr marL="0" indent="0">
              <a:spcBef>
                <a:spcPts val="0"/>
              </a:spcBef>
              <a:spcAft>
                <a:spcPts val="400"/>
              </a:spcAft>
              <a:buFontTx/>
              <a:buNone/>
              <a:defRPr sz="1400" b="1">
                <a:solidFill>
                  <a:schemeClr val="tx1"/>
                </a:solidFill>
              </a:defRPr>
            </a:lvl1pPr>
            <a:lvl2pPr marL="0" indent="0">
              <a:spcBef>
                <a:spcPts val="0"/>
              </a:spcBef>
              <a:spcAft>
                <a:spcPts val="400"/>
              </a:spcAft>
              <a:buFontTx/>
              <a:buNone/>
              <a:defRPr sz="10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39" name="Content Placeholder 2"/>
          <p:cNvSpPr>
            <a:spLocks noGrp="1" noChangeAspect="1"/>
          </p:cNvSpPr>
          <p:nvPr>
            <p:ph idx="18" hasCustomPrompt="1"/>
          </p:nvPr>
        </p:nvSpPr>
        <p:spPr>
          <a:xfrm>
            <a:off x="3095235" y="3406119"/>
            <a:ext cx="1402801" cy="1132505"/>
          </a:xfrm>
        </p:spPr>
        <p:txBody>
          <a:bodyPr>
            <a:noAutofit/>
          </a:bodyPr>
          <a:lstStyle>
            <a:lvl1pPr marL="0" indent="0">
              <a:spcBef>
                <a:spcPts val="0"/>
              </a:spcBef>
              <a:spcAft>
                <a:spcPts val="400"/>
              </a:spcAft>
              <a:buFontTx/>
              <a:buNone/>
              <a:defRPr sz="1400" b="1">
                <a:solidFill>
                  <a:schemeClr val="tx2"/>
                </a:solidFill>
              </a:defRPr>
            </a:lvl1pPr>
            <a:lvl2pPr marL="0" indent="0">
              <a:spcBef>
                <a:spcPts val="0"/>
              </a:spcBef>
              <a:spcAft>
                <a:spcPts val="400"/>
              </a:spcAft>
              <a:buFontTx/>
              <a:buNone/>
              <a:defRPr sz="1000" i="0" baseline="0">
                <a:solidFill>
                  <a:schemeClr val="tx2"/>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
        <p:nvSpPr>
          <p:cNvPr id="40" name="Content Placeholder 2"/>
          <p:cNvSpPr>
            <a:spLocks noGrp="1" noChangeAspect="1"/>
          </p:cNvSpPr>
          <p:nvPr>
            <p:ph idx="19" hasCustomPrompt="1"/>
          </p:nvPr>
        </p:nvSpPr>
        <p:spPr>
          <a:xfrm>
            <a:off x="4654341" y="3406119"/>
            <a:ext cx="1402801" cy="1132505"/>
          </a:xfrm>
        </p:spPr>
        <p:txBody>
          <a:bodyPr>
            <a:noAutofit/>
          </a:bodyPr>
          <a:lstStyle>
            <a:lvl1pPr marL="0" indent="0">
              <a:spcBef>
                <a:spcPts val="0"/>
              </a:spcBef>
              <a:spcAft>
                <a:spcPts val="400"/>
              </a:spcAft>
              <a:buFontTx/>
              <a:buNone/>
              <a:defRPr sz="1400" b="1">
                <a:solidFill>
                  <a:schemeClr val="accent6"/>
                </a:solidFill>
              </a:defRPr>
            </a:lvl1pPr>
            <a:lvl2pPr marL="0" indent="0">
              <a:spcBef>
                <a:spcPts val="0"/>
              </a:spcBef>
              <a:spcAft>
                <a:spcPts val="400"/>
              </a:spcAft>
              <a:buFontTx/>
              <a:buNone/>
              <a:defRPr sz="1000" i="0" baseline="0">
                <a:solidFill>
                  <a:schemeClr val="accent6"/>
                </a:solidFill>
              </a:defRPr>
            </a:lvl2pPr>
            <a:lvl3pPr>
              <a:spcBef>
                <a:spcPts val="200"/>
              </a:spcBef>
              <a:defRPr/>
            </a:lvl3pPr>
            <a:lvl4pPr>
              <a:spcBef>
                <a:spcPts val="200"/>
              </a:spcBef>
              <a:defRPr/>
            </a:lvl4pPr>
            <a:lvl5pPr>
              <a:spcBef>
                <a:spcPts val="200"/>
              </a:spcBef>
              <a:defRPr/>
            </a:lvl5pPr>
          </a:lstStyle>
          <a:p>
            <a:pPr lvl="0"/>
            <a:r>
              <a:rPr lang="en-US" dirty="0"/>
              <a:t>Award</a:t>
            </a:r>
          </a:p>
          <a:p>
            <a:pPr lvl="1"/>
            <a:r>
              <a:rPr lang="en-US" dirty="0"/>
              <a:t>Publication, Year</a:t>
            </a:r>
          </a:p>
        </p:txBody>
      </p:sp>
    </p:spTree>
    <p:extLst>
      <p:ext uri="{BB962C8B-B14F-4D97-AF65-F5344CB8AC3E}">
        <p14:creationId xmlns:p14="http://schemas.microsoft.com/office/powerpoint/2010/main" val="369499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80" name="Rectangle 79"/>
          <p:cNvSpPr>
            <a:spLocks noChangeAspect="1"/>
          </p:cNvSpPr>
          <p:nvPr userDrawn="1"/>
        </p:nvSpPr>
        <p:spPr>
          <a:xfrm>
            <a:off x="219822" y="701676"/>
            <a:ext cx="8755903" cy="39636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Tombstones</a:t>
            </a:r>
          </a:p>
        </p:txBody>
      </p:sp>
      <p:cxnSp>
        <p:nvCxnSpPr>
          <p:cNvPr id="36" name="Straight Connector 3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kadden Awards - 8 Colorfu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Skadden Awards – 8 Boxes</a:t>
            </a:r>
          </a:p>
        </p:txBody>
      </p:sp>
      <p:cxnSp>
        <p:nvCxnSpPr>
          <p:cNvPr id="36" name="Straight Connector 35"/>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6802219" y="2039938"/>
            <a:ext cx="2157984" cy="2616564"/>
          </a:xfrm>
          <a:prstGeom prst="rect">
            <a:avLst/>
          </a:prstGeom>
          <a:solidFill>
            <a:srgbClr val="82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5"/>
          <p:cNvSpPr>
            <a:spLocks noGrp="1"/>
          </p:cNvSpPr>
          <p:nvPr>
            <p:ph type="body" sz="quarter" idx="16"/>
          </p:nvPr>
        </p:nvSpPr>
        <p:spPr>
          <a:xfrm>
            <a:off x="6892087" y="2082730"/>
            <a:ext cx="1988459" cy="2502718"/>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32" name="Rectangle 31"/>
          <p:cNvSpPr/>
          <p:nvPr userDrawn="1"/>
        </p:nvSpPr>
        <p:spPr>
          <a:xfrm>
            <a:off x="221969" y="699056"/>
            <a:ext cx="2157984" cy="2606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5"/>
          <p:cNvSpPr>
            <a:spLocks noGrp="1"/>
          </p:cNvSpPr>
          <p:nvPr>
            <p:ph type="body" sz="quarter" idx="10"/>
          </p:nvPr>
        </p:nvSpPr>
        <p:spPr>
          <a:xfrm>
            <a:off x="327427" y="759629"/>
            <a:ext cx="1936750" cy="2467665"/>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34" name="Rectangle 33"/>
          <p:cNvSpPr/>
          <p:nvPr userDrawn="1"/>
        </p:nvSpPr>
        <p:spPr>
          <a:xfrm>
            <a:off x="2417627" y="699058"/>
            <a:ext cx="2823763" cy="1293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6808943" y="699058"/>
            <a:ext cx="2157984" cy="1293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5271320" y="699058"/>
            <a:ext cx="1497987" cy="1293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417627" y="2039937"/>
            <a:ext cx="4351565" cy="1265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410903" y="3348300"/>
            <a:ext cx="4351565" cy="1323713"/>
          </a:xfrm>
          <a:prstGeom prst="rect">
            <a:avLst/>
          </a:prstGeom>
          <a:solidFill>
            <a:srgbClr val="CBC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221969" y="3348300"/>
            <a:ext cx="2157984" cy="1323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5"/>
          <p:cNvSpPr>
            <a:spLocks noGrp="1"/>
          </p:cNvSpPr>
          <p:nvPr>
            <p:ph type="body" sz="quarter" idx="11"/>
          </p:nvPr>
        </p:nvSpPr>
        <p:spPr>
          <a:xfrm>
            <a:off x="2509654" y="759629"/>
            <a:ext cx="2647293" cy="1163299"/>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42" name="Text Placeholder 5"/>
          <p:cNvSpPr>
            <a:spLocks noGrp="1"/>
          </p:cNvSpPr>
          <p:nvPr>
            <p:ph type="body" sz="quarter" idx="12"/>
          </p:nvPr>
        </p:nvSpPr>
        <p:spPr>
          <a:xfrm>
            <a:off x="5358734" y="759630"/>
            <a:ext cx="1311008" cy="1129679"/>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43" name="Text Placeholder 5"/>
          <p:cNvSpPr>
            <a:spLocks noGrp="1"/>
          </p:cNvSpPr>
          <p:nvPr>
            <p:ph type="body" sz="quarter" idx="13"/>
          </p:nvPr>
        </p:nvSpPr>
        <p:spPr>
          <a:xfrm>
            <a:off x="6898811" y="759630"/>
            <a:ext cx="1988459" cy="1143126"/>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44" name="Text Placeholder 5"/>
          <p:cNvSpPr>
            <a:spLocks noGrp="1"/>
          </p:cNvSpPr>
          <p:nvPr>
            <p:ph type="body" sz="quarter" idx="14"/>
          </p:nvPr>
        </p:nvSpPr>
        <p:spPr>
          <a:xfrm>
            <a:off x="327427" y="3413564"/>
            <a:ext cx="1936750" cy="1172333"/>
          </a:xfrm>
        </p:spPr>
        <p:txBody>
          <a:bodyPr/>
          <a:lstStyle>
            <a:lvl1pPr>
              <a:buFontTx/>
              <a:buNone/>
              <a:defRPr>
                <a:solidFill>
                  <a:schemeClr val="bg2"/>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45" name="Text Placeholder 5"/>
          <p:cNvSpPr>
            <a:spLocks noGrp="1"/>
          </p:cNvSpPr>
          <p:nvPr>
            <p:ph type="body" sz="quarter" idx="15"/>
          </p:nvPr>
        </p:nvSpPr>
        <p:spPr>
          <a:xfrm>
            <a:off x="2509653" y="2069283"/>
            <a:ext cx="4174644" cy="1172850"/>
          </a:xfrm>
        </p:spPr>
        <p:txBody>
          <a:bodyPr/>
          <a:lstStyle>
            <a:lvl1pPr>
              <a:buFontTx/>
              <a:buNone/>
              <a:defRPr>
                <a:solidFill>
                  <a:schemeClr val="tx1"/>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
        <p:nvSpPr>
          <p:cNvPr id="46" name="Text Placeholder 5"/>
          <p:cNvSpPr>
            <a:spLocks noGrp="1"/>
          </p:cNvSpPr>
          <p:nvPr>
            <p:ph type="body" sz="quarter" idx="17"/>
          </p:nvPr>
        </p:nvSpPr>
        <p:spPr>
          <a:xfrm>
            <a:off x="2502929" y="3425142"/>
            <a:ext cx="4174644" cy="1176059"/>
          </a:xfrm>
        </p:spPr>
        <p:txBody>
          <a:bodyPr/>
          <a:lstStyle>
            <a:lvl1pPr>
              <a:buFontTx/>
              <a:buNone/>
              <a:defRPr>
                <a:solidFill>
                  <a:schemeClr val="tx1"/>
                </a:solidFill>
              </a:defRPr>
            </a:lvl1pPr>
            <a:lvl2pPr marL="45720" indent="0">
              <a:buFontTx/>
              <a:buNone/>
              <a:defRPr>
                <a:solidFill>
                  <a:schemeClr val="bg2"/>
                </a:solidFill>
              </a:defRPr>
            </a:lvl2pPr>
            <a:lvl3pPr marL="283464" indent="0">
              <a:buFontTx/>
              <a:buNone/>
              <a:defRPr>
                <a:solidFill>
                  <a:schemeClr val="bg2"/>
                </a:solidFill>
              </a:defRPr>
            </a:lvl3pPr>
            <a:lvl4pPr marL="521208" indent="0">
              <a:buFontTx/>
              <a:buNone/>
              <a:defRPr>
                <a:solidFill>
                  <a:schemeClr val="bg2"/>
                </a:solidFill>
              </a:defRPr>
            </a:lvl4pPr>
            <a:lvl5pPr marL="795528" indent="0">
              <a:buFontTx/>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26460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rrow Graphic - 1 Arr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Arrow Graphic – 1 Arrow</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Rectangle 8"/>
          <p:cNvSpPr>
            <a:spLocks noChangeAspect="1"/>
          </p:cNvSpPr>
          <p:nvPr userDrawn="1"/>
        </p:nvSpPr>
        <p:spPr>
          <a:xfrm>
            <a:off x="219822" y="1278784"/>
            <a:ext cx="8755903" cy="33865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36587" y="1478165"/>
            <a:ext cx="3804784" cy="30063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606377" y="1478165"/>
            <a:ext cx="3946360" cy="300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a:spLocks noChangeAspect="1"/>
          </p:cNvSpPr>
          <p:nvPr userDrawn="1"/>
        </p:nvSpPr>
        <p:spPr>
          <a:xfrm rot="5400000">
            <a:off x="4535493" y="2929031"/>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5"/>
          <p:cNvSpPr>
            <a:spLocks noGrp="1"/>
          </p:cNvSpPr>
          <p:nvPr>
            <p:ph type="body" sz="quarter" idx="38"/>
          </p:nvPr>
        </p:nvSpPr>
        <p:spPr>
          <a:xfrm>
            <a:off x="731920" y="1546918"/>
            <a:ext cx="3633824" cy="2845362"/>
          </a:xfrm>
        </p:spPr>
        <p:txBody>
          <a:bodyPr anchor="ctr" anchorCtr="0"/>
          <a:lstStyle>
            <a:lvl1pPr>
              <a:spcBef>
                <a:spcPts val="0"/>
              </a:spcBef>
              <a:spcAft>
                <a:spcPts val="0"/>
              </a:spcAft>
              <a:buFontTx/>
              <a:buNone/>
              <a:defRPr sz="2000">
                <a:solidFill>
                  <a:schemeClr val="accent6"/>
                </a:solidFill>
              </a:defRPr>
            </a:lvl1pPr>
          </a:lstStyle>
          <a:p>
            <a:pPr lvl="0"/>
            <a:r>
              <a:rPr lang="en-US"/>
              <a:t>Click to edit Master text styles</a:t>
            </a:r>
          </a:p>
        </p:txBody>
      </p:sp>
      <p:cxnSp>
        <p:nvCxnSpPr>
          <p:cNvPr id="27" name="Straight Connector 26"/>
          <p:cNvCxnSpPr/>
          <p:nvPr userDrawn="1"/>
        </p:nvCxnSpPr>
        <p:spPr>
          <a:xfrm>
            <a:off x="629713" y="4544908"/>
            <a:ext cx="7918704"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34" name="Text Placeholder 5"/>
          <p:cNvSpPr>
            <a:spLocks noGrp="1"/>
          </p:cNvSpPr>
          <p:nvPr>
            <p:ph type="body" sz="quarter" idx="42"/>
          </p:nvPr>
        </p:nvSpPr>
        <p:spPr>
          <a:xfrm>
            <a:off x="4888259" y="1581293"/>
            <a:ext cx="3568222" cy="2812317"/>
          </a:xfrm>
        </p:spPr>
        <p:txBody>
          <a:bodyPr anchor="ctr"/>
          <a:lstStyle>
            <a:lvl1pPr>
              <a:spcBef>
                <a:spcPts val="100"/>
              </a:spcBef>
              <a:spcAft>
                <a:spcPts val="100"/>
              </a:spcAft>
              <a:defRPr sz="1000"/>
            </a:lvl1pPr>
            <a:lvl2pPr marL="182880" indent="-164592">
              <a:spcBef>
                <a:spcPts val="100"/>
              </a:spcBef>
              <a:spcAft>
                <a:spcPts val="100"/>
              </a:spcAft>
              <a:defRPr sz="1000"/>
            </a:lvl2pPr>
            <a:lvl3pPr marL="365760" indent="-155448">
              <a:spcBef>
                <a:spcPts val="100"/>
              </a:spcBef>
              <a:spcAft>
                <a:spcPts val="100"/>
              </a:spcAft>
              <a:defRPr sz="900"/>
            </a:lvl3pPr>
            <a:lvl4pPr marL="548640" indent="-155448">
              <a:spcBef>
                <a:spcPts val="100"/>
              </a:spcBef>
              <a:spcAft>
                <a:spcPts val="100"/>
              </a:spcAft>
              <a:defRPr sz="800"/>
            </a:lvl4pPr>
            <a:lvl5pPr marL="731520" indent="-155448">
              <a:spcBef>
                <a:spcPts val="100"/>
              </a:spcBef>
              <a:spcAft>
                <a:spcPts val="1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3"/>
          <p:cNvSpPr>
            <a:spLocks noGrp="1"/>
          </p:cNvSpPr>
          <p:nvPr>
            <p:ph type="body" sz="quarter" idx="11" hasCustomPrompt="1"/>
          </p:nvPr>
        </p:nvSpPr>
        <p:spPr>
          <a:xfrm>
            <a:off x="214894" y="642937"/>
            <a:ext cx="8767438" cy="553346"/>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chart description</a:t>
            </a:r>
          </a:p>
        </p:txBody>
      </p:sp>
    </p:spTree>
    <p:extLst>
      <p:ext uri="{BB962C8B-B14F-4D97-AF65-F5344CB8AC3E}">
        <p14:creationId xmlns:p14="http://schemas.microsoft.com/office/powerpoint/2010/main" val="1241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59.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rrow Graphic - 4 Arrow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Arrow Graphic – 4 Arrows</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9" name="Rectangle 8"/>
          <p:cNvSpPr>
            <a:spLocks noChangeAspect="1"/>
          </p:cNvSpPr>
          <p:nvPr userDrawn="1"/>
        </p:nvSpPr>
        <p:spPr>
          <a:xfrm>
            <a:off x="219822" y="701676"/>
            <a:ext cx="8755903" cy="3963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36587" y="831851"/>
            <a:ext cx="2420137" cy="7494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186841" y="831851"/>
            <a:ext cx="5365895" cy="749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a:spLocks noChangeAspect="1"/>
          </p:cNvSpPr>
          <p:nvPr userDrawn="1"/>
        </p:nvSpPr>
        <p:spPr>
          <a:xfrm rot="5400000">
            <a:off x="3119205" y="1283745"/>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5"/>
          <p:cNvSpPr>
            <a:spLocks noGrp="1"/>
          </p:cNvSpPr>
          <p:nvPr>
            <p:ph type="body" sz="quarter" idx="14"/>
          </p:nvPr>
        </p:nvSpPr>
        <p:spPr>
          <a:xfrm>
            <a:off x="731920" y="902806"/>
            <a:ext cx="2236933" cy="602859"/>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16" name="Straight Connector 15"/>
          <p:cNvCxnSpPr/>
          <p:nvPr userDrawn="1"/>
        </p:nvCxnSpPr>
        <p:spPr>
          <a:xfrm>
            <a:off x="629713" y="1641463"/>
            <a:ext cx="7918704"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7" name="Text Placeholder 5"/>
          <p:cNvSpPr>
            <a:spLocks noGrp="1"/>
          </p:cNvSpPr>
          <p:nvPr>
            <p:ph type="body" sz="quarter" idx="35"/>
          </p:nvPr>
        </p:nvSpPr>
        <p:spPr>
          <a:xfrm>
            <a:off x="3466012" y="895188"/>
            <a:ext cx="4990469" cy="624229"/>
          </a:xfrm>
        </p:spPr>
        <p:txBody>
          <a:bodyPr anchor="ctr"/>
          <a:lstStyle>
            <a:lvl1pPr>
              <a:spcBef>
                <a:spcPts val="100"/>
              </a:spcBef>
              <a:spcAft>
                <a:spcPts val="100"/>
              </a:spcAft>
              <a:defRPr sz="1000"/>
            </a:lvl1pPr>
            <a:lvl2pPr marL="182880" indent="-164592">
              <a:spcBef>
                <a:spcPts val="100"/>
              </a:spcBef>
              <a:spcAft>
                <a:spcPts val="100"/>
              </a:spcAft>
              <a:defRPr sz="1000"/>
            </a:lvl2pPr>
            <a:lvl3pPr marL="365760" indent="-155448">
              <a:spcBef>
                <a:spcPts val="100"/>
              </a:spcBef>
              <a:spcAft>
                <a:spcPts val="100"/>
              </a:spcAft>
              <a:defRPr sz="900"/>
            </a:lvl3pPr>
            <a:lvl4pPr marL="548640" indent="-155448">
              <a:spcBef>
                <a:spcPts val="100"/>
              </a:spcBef>
              <a:spcAft>
                <a:spcPts val="100"/>
              </a:spcAft>
              <a:defRPr sz="800"/>
            </a:lvl4pPr>
            <a:lvl5pPr marL="731520" indent="-155448">
              <a:spcBef>
                <a:spcPts val="100"/>
              </a:spcBef>
              <a:spcAft>
                <a:spcPts val="1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Rectangle 51"/>
          <p:cNvSpPr/>
          <p:nvPr userDrawn="1"/>
        </p:nvSpPr>
        <p:spPr>
          <a:xfrm>
            <a:off x="636587" y="1802300"/>
            <a:ext cx="2420137" cy="7494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3186841" y="1802300"/>
            <a:ext cx="5365895" cy="749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a:spLocks noChangeAspect="1"/>
          </p:cNvSpPr>
          <p:nvPr userDrawn="1"/>
        </p:nvSpPr>
        <p:spPr>
          <a:xfrm rot="5400000">
            <a:off x="3119205" y="2254194"/>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5"/>
          <p:cNvSpPr>
            <a:spLocks noGrp="1"/>
          </p:cNvSpPr>
          <p:nvPr>
            <p:ph type="body" sz="quarter" idx="36"/>
          </p:nvPr>
        </p:nvSpPr>
        <p:spPr>
          <a:xfrm>
            <a:off x="731920" y="1873255"/>
            <a:ext cx="2236933" cy="602859"/>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56" name="Straight Connector 55"/>
          <p:cNvCxnSpPr/>
          <p:nvPr userDrawn="1"/>
        </p:nvCxnSpPr>
        <p:spPr>
          <a:xfrm>
            <a:off x="629713" y="2611912"/>
            <a:ext cx="7918704"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7" name="Text Placeholder 5"/>
          <p:cNvSpPr>
            <a:spLocks noGrp="1"/>
          </p:cNvSpPr>
          <p:nvPr>
            <p:ph type="body" sz="quarter" idx="37"/>
          </p:nvPr>
        </p:nvSpPr>
        <p:spPr>
          <a:xfrm>
            <a:off x="3466012" y="1865637"/>
            <a:ext cx="4990469" cy="624229"/>
          </a:xfrm>
        </p:spPr>
        <p:txBody>
          <a:bodyPr anchor="ctr"/>
          <a:lstStyle>
            <a:lvl1pPr>
              <a:spcBef>
                <a:spcPts val="100"/>
              </a:spcBef>
              <a:spcAft>
                <a:spcPts val="100"/>
              </a:spcAft>
              <a:defRPr sz="1000"/>
            </a:lvl1pPr>
            <a:lvl2pPr marL="182880" indent="-164592">
              <a:spcBef>
                <a:spcPts val="100"/>
              </a:spcBef>
              <a:spcAft>
                <a:spcPts val="100"/>
              </a:spcAft>
              <a:defRPr sz="1000"/>
            </a:lvl2pPr>
            <a:lvl3pPr marL="365760" indent="-155448">
              <a:spcBef>
                <a:spcPts val="100"/>
              </a:spcBef>
              <a:spcAft>
                <a:spcPts val="100"/>
              </a:spcAft>
              <a:defRPr sz="900"/>
            </a:lvl3pPr>
            <a:lvl4pPr marL="548640" indent="-155448">
              <a:spcBef>
                <a:spcPts val="100"/>
              </a:spcBef>
              <a:spcAft>
                <a:spcPts val="100"/>
              </a:spcAft>
              <a:defRPr sz="800"/>
            </a:lvl4pPr>
            <a:lvl5pPr marL="731520" indent="-155448">
              <a:spcBef>
                <a:spcPts val="100"/>
              </a:spcBef>
              <a:spcAft>
                <a:spcPts val="1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Rectangle 58"/>
          <p:cNvSpPr/>
          <p:nvPr userDrawn="1"/>
        </p:nvSpPr>
        <p:spPr>
          <a:xfrm>
            <a:off x="636587" y="2772275"/>
            <a:ext cx="2420137" cy="7494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userDrawn="1"/>
        </p:nvSpPr>
        <p:spPr>
          <a:xfrm>
            <a:off x="3186841" y="2772275"/>
            <a:ext cx="5365895" cy="749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p:cNvSpPr>
            <a:spLocks noChangeAspect="1"/>
          </p:cNvSpPr>
          <p:nvPr userDrawn="1"/>
        </p:nvSpPr>
        <p:spPr>
          <a:xfrm rot="5400000">
            <a:off x="3119205" y="3224169"/>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5"/>
          <p:cNvSpPr>
            <a:spLocks noGrp="1"/>
          </p:cNvSpPr>
          <p:nvPr>
            <p:ph type="body" sz="quarter" idx="38"/>
          </p:nvPr>
        </p:nvSpPr>
        <p:spPr>
          <a:xfrm>
            <a:off x="731920" y="2843230"/>
            <a:ext cx="2236933" cy="602859"/>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cxnSp>
        <p:nvCxnSpPr>
          <p:cNvPr id="63" name="Straight Connector 62"/>
          <p:cNvCxnSpPr/>
          <p:nvPr userDrawn="1"/>
        </p:nvCxnSpPr>
        <p:spPr>
          <a:xfrm>
            <a:off x="629713" y="3581887"/>
            <a:ext cx="7918704"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4" name="Text Placeholder 5"/>
          <p:cNvSpPr>
            <a:spLocks noGrp="1"/>
          </p:cNvSpPr>
          <p:nvPr>
            <p:ph type="body" sz="quarter" idx="39"/>
          </p:nvPr>
        </p:nvSpPr>
        <p:spPr>
          <a:xfrm>
            <a:off x="3466012" y="2835612"/>
            <a:ext cx="4990469" cy="624229"/>
          </a:xfrm>
        </p:spPr>
        <p:txBody>
          <a:bodyPr anchor="ctr"/>
          <a:lstStyle>
            <a:lvl1pPr>
              <a:spcBef>
                <a:spcPts val="100"/>
              </a:spcBef>
              <a:spcAft>
                <a:spcPts val="100"/>
              </a:spcAft>
              <a:defRPr sz="1000"/>
            </a:lvl1pPr>
            <a:lvl2pPr marL="182880" indent="-164592">
              <a:spcBef>
                <a:spcPts val="100"/>
              </a:spcBef>
              <a:spcAft>
                <a:spcPts val="100"/>
              </a:spcAft>
              <a:defRPr sz="1000"/>
            </a:lvl2pPr>
            <a:lvl3pPr marL="365760" indent="-155448">
              <a:spcBef>
                <a:spcPts val="100"/>
              </a:spcBef>
              <a:spcAft>
                <a:spcPts val="100"/>
              </a:spcAft>
              <a:defRPr sz="900"/>
            </a:lvl3pPr>
            <a:lvl4pPr marL="548640" indent="-155448">
              <a:spcBef>
                <a:spcPts val="100"/>
              </a:spcBef>
              <a:spcAft>
                <a:spcPts val="100"/>
              </a:spcAft>
              <a:defRPr sz="800"/>
            </a:lvl4pPr>
            <a:lvl5pPr marL="731520" indent="-155448">
              <a:spcBef>
                <a:spcPts val="100"/>
              </a:spcBef>
              <a:spcAft>
                <a:spcPts val="1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Rectangle 65"/>
          <p:cNvSpPr/>
          <p:nvPr userDrawn="1"/>
        </p:nvSpPr>
        <p:spPr>
          <a:xfrm>
            <a:off x="636587" y="3735375"/>
            <a:ext cx="2420137" cy="7494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3186841" y="3735375"/>
            <a:ext cx="5365895" cy="749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Isosceles Triangle 67"/>
          <p:cNvSpPr>
            <a:spLocks noChangeAspect="1"/>
          </p:cNvSpPr>
          <p:nvPr userDrawn="1"/>
        </p:nvSpPr>
        <p:spPr>
          <a:xfrm rot="5400000">
            <a:off x="3119205" y="4187269"/>
            <a:ext cx="257960" cy="1289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5"/>
          <p:cNvSpPr>
            <a:spLocks noGrp="1"/>
          </p:cNvSpPr>
          <p:nvPr>
            <p:ph type="body" sz="quarter" idx="40"/>
          </p:nvPr>
        </p:nvSpPr>
        <p:spPr>
          <a:xfrm>
            <a:off x="731920" y="3806330"/>
            <a:ext cx="2236933" cy="602859"/>
          </a:xfrm>
        </p:spPr>
        <p:txBody>
          <a:bodyPr anchor="ctr" anchorCtr="0"/>
          <a:lstStyle>
            <a:lvl1pPr>
              <a:spcBef>
                <a:spcPts val="0"/>
              </a:spcBef>
              <a:spcAft>
                <a:spcPts val="0"/>
              </a:spcAft>
              <a:buFontTx/>
              <a:buNone/>
              <a:defRPr sz="1400">
                <a:solidFill>
                  <a:schemeClr val="accent6"/>
                </a:solidFill>
              </a:defRPr>
            </a:lvl1pPr>
          </a:lstStyle>
          <a:p>
            <a:pPr lvl="0"/>
            <a:r>
              <a:rPr lang="en-US"/>
              <a:t>Click to edit Master text styles</a:t>
            </a:r>
          </a:p>
        </p:txBody>
      </p:sp>
      <p:sp>
        <p:nvSpPr>
          <p:cNvPr id="71" name="Text Placeholder 5"/>
          <p:cNvSpPr>
            <a:spLocks noGrp="1"/>
          </p:cNvSpPr>
          <p:nvPr>
            <p:ph type="body" sz="quarter" idx="41"/>
          </p:nvPr>
        </p:nvSpPr>
        <p:spPr>
          <a:xfrm>
            <a:off x="3466012" y="3798712"/>
            <a:ext cx="4990469" cy="624229"/>
          </a:xfrm>
        </p:spPr>
        <p:txBody>
          <a:bodyPr anchor="ctr"/>
          <a:lstStyle>
            <a:lvl1pPr>
              <a:spcBef>
                <a:spcPts val="100"/>
              </a:spcBef>
              <a:spcAft>
                <a:spcPts val="100"/>
              </a:spcAft>
              <a:defRPr sz="1000"/>
            </a:lvl1pPr>
            <a:lvl2pPr marL="182880" indent="-164592">
              <a:spcBef>
                <a:spcPts val="100"/>
              </a:spcBef>
              <a:spcAft>
                <a:spcPts val="100"/>
              </a:spcAft>
              <a:defRPr sz="1000"/>
            </a:lvl2pPr>
            <a:lvl3pPr marL="365760" indent="-155448">
              <a:spcBef>
                <a:spcPts val="100"/>
              </a:spcBef>
              <a:spcAft>
                <a:spcPts val="100"/>
              </a:spcAft>
              <a:defRPr sz="900"/>
            </a:lvl3pPr>
            <a:lvl4pPr marL="548640" indent="-155448">
              <a:spcBef>
                <a:spcPts val="100"/>
              </a:spcBef>
              <a:spcAft>
                <a:spcPts val="100"/>
              </a:spcAft>
              <a:defRPr sz="800"/>
            </a:lvl4pPr>
            <a:lvl5pPr marL="731520" indent="-155448">
              <a:spcBef>
                <a:spcPts val="100"/>
              </a:spcBef>
              <a:spcAft>
                <a:spcPts val="100"/>
              </a:spcAft>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3" name="Straight Connector 72"/>
          <p:cNvCxnSpPr>
            <a:cxnSpLocks noChangeAspect="1"/>
          </p:cNvCxnSpPr>
          <p:nvPr userDrawn="1"/>
        </p:nvCxnSpPr>
        <p:spPr>
          <a:xfrm>
            <a:off x="637221" y="4547733"/>
            <a:ext cx="7918704" cy="0"/>
          </a:xfrm>
          <a:prstGeom prst="line">
            <a:avLst/>
          </a:prstGeom>
          <a:ln w="3175" cap="sq" cmpd="sng">
            <a:solidFill>
              <a:schemeClr val="bg1"/>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5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able of Contents 2 - 4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Contents</a:t>
            </a:r>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20664" y="2828778"/>
            <a:ext cx="8755062" cy="646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20664" y="3472041"/>
            <a:ext cx="8755062" cy="646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20664" y="4112803"/>
            <a:ext cx="8755062" cy="6461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p:cNvSpPr>
            <a:spLocks noGrp="1"/>
          </p:cNvSpPr>
          <p:nvPr>
            <p:ph type="body" sz="quarter" idx="14" hasCustomPrompt="1"/>
          </p:nvPr>
        </p:nvSpPr>
        <p:spPr>
          <a:xfrm>
            <a:off x="1465943" y="2889289"/>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2</a:t>
            </a:r>
          </a:p>
        </p:txBody>
      </p:sp>
      <p:sp>
        <p:nvSpPr>
          <p:cNvPr id="32" name="Text Placeholder 3"/>
          <p:cNvSpPr>
            <a:spLocks noGrp="1"/>
          </p:cNvSpPr>
          <p:nvPr>
            <p:ph type="body" sz="quarter" idx="19" hasCustomPrompt="1"/>
          </p:nvPr>
        </p:nvSpPr>
        <p:spPr>
          <a:xfrm>
            <a:off x="409102" y="2842225"/>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36" name="Text Placeholder 2"/>
          <p:cNvSpPr>
            <a:spLocks noGrp="1"/>
          </p:cNvSpPr>
          <p:nvPr>
            <p:ph type="body" sz="quarter" idx="24" hasCustomPrompt="1"/>
          </p:nvPr>
        </p:nvSpPr>
        <p:spPr>
          <a:xfrm>
            <a:off x="1465943" y="3161445"/>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2</a:t>
            </a:r>
          </a:p>
        </p:txBody>
      </p:sp>
      <p:sp>
        <p:nvSpPr>
          <p:cNvPr id="40" name="Text Placeholder 2"/>
          <p:cNvSpPr>
            <a:spLocks noGrp="1"/>
          </p:cNvSpPr>
          <p:nvPr>
            <p:ph type="body" sz="quarter" idx="28" hasCustomPrompt="1"/>
          </p:nvPr>
        </p:nvSpPr>
        <p:spPr>
          <a:xfrm>
            <a:off x="1465943" y="3533629"/>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3</a:t>
            </a:r>
          </a:p>
        </p:txBody>
      </p:sp>
      <p:sp>
        <p:nvSpPr>
          <p:cNvPr id="41" name="Text Placeholder 3"/>
          <p:cNvSpPr>
            <a:spLocks noGrp="1"/>
          </p:cNvSpPr>
          <p:nvPr>
            <p:ph type="body" sz="quarter" idx="29" hasCustomPrompt="1"/>
          </p:nvPr>
        </p:nvSpPr>
        <p:spPr>
          <a:xfrm>
            <a:off x="409102" y="3486565"/>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42" name="Text Placeholder 2"/>
          <p:cNvSpPr>
            <a:spLocks noGrp="1"/>
          </p:cNvSpPr>
          <p:nvPr>
            <p:ph type="body" sz="quarter" idx="30" hasCustomPrompt="1"/>
          </p:nvPr>
        </p:nvSpPr>
        <p:spPr>
          <a:xfrm>
            <a:off x="1465943" y="3805785"/>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3</a:t>
            </a:r>
          </a:p>
        </p:txBody>
      </p:sp>
      <p:sp>
        <p:nvSpPr>
          <p:cNvPr id="43" name="Text Placeholder 2"/>
          <p:cNvSpPr>
            <a:spLocks noGrp="1"/>
          </p:cNvSpPr>
          <p:nvPr>
            <p:ph type="body" sz="quarter" idx="31" hasCustomPrompt="1"/>
          </p:nvPr>
        </p:nvSpPr>
        <p:spPr>
          <a:xfrm>
            <a:off x="1465943" y="4170125"/>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4</a:t>
            </a:r>
          </a:p>
        </p:txBody>
      </p:sp>
      <p:sp>
        <p:nvSpPr>
          <p:cNvPr id="44" name="Text Placeholder 3"/>
          <p:cNvSpPr>
            <a:spLocks noGrp="1"/>
          </p:cNvSpPr>
          <p:nvPr>
            <p:ph type="body" sz="quarter" idx="32" hasCustomPrompt="1"/>
          </p:nvPr>
        </p:nvSpPr>
        <p:spPr>
          <a:xfrm>
            <a:off x="409102" y="4123061"/>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45" name="Text Placeholder 2"/>
          <p:cNvSpPr>
            <a:spLocks noGrp="1"/>
          </p:cNvSpPr>
          <p:nvPr>
            <p:ph type="body" sz="quarter" idx="33" hasCustomPrompt="1"/>
          </p:nvPr>
        </p:nvSpPr>
        <p:spPr>
          <a:xfrm>
            <a:off x="1465943" y="4442281"/>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4</a:t>
            </a:r>
          </a:p>
        </p:txBody>
      </p:sp>
      <p:sp>
        <p:nvSpPr>
          <p:cNvPr id="21" name="Rectangle 20"/>
          <p:cNvSpPr/>
          <p:nvPr userDrawn="1"/>
        </p:nvSpPr>
        <p:spPr>
          <a:xfrm>
            <a:off x="220664" y="2186689"/>
            <a:ext cx="8755062" cy="6461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a:spLocks noGrp="1"/>
          </p:cNvSpPr>
          <p:nvPr>
            <p:ph type="body" sz="quarter" idx="37" hasCustomPrompt="1"/>
          </p:nvPr>
        </p:nvSpPr>
        <p:spPr>
          <a:xfrm>
            <a:off x="1465943" y="2247200"/>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1</a:t>
            </a:r>
          </a:p>
        </p:txBody>
      </p:sp>
      <p:sp>
        <p:nvSpPr>
          <p:cNvPr id="23" name="Text Placeholder 3"/>
          <p:cNvSpPr>
            <a:spLocks noGrp="1"/>
          </p:cNvSpPr>
          <p:nvPr>
            <p:ph type="body" sz="quarter" idx="38" hasCustomPrompt="1"/>
          </p:nvPr>
        </p:nvSpPr>
        <p:spPr>
          <a:xfrm>
            <a:off x="409102" y="2200136"/>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24" name="Text Placeholder 2"/>
          <p:cNvSpPr>
            <a:spLocks noGrp="1"/>
          </p:cNvSpPr>
          <p:nvPr>
            <p:ph type="body" sz="quarter" idx="39" hasCustomPrompt="1"/>
          </p:nvPr>
        </p:nvSpPr>
        <p:spPr>
          <a:xfrm>
            <a:off x="1465943" y="2519356"/>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1</a:t>
            </a:r>
          </a:p>
        </p:txBody>
      </p:sp>
    </p:spTree>
    <p:extLst>
      <p:ext uri="{BB962C8B-B14F-4D97-AF65-F5344CB8AC3E}">
        <p14:creationId xmlns:p14="http://schemas.microsoft.com/office/powerpoint/2010/main" val="233693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imple Table">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214894" y="642937"/>
            <a:ext cx="8767438" cy="49796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chart description</a:t>
            </a:r>
          </a:p>
        </p:txBody>
      </p:sp>
      <p:sp>
        <p:nvSpPr>
          <p:cNvPr id="2" name="Title 1"/>
          <p:cNvSpPr>
            <a:spLocks noGrp="1"/>
          </p:cNvSpPr>
          <p:nvPr>
            <p:ph type="title" hasCustomPrompt="1"/>
          </p:nvPr>
        </p:nvSpPr>
        <p:spPr/>
        <p:txBody>
          <a:bodyPr/>
          <a:lstStyle>
            <a:lvl1pPr>
              <a:defRPr/>
            </a:lvl1pPr>
          </a:lstStyle>
          <a:p>
            <a:r>
              <a:rPr lang="en-US" dirty="0"/>
              <a:t>Simple Table</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2" name="Table Placeholder 9"/>
          <p:cNvSpPr>
            <a:spLocks noGrp="1"/>
          </p:cNvSpPr>
          <p:nvPr>
            <p:ph type="tbl" sz="quarter" idx="12"/>
          </p:nvPr>
        </p:nvSpPr>
        <p:spPr>
          <a:xfrm>
            <a:off x="189496" y="1200150"/>
            <a:ext cx="8792579" cy="3471863"/>
          </a:xfrm>
        </p:spPr>
        <p:txBody>
          <a:bodyPr/>
          <a:lstStyle/>
          <a:p>
            <a:r>
              <a:rPr lang="en-US"/>
              <a:t>Click icon to add table</a:t>
            </a:r>
            <a:endParaRPr lang="en-US" dirty="0"/>
          </a:p>
        </p:txBody>
      </p:sp>
    </p:spTree>
    <p:extLst>
      <p:ext uri="{BB962C8B-B14F-4D97-AF65-F5344CB8AC3E}">
        <p14:creationId xmlns:p14="http://schemas.microsoft.com/office/powerpoint/2010/main" val="10534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1.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hart Graph">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214894" y="642937"/>
            <a:ext cx="8767438" cy="49796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chart description</a:t>
            </a:r>
          </a:p>
        </p:txBody>
      </p:sp>
      <p:sp>
        <p:nvSpPr>
          <p:cNvPr id="2" name="Title 1"/>
          <p:cNvSpPr>
            <a:spLocks noGrp="1"/>
          </p:cNvSpPr>
          <p:nvPr>
            <p:ph type="title" hasCustomPrompt="1"/>
          </p:nvPr>
        </p:nvSpPr>
        <p:spPr/>
        <p:txBody>
          <a:bodyPr/>
          <a:lstStyle>
            <a:lvl1pPr>
              <a:defRPr/>
            </a:lvl1pPr>
          </a:lstStyle>
          <a:p>
            <a:r>
              <a:rPr lang="en-US" dirty="0"/>
              <a:t>Chart Graph </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sz="quarter" idx="17" hasCustomPrompt="1"/>
          </p:nvPr>
        </p:nvSpPr>
        <p:spPr>
          <a:xfrm>
            <a:off x="193200" y="1171040"/>
            <a:ext cx="8777442" cy="184507"/>
          </a:xfrm>
        </p:spPr>
        <p:txBody>
          <a:bodyPr>
            <a:noAutofit/>
          </a:bodyPr>
          <a:lstStyle>
            <a:lvl1pPr>
              <a:defRPr sz="1000" b="1">
                <a:solidFill>
                  <a:schemeClr val="tx2"/>
                </a:solidFill>
              </a:defRPr>
            </a:lvl1pPr>
          </a:lstStyle>
          <a:p>
            <a:pPr lvl="0"/>
            <a:r>
              <a:rPr lang="en-US" dirty="0"/>
              <a:t>Click to edit graph title</a:t>
            </a:r>
          </a:p>
        </p:txBody>
      </p:sp>
      <p:sp>
        <p:nvSpPr>
          <p:cNvPr id="8" name="Chart Placeholder 2"/>
          <p:cNvSpPr>
            <a:spLocks noGrp="1"/>
          </p:cNvSpPr>
          <p:nvPr>
            <p:ph type="chart" sz="quarter" idx="18"/>
          </p:nvPr>
        </p:nvSpPr>
        <p:spPr>
          <a:xfrm>
            <a:off x="178702" y="1422214"/>
            <a:ext cx="8803373" cy="3022039"/>
          </a:xfrm>
        </p:spPr>
        <p:txBody>
          <a:bodyPr/>
          <a:lstStyle/>
          <a:p>
            <a:r>
              <a:rPr lang="en-US"/>
              <a:t>Click icon to add chart</a:t>
            </a:r>
            <a:endParaRPr lang="en-US" dirty="0"/>
          </a:p>
        </p:txBody>
      </p:sp>
      <p:sp>
        <p:nvSpPr>
          <p:cNvPr id="10" name="Text Placeholder 5"/>
          <p:cNvSpPr>
            <a:spLocks noGrp="1"/>
          </p:cNvSpPr>
          <p:nvPr>
            <p:ph type="body" sz="quarter" idx="19" hasCustomPrompt="1"/>
          </p:nvPr>
        </p:nvSpPr>
        <p:spPr>
          <a:xfrm>
            <a:off x="226882" y="4526089"/>
            <a:ext cx="8755193" cy="145924"/>
          </a:xfrm>
        </p:spPr>
        <p:txBody>
          <a:bodyPr>
            <a:noAutofit/>
          </a:bodyPr>
          <a:lstStyle>
            <a:lvl1pPr>
              <a:spcBef>
                <a:spcPts val="200"/>
              </a:spcBef>
              <a:defRPr sz="900">
                <a:solidFill>
                  <a:schemeClr val="tx2"/>
                </a:solidFill>
              </a:defRPr>
            </a:lvl1pPr>
          </a:lstStyle>
          <a:p>
            <a:r>
              <a:rPr lang="en-US" dirty="0"/>
              <a:t>Click to edit table description</a:t>
            </a:r>
          </a:p>
        </p:txBody>
      </p:sp>
    </p:spTree>
    <p:extLst>
      <p:ext uri="{BB962C8B-B14F-4D97-AF65-F5344CB8AC3E}">
        <p14:creationId xmlns:p14="http://schemas.microsoft.com/office/powerpoint/2010/main" val="68875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2.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hart Graph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Chart Graph − 2 </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hasCustomPrompt="1"/>
          </p:nvPr>
        </p:nvSpPr>
        <p:spPr>
          <a:xfrm>
            <a:off x="211669" y="642937"/>
            <a:ext cx="8761779" cy="46924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chart description</a:t>
            </a:r>
          </a:p>
        </p:txBody>
      </p:sp>
      <p:sp>
        <p:nvSpPr>
          <p:cNvPr id="12" name="Text Placeholder 2"/>
          <p:cNvSpPr>
            <a:spLocks noGrp="1"/>
          </p:cNvSpPr>
          <p:nvPr>
            <p:ph type="body" sz="quarter" idx="17" hasCustomPrompt="1"/>
          </p:nvPr>
        </p:nvSpPr>
        <p:spPr>
          <a:xfrm>
            <a:off x="211463" y="1171042"/>
            <a:ext cx="4297140" cy="179215"/>
          </a:xfrm>
        </p:spPr>
        <p:txBody>
          <a:bodyPr>
            <a:noAutofit/>
          </a:bodyPr>
          <a:lstStyle>
            <a:lvl1pPr>
              <a:buFontTx/>
              <a:buNone/>
              <a:defRPr sz="1000" b="1">
                <a:solidFill>
                  <a:schemeClr val="tx2"/>
                </a:solidFill>
              </a:defRPr>
            </a:lvl1pPr>
          </a:lstStyle>
          <a:p>
            <a:pPr lvl="0"/>
            <a:r>
              <a:rPr lang="en-US" dirty="0"/>
              <a:t>Click to edit chart title</a:t>
            </a:r>
          </a:p>
        </p:txBody>
      </p:sp>
      <p:sp>
        <p:nvSpPr>
          <p:cNvPr id="13" name="Chart Placeholder 2"/>
          <p:cNvSpPr>
            <a:spLocks noGrp="1"/>
          </p:cNvSpPr>
          <p:nvPr>
            <p:ph type="chart" sz="quarter" idx="18"/>
          </p:nvPr>
        </p:nvSpPr>
        <p:spPr>
          <a:xfrm>
            <a:off x="188337" y="1395315"/>
            <a:ext cx="4323277" cy="3069110"/>
          </a:xfrm>
        </p:spPr>
        <p:txBody>
          <a:bodyPr/>
          <a:lstStyle/>
          <a:p>
            <a:r>
              <a:rPr lang="en-US"/>
              <a:t>Click icon to add chart</a:t>
            </a:r>
            <a:endParaRPr lang="en-US" dirty="0"/>
          </a:p>
        </p:txBody>
      </p:sp>
      <p:sp>
        <p:nvSpPr>
          <p:cNvPr id="14" name="Text Placeholder 5"/>
          <p:cNvSpPr>
            <a:spLocks noGrp="1"/>
          </p:cNvSpPr>
          <p:nvPr>
            <p:ph type="body" sz="quarter" idx="19" hasCustomPrompt="1"/>
          </p:nvPr>
        </p:nvSpPr>
        <p:spPr>
          <a:xfrm>
            <a:off x="226882" y="4523254"/>
            <a:ext cx="4315189" cy="127847"/>
          </a:xfrm>
        </p:spPr>
        <p:txBody>
          <a:bodyPr>
            <a:noAutofit/>
          </a:bodyPr>
          <a:lstStyle>
            <a:lvl1pPr>
              <a:spcBef>
                <a:spcPts val="200"/>
              </a:spcBef>
              <a:defRPr sz="900">
                <a:solidFill>
                  <a:schemeClr val="tx2"/>
                </a:solidFill>
              </a:defRPr>
            </a:lvl1pPr>
          </a:lstStyle>
          <a:p>
            <a:pPr lvl="0"/>
            <a:r>
              <a:rPr lang="en-US" dirty="0"/>
              <a:t>Click to edit citation information</a:t>
            </a:r>
          </a:p>
        </p:txBody>
      </p:sp>
      <p:sp>
        <p:nvSpPr>
          <p:cNvPr id="15" name="Text Placeholder 2"/>
          <p:cNvSpPr>
            <a:spLocks noGrp="1"/>
          </p:cNvSpPr>
          <p:nvPr>
            <p:ph type="body" sz="quarter" idx="20" hasCustomPrompt="1"/>
          </p:nvPr>
        </p:nvSpPr>
        <p:spPr>
          <a:xfrm>
            <a:off x="4671649" y="1171043"/>
            <a:ext cx="4309564" cy="169830"/>
          </a:xfrm>
        </p:spPr>
        <p:txBody>
          <a:bodyPr>
            <a:noAutofit/>
          </a:bodyPr>
          <a:lstStyle>
            <a:lvl1pPr>
              <a:buFontTx/>
              <a:buNone/>
              <a:defRPr sz="1000" b="1">
                <a:solidFill>
                  <a:schemeClr val="tx2"/>
                </a:solidFill>
              </a:defRPr>
            </a:lvl1pPr>
          </a:lstStyle>
          <a:p>
            <a:pPr lvl="0"/>
            <a:r>
              <a:rPr lang="en-US" dirty="0"/>
              <a:t>Click to edit chart title</a:t>
            </a:r>
          </a:p>
        </p:txBody>
      </p:sp>
      <p:sp>
        <p:nvSpPr>
          <p:cNvPr id="16" name="Chart Placeholder 2"/>
          <p:cNvSpPr>
            <a:spLocks noGrp="1"/>
          </p:cNvSpPr>
          <p:nvPr>
            <p:ph type="chart" sz="quarter" idx="21"/>
          </p:nvPr>
        </p:nvSpPr>
        <p:spPr>
          <a:xfrm>
            <a:off x="4659580" y="1395315"/>
            <a:ext cx="4322495" cy="3069110"/>
          </a:xfrm>
        </p:spPr>
        <p:txBody>
          <a:bodyPr/>
          <a:lstStyle/>
          <a:p>
            <a:r>
              <a:rPr lang="en-US"/>
              <a:t>Click icon to add chart</a:t>
            </a:r>
            <a:endParaRPr lang="en-US" dirty="0"/>
          </a:p>
        </p:txBody>
      </p:sp>
      <p:sp>
        <p:nvSpPr>
          <p:cNvPr id="17" name="Text Placeholder 5"/>
          <p:cNvSpPr>
            <a:spLocks noGrp="1"/>
          </p:cNvSpPr>
          <p:nvPr>
            <p:ph type="body" sz="quarter" idx="22" hasCustomPrompt="1"/>
          </p:nvPr>
        </p:nvSpPr>
        <p:spPr>
          <a:xfrm>
            <a:off x="4666886" y="4523254"/>
            <a:ext cx="4315189" cy="127847"/>
          </a:xfrm>
        </p:spPr>
        <p:txBody>
          <a:bodyPr>
            <a:noAutofit/>
          </a:bodyPr>
          <a:lstStyle>
            <a:lvl1pPr>
              <a:spcBef>
                <a:spcPts val="200"/>
              </a:spcBef>
              <a:defRPr sz="900">
                <a:solidFill>
                  <a:schemeClr val="tx2"/>
                </a:solidFill>
              </a:defRPr>
            </a:lvl1pPr>
          </a:lstStyle>
          <a:p>
            <a:pPr lvl="0"/>
            <a:r>
              <a:rPr lang="en-US" dirty="0"/>
              <a:t>Click to edit citation information</a:t>
            </a:r>
          </a:p>
        </p:txBody>
      </p:sp>
    </p:spTree>
    <p:extLst>
      <p:ext uri="{BB962C8B-B14F-4D97-AF65-F5344CB8AC3E}">
        <p14:creationId xmlns:p14="http://schemas.microsoft.com/office/powerpoint/2010/main" val="37986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Line Grap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Line Graph</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4" name="Chart Placeholder 2"/>
          <p:cNvSpPr>
            <a:spLocks noGrp="1"/>
          </p:cNvSpPr>
          <p:nvPr>
            <p:ph type="chart" sz="quarter" idx="18" hasCustomPrompt="1"/>
          </p:nvPr>
        </p:nvSpPr>
        <p:spPr>
          <a:xfrm>
            <a:off x="188338" y="1398494"/>
            <a:ext cx="8793737" cy="3059206"/>
          </a:xfrm>
        </p:spPr>
        <p:txBody>
          <a:bodyPr/>
          <a:lstStyle>
            <a:lvl1pPr>
              <a:defRPr/>
            </a:lvl1pPr>
          </a:lstStyle>
          <a:p>
            <a:r>
              <a:rPr lang="en-US" dirty="0"/>
              <a:t>Graph</a:t>
            </a:r>
          </a:p>
        </p:txBody>
      </p:sp>
      <p:sp>
        <p:nvSpPr>
          <p:cNvPr id="26" name="Rectangle 25"/>
          <p:cNvSpPr>
            <a:spLocks noChangeArrowheads="1"/>
          </p:cNvSpPr>
          <p:nvPr userDrawn="1"/>
        </p:nvSpPr>
        <p:spPr bwMode="auto">
          <a:xfrm>
            <a:off x="7784983" y="1493398"/>
            <a:ext cx="1193233" cy="967865"/>
          </a:xfrm>
          <a:prstGeom prst="rect">
            <a:avLst/>
          </a:prstGeom>
          <a:solidFill>
            <a:schemeClr val="accent6">
              <a:lumMod val="40000"/>
              <a:lumOff val="60000"/>
            </a:schemeClr>
          </a:solidFill>
          <a:ln>
            <a:noFill/>
          </a:ln>
          <a:effectLst/>
        </p:spPr>
        <p:txBody>
          <a:bodyPr wrap="none" anchor="ctr"/>
          <a:lstStyle/>
          <a:p>
            <a:endParaRPr lang="en-US" dirty="0"/>
          </a:p>
        </p:txBody>
      </p:sp>
      <p:sp>
        <p:nvSpPr>
          <p:cNvPr id="27" name="Text Placeholder 3"/>
          <p:cNvSpPr>
            <a:spLocks noGrp="1"/>
          </p:cNvSpPr>
          <p:nvPr>
            <p:ph type="body" sz="quarter" idx="16" hasCustomPrompt="1"/>
          </p:nvPr>
        </p:nvSpPr>
        <p:spPr>
          <a:xfrm>
            <a:off x="7868872" y="1585908"/>
            <a:ext cx="1023457" cy="387128"/>
          </a:xfrm>
        </p:spPr>
        <p:txBody>
          <a:bodyPr>
            <a:normAutofit/>
          </a:bodyPr>
          <a:lstStyle>
            <a:lvl1pPr>
              <a:spcBef>
                <a:spcPts val="0"/>
              </a:spcBef>
              <a:buFontTx/>
              <a:buNone/>
              <a:defRPr sz="1000" b="1" baseline="0">
                <a:solidFill>
                  <a:schemeClr val="tx1"/>
                </a:solidFill>
              </a:defRPr>
            </a:lvl1pPr>
          </a:lstStyle>
          <a:p>
            <a:pPr lvl="0"/>
            <a:r>
              <a:rPr lang="en-US" dirty="0"/>
              <a:t>Click to edit title </a:t>
            </a:r>
            <a:br>
              <a:rPr lang="en-US" dirty="0"/>
            </a:br>
            <a:r>
              <a:rPr lang="en-US" dirty="0"/>
              <a:t>of graph legend</a:t>
            </a:r>
          </a:p>
        </p:txBody>
      </p:sp>
      <p:sp>
        <p:nvSpPr>
          <p:cNvPr id="28" name="Text Placeholder 5"/>
          <p:cNvSpPr>
            <a:spLocks noGrp="1"/>
          </p:cNvSpPr>
          <p:nvPr>
            <p:ph type="body" sz="quarter" idx="19" hasCustomPrompt="1"/>
          </p:nvPr>
        </p:nvSpPr>
        <p:spPr>
          <a:xfrm>
            <a:off x="226882" y="4526089"/>
            <a:ext cx="8755193" cy="145924"/>
          </a:xfrm>
        </p:spPr>
        <p:txBody>
          <a:bodyPr>
            <a:noAutofit/>
          </a:bodyPr>
          <a:lstStyle>
            <a:lvl1pPr>
              <a:spcBef>
                <a:spcPts val="200"/>
              </a:spcBef>
              <a:defRPr sz="900">
                <a:solidFill>
                  <a:schemeClr val="tx2"/>
                </a:solidFill>
              </a:defRPr>
            </a:lvl1pPr>
          </a:lstStyle>
          <a:p>
            <a:pPr lvl="0"/>
            <a:r>
              <a:rPr lang="en-US" dirty="0"/>
              <a:t>Click to edit citation information </a:t>
            </a:r>
          </a:p>
        </p:txBody>
      </p:sp>
      <p:sp>
        <p:nvSpPr>
          <p:cNvPr id="29" name="Text Placeholder 3"/>
          <p:cNvSpPr>
            <a:spLocks noGrp="1"/>
          </p:cNvSpPr>
          <p:nvPr>
            <p:ph type="body" sz="quarter" idx="11" hasCustomPrompt="1"/>
          </p:nvPr>
        </p:nvSpPr>
        <p:spPr>
          <a:xfrm>
            <a:off x="214894" y="642937"/>
            <a:ext cx="8767438" cy="49796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graph description</a:t>
            </a:r>
          </a:p>
        </p:txBody>
      </p:sp>
      <p:sp>
        <p:nvSpPr>
          <p:cNvPr id="30" name="Text Placeholder 2"/>
          <p:cNvSpPr>
            <a:spLocks noGrp="1"/>
          </p:cNvSpPr>
          <p:nvPr>
            <p:ph type="body" sz="quarter" idx="17" hasCustomPrompt="1"/>
          </p:nvPr>
        </p:nvSpPr>
        <p:spPr>
          <a:xfrm>
            <a:off x="193200" y="1171040"/>
            <a:ext cx="8777442" cy="184507"/>
          </a:xfrm>
        </p:spPr>
        <p:txBody>
          <a:bodyPr>
            <a:noAutofit/>
          </a:bodyPr>
          <a:lstStyle>
            <a:lvl1pPr>
              <a:defRPr sz="1000" b="1">
                <a:solidFill>
                  <a:schemeClr val="tx2"/>
                </a:solidFill>
              </a:defRPr>
            </a:lvl1pPr>
          </a:lstStyle>
          <a:p>
            <a:pPr lvl="0"/>
            <a:r>
              <a:rPr lang="en-US" dirty="0"/>
              <a:t>Click to edit graph title</a:t>
            </a:r>
          </a:p>
        </p:txBody>
      </p:sp>
    </p:spTree>
    <p:extLst>
      <p:ext uri="{BB962C8B-B14F-4D97-AF65-F5344CB8AC3E}">
        <p14:creationId xmlns:p14="http://schemas.microsoft.com/office/powerpoint/2010/main" val="3007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Graph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Graph and Table</a:t>
            </a:r>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hasCustomPrompt="1"/>
          </p:nvPr>
        </p:nvSpPr>
        <p:spPr>
          <a:xfrm>
            <a:off x="211669" y="642937"/>
            <a:ext cx="8761779" cy="469245"/>
          </a:xfrm>
        </p:spPr>
        <p:txBody>
          <a:bodyPr>
            <a:noAutofit/>
          </a:bodyPr>
          <a:lstStyle>
            <a:lvl1pPr marL="0" marR="0" indent="0" algn="l" defTabSz="914400" rtl="0" eaLnBrk="1" fontAlgn="auto" latinLnBrk="0" hangingPunct="1">
              <a:lnSpc>
                <a:spcPct val="100000"/>
              </a:lnSpc>
              <a:spcBef>
                <a:spcPts val="200"/>
              </a:spcBef>
              <a:spcAft>
                <a:spcPts val="0"/>
              </a:spcAft>
              <a:buClrTx/>
              <a:buSzTx/>
              <a:buFontTx/>
              <a:buNone/>
              <a:tabLst/>
              <a:defRPr sz="1400" b="0" cap="none"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a:t>Click To Edit Graph and Table Description</a:t>
            </a:r>
          </a:p>
        </p:txBody>
      </p:sp>
      <p:sp>
        <p:nvSpPr>
          <p:cNvPr id="12" name="Text Placeholder 2"/>
          <p:cNvSpPr>
            <a:spLocks noGrp="1"/>
          </p:cNvSpPr>
          <p:nvPr>
            <p:ph type="body" sz="quarter" idx="17" hasCustomPrompt="1"/>
          </p:nvPr>
        </p:nvSpPr>
        <p:spPr>
          <a:xfrm>
            <a:off x="211463" y="1171042"/>
            <a:ext cx="4297140" cy="179215"/>
          </a:xfrm>
        </p:spPr>
        <p:txBody>
          <a:bodyPr>
            <a:noAutofit/>
          </a:bodyPr>
          <a:lstStyle>
            <a:lvl1pPr>
              <a:buFontTx/>
              <a:buNone/>
              <a:defRPr sz="1000" b="1">
                <a:solidFill>
                  <a:schemeClr val="tx2"/>
                </a:solidFill>
              </a:defRPr>
            </a:lvl1pPr>
          </a:lstStyle>
          <a:p>
            <a:pPr lvl="0"/>
            <a:r>
              <a:rPr lang="en-US" dirty="0"/>
              <a:t>Click to edit graph title</a:t>
            </a:r>
          </a:p>
        </p:txBody>
      </p:sp>
      <p:sp>
        <p:nvSpPr>
          <p:cNvPr id="13" name="Chart Placeholder 2"/>
          <p:cNvSpPr>
            <a:spLocks noGrp="1"/>
          </p:cNvSpPr>
          <p:nvPr>
            <p:ph type="chart" sz="quarter" idx="18" hasCustomPrompt="1"/>
          </p:nvPr>
        </p:nvSpPr>
        <p:spPr>
          <a:xfrm>
            <a:off x="188337" y="1395315"/>
            <a:ext cx="4323277" cy="3069110"/>
          </a:xfrm>
        </p:spPr>
        <p:txBody>
          <a:bodyPr/>
          <a:lstStyle>
            <a:lvl1pPr>
              <a:defRPr/>
            </a:lvl1pPr>
          </a:lstStyle>
          <a:p>
            <a:r>
              <a:rPr lang="en-US" dirty="0"/>
              <a:t>Graph</a:t>
            </a:r>
          </a:p>
        </p:txBody>
      </p:sp>
      <p:sp>
        <p:nvSpPr>
          <p:cNvPr id="14" name="Text Placeholder 5"/>
          <p:cNvSpPr>
            <a:spLocks noGrp="1"/>
          </p:cNvSpPr>
          <p:nvPr>
            <p:ph type="body" sz="quarter" idx="19" hasCustomPrompt="1"/>
          </p:nvPr>
        </p:nvSpPr>
        <p:spPr>
          <a:xfrm>
            <a:off x="226882" y="4523254"/>
            <a:ext cx="4315189" cy="127847"/>
          </a:xfrm>
        </p:spPr>
        <p:txBody>
          <a:bodyPr>
            <a:noAutofit/>
          </a:bodyPr>
          <a:lstStyle>
            <a:lvl1pPr>
              <a:spcBef>
                <a:spcPts val="200"/>
              </a:spcBef>
              <a:defRPr sz="900">
                <a:solidFill>
                  <a:schemeClr val="tx2"/>
                </a:solidFill>
              </a:defRPr>
            </a:lvl1pPr>
          </a:lstStyle>
          <a:p>
            <a:pPr lvl="0"/>
            <a:r>
              <a:rPr lang="en-US" dirty="0"/>
              <a:t>Click to edit citation information</a:t>
            </a:r>
          </a:p>
        </p:txBody>
      </p:sp>
      <p:sp>
        <p:nvSpPr>
          <p:cNvPr id="15" name="Text Placeholder 2"/>
          <p:cNvSpPr>
            <a:spLocks noGrp="1"/>
          </p:cNvSpPr>
          <p:nvPr>
            <p:ph type="body" sz="quarter" idx="20" hasCustomPrompt="1"/>
          </p:nvPr>
        </p:nvSpPr>
        <p:spPr>
          <a:xfrm>
            <a:off x="4671649" y="1171043"/>
            <a:ext cx="4309564" cy="169830"/>
          </a:xfrm>
        </p:spPr>
        <p:txBody>
          <a:bodyPr>
            <a:noAutofit/>
          </a:bodyPr>
          <a:lstStyle>
            <a:lvl1pPr>
              <a:buFontTx/>
              <a:buNone/>
              <a:defRPr sz="1000" b="1">
                <a:solidFill>
                  <a:schemeClr val="tx2"/>
                </a:solidFill>
              </a:defRPr>
            </a:lvl1pPr>
          </a:lstStyle>
          <a:p>
            <a:pPr lvl="0"/>
            <a:r>
              <a:rPr lang="en-US" dirty="0"/>
              <a:t>Click to edit table title</a:t>
            </a:r>
          </a:p>
        </p:txBody>
      </p:sp>
      <p:sp>
        <p:nvSpPr>
          <p:cNvPr id="17" name="Text Placeholder 5"/>
          <p:cNvSpPr>
            <a:spLocks noGrp="1"/>
          </p:cNvSpPr>
          <p:nvPr>
            <p:ph type="body" sz="quarter" idx="22" hasCustomPrompt="1"/>
          </p:nvPr>
        </p:nvSpPr>
        <p:spPr>
          <a:xfrm>
            <a:off x="4666886" y="4523254"/>
            <a:ext cx="4315189" cy="127847"/>
          </a:xfrm>
        </p:spPr>
        <p:txBody>
          <a:bodyPr>
            <a:noAutofit/>
          </a:bodyPr>
          <a:lstStyle>
            <a:lvl1pPr>
              <a:spcBef>
                <a:spcPts val="200"/>
              </a:spcBef>
              <a:defRPr sz="900">
                <a:solidFill>
                  <a:schemeClr val="tx2"/>
                </a:solidFill>
              </a:defRPr>
            </a:lvl1pPr>
          </a:lstStyle>
          <a:p>
            <a:pPr lvl="0"/>
            <a:r>
              <a:rPr lang="en-US" dirty="0"/>
              <a:t>Click to edit citation information</a:t>
            </a:r>
          </a:p>
        </p:txBody>
      </p:sp>
      <p:sp>
        <p:nvSpPr>
          <p:cNvPr id="18" name="Table Placeholder 3"/>
          <p:cNvSpPr>
            <a:spLocks noGrp="1"/>
          </p:cNvSpPr>
          <p:nvPr>
            <p:ph type="tbl" sz="quarter" idx="23"/>
          </p:nvPr>
        </p:nvSpPr>
        <p:spPr>
          <a:xfrm>
            <a:off x="4661112" y="1398495"/>
            <a:ext cx="4320963" cy="3072652"/>
          </a:xfrm>
        </p:spPr>
        <p:txBody>
          <a:bodyPr/>
          <a:lstStyle/>
          <a:p>
            <a:r>
              <a:rPr lang="en-US"/>
              <a:t>Click icon to add table</a:t>
            </a:r>
            <a:endParaRPr lang="en-US" dirty="0"/>
          </a:p>
        </p:txBody>
      </p:sp>
    </p:spTree>
    <p:extLst>
      <p:ext uri="{BB962C8B-B14F-4D97-AF65-F5344CB8AC3E}">
        <p14:creationId xmlns:p14="http://schemas.microsoft.com/office/powerpoint/2010/main" val="68906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cxnSp>
        <p:nvCxnSpPr>
          <p:cNvPr id="7" name="Straight Connector 6"/>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3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6.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End Page LLP &amp; Affiliates">
    <p:spTree>
      <p:nvGrpSpPr>
        <p:cNvPr id="1" name=""/>
        <p:cNvGrpSpPr/>
        <p:nvPr/>
      </p:nvGrpSpPr>
      <p:grpSpPr>
        <a:xfrm>
          <a:off x="0" y="0"/>
          <a:ext cx="0" cy="0"/>
          <a:chOff x="0" y="0"/>
          <a:chExt cx="0" cy="0"/>
        </a:xfrm>
      </p:grpSpPr>
      <p:sp>
        <p:nvSpPr>
          <p:cNvPr id="20" name="Rectangle 19"/>
          <p:cNvSpPr/>
          <p:nvPr userDrawn="1"/>
        </p:nvSpPr>
        <p:spPr>
          <a:xfrm>
            <a:off x="0" y="4711468"/>
            <a:ext cx="9144000" cy="432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414684" y="4517797"/>
            <a:ext cx="434771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Skadden</a:t>
            </a:r>
            <a:r>
              <a:rPr lang="en-US" sz="800" baseline="0" dirty="0">
                <a:solidFill>
                  <a:schemeClr val="tx1"/>
                </a:solidFill>
              </a:rPr>
              <a:t>, Arps, Slate, Meagher &amp; Flom LLP and Affiliates</a:t>
            </a:r>
            <a:endParaRPr lang="en-US" sz="800" dirty="0">
              <a:solidFill>
                <a:schemeClr val="tx1"/>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439" y="4164173"/>
            <a:ext cx="825623" cy="283464"/>
          </a:xfrm>
          <a:prstGeom prst="rect">
            <a:avLst/>
          </a:prstGeom>
        </p:spPr>
      </p:pic>
      <p:sp>
        <p:nvSpPr>
          <p:cNvPr id="24" name="Rectangle 23"/>
          <p:cNvSpPr/>
          <p:nvPr userDrawn="1"/>
        </p:nvSpPr>
        <p:spPr>
          <a:xfrm>
            <a:off x="7994708" y="75500"/>
            <a:ext cx="1090569" cy="4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68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able of Contents 2 - 5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Contents</a:t>
            </a:r>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20664" y="2191871"/>
            <a:ext cx="8755062" cy="646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20664" y="2835134"/>
            <a:ext cx="8755062" cy="646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20664" y="3475896"/>
            <a:ext cx="8755062" cy="6461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20664" y="4119152"/>
            <a:ext cx="8755062" cy="646148"/>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p:cNvSpPr>
            <a:spLocks noGrp="1"/>
          </p:cNvSpPr>
          <p:nvPr>
            <p:ph type="body" sz="quarter" idx="14" hasCustomPrompt="1"/>
          </p:nvPr>
        </p:nvSpPr>
        <p:spPr>
          <a:xfrm>
            <a:off x="1465943" y="2252382"/>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2</a:t>
            </a:r>
          </a:p>
        </p:txBody>
      </p:sp>
      <p:sp>
        <p:nvSpPr>
          <p:cNvPr id="32" name="Text Placeholder 3"/>
          <p:cNvSpPr>
            <a:spLocks noGrp="1"/>
          </p:cNvSpPr>
          <p:nvPr>
            <p:ph type="body" sz="quarter" idx="19" hasCustomPrompt="1"/>
          </p:nvPr>
        </p:nvSpPr>
        <p:spPr>
          <a:xfrm>
            <a:off x="409102" y="2205318"/>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36" name="Text Placeholder 2"/>
          <p:cNvSpPr>
            <a:spLocks noGrp="1"/>
          </p:cNvSpPr>
          <p:nvPr>
            <p:ph type="body" sz="quarter" idx="24" hasCustomPrompt="1"/>
          </p:nvPr>
        </p:nvSpPr>
        <p:spPr>
          <a:xfrm>
            <a:off x="1465943" y="2524538"/>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2</a:t>
            </a:r>
          </a:p>
        </p:txBody>
      </p:sp>
      <p:sp>
        <p:nvSpPr>
          <p:cNvPr id="40" name="Text Placeholder 2"/>
          <p:cNvSpPr>
            <a:spLocks noGrp="1"/>
          </p:cNvSpPr>
          <p:nvPr>
            <p:ph type="body" sz="quarter" idx="28" hasCustomPrompt="1"/>
          </p:nvPr>
        </p:nvSpPr>
        <p:spPr>
          <a:xfrm>
            <a:off x="1465943" y="2896722"/>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3</a:t>
            </a:r>
          </a:p>
        </p:txBody>
      </p:sp>
      <p:sp>
        <p:nvSpPr>
          <p:cNvPr id="41" name="Text Placeholder 3"/>
          <p:cNvSpPr>
            <a:spLocks noGrp="1"/>
          </p:cNvSpPr>
          <p:nvPr>
            <p:ph type="body" sz="quarter" idx="29" hasCustomPrompt="1"/>
          </p:nvPr>
        </p:nvSpPr>
        <p:spPr>
          <a:xfrm>
            <a:off x="409102" y="2849658"/>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42" name="Text Placeholder 2"/>
          <p:cNvSpPr>
            <a:spLocks noGrp="1"/>
          </p:cNvSpPr>
          <p:nvPr>
            <p:ph type="body" sz="quarter" idx="30" hasCustomPrompt="1"/>
          </p:nvPr>
        </p:nvSpPr>
        <p:spPr>
          <a:xfrm>
            <a:off x="1465943" y="3168878"/>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3</a:t>
            </a:r>
          </a:p>
        </p:txBody>
      </p:sp>
      <p:sp>
        <p:nvSpPr>
          <p:cNvPr id="43" name="Text Placeholder 2"/>
          <p:cNvSpPr>
            <a:spLocks noGrp="1"/>
          </p:cNvSpPr>
          <p:nvPr>
            <p:ph type="body" sz="quarter" idx="31" hasCustomPrompt="1"/>
          </p:nvPr>
        </p:nvSpPr>
        <p:spPr>
          <a:xfrm>
            <a:off x="1465943" y="3533218"/>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4</a:t>
            </a:r>
          </a:p>
        </p:txBody>
      </p:sp>
      <p:sp>
        <p:nvSpPr>
          <p:cNvPr id="44" name="Text Placeholder 3"/>
          <p:cNvSpPr>
            <a:spLocks noGrp="1"/>
          </p:cNvSpPr>
          <p:nvPr>
            <p:ph type="body" sz="quarter" idx="32" hasCustomPrompt="1"/>
          </p:nvPr>
        </p:nvSpPr>
        <p:spPr>
          <a:xfrm>
            <a:off x="409102" y="3486154"/>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45" name="Text Placeholder 2"/>
          <p:cNvSpPr>
            <a:spLocks noGrp="1"/>
          </p:cNvSpPr>
          <p:nvPr>
            <p:ph type="body" sz="quarter" idx="33" hasCustomPrompt="1"/>
          </p:nvPr>
        </p:nvSpPr>
        <p:spPr>
          <a:xfrm>
            <a:off x="1465943" y="3805374"/>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4</a:t>
            </a:r>
          </a:p>
        </p:txBody>
      </p:sp>
      <p:sp>
        <p:nvSpPr>
          <p:cNvPr id="46" name="Text Placeholder 2"/>
          <p:cNvSpPr>
            <a:spLocks noGrp="1"/>
          </p:cNvSpPr>
          <p:nvPr>
            <p:ph type="body" sz="quarter" idx="34" hasCustomPrompt="1"/>
          </p:nvPr>
        </p:nvSpPr>
        <p:spPr>
          <a:xfrm>
            <a:off x="1465943" y="4178674"/>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5</a:t>
            </a:r>
          </a:p>
        </p:txBody>
      </p:sp>
      <p:sp>
        <p:nvSpPr>
          <p:cNvPr id="47" name="Text Placeholder 3"/>
          <p:cNvSpPr>
            <a:spLocks noGrp="1"/>
          </p:cNvSpPr>
          <p:nvPr>
            <p:ph type="body" sz="quarter" idx="35" hasCustomPrompt="1"/>
          </p:nvPr>
        </p:nvSpPr>
        <p:spPr>
          <a:xfrm>
            <a:off x="409102" y="4131610"/>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48" name="Text Placeholder 2"/>
          <p:cNvSpPr>
            <a:spLocks noGrp="1"/>
          </p:cNvSpPr>
          <p:nvPr>
            <p:ph type="body" sz="quarter" idx="36" hasCustomPrompt="1"/>
          </p:nvPr>
        </p:nvSpPr>
        <p:spPr>
          <a:xfrm>
            <a:off x="1465943" y="4450830"/>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5</a:t>
            </a:r>
          </a:p>
        </p:txBody>
      </p:sp>
      <p:sp>
        <p:nvSpPr>
          <p:cNvPr id="21" name="Rectangle 20"/>
          <p:cNvSpPr/>
          <p:nvPr userDrawn="1"/>
        </p:nvSpPr>
        <p:spPr>
          <a:xfrm>
            <a:off x="220664" y="1549782"/>
            <a:ext cx="8755062" cy="64614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p:cNvSpPr>
            <a:spLocks noGrp="1"/>
          </p:cNvSpPr>
          <p:nvPr>
            <p:ph type="body" sz="quarter" idx="37" hasCustomPrompt="1"/>
          </p:nvPr>
        </p:nvSpPr>
        <p:spPr>
          <a:xfrm>
            <a:off x="1465943" y="1610293"/>
            <a:ext cx="7315200" cy="262226"/>
          </a:xfrm>
        </p:spPr>
        <p:txBody>
          <a:bodyPr lIns="0" tIns="0" rIns="0" bIns="0" anchor="b"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1200" b="1"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 1</a:t>
            </a:r>
          </a:p>
        </p:txBody>
      </p:sp>
      <p:sp>
        <p:nvSpPr>
          <p:cNvPr id="23" name="Text Placeholder 3"/>
          <p:cNvSpPr>
            <a:spLocks noGrp="1"/>
          </p:cNvSpPr>
          <p:nvPr>
            <p:ph type="body" sz="quarter" idx="38" hasCustomPrompt="1"/>
          </p:nvPr>
        </p:nvSpPr>
        <p:spPr>
          <a:xfrm>
            <a:off x="409102" y="1563229"/>
            <a:ext cx="747346" cy="605117"/>
          </a:xfrm>
          <a:prstGeom prst="rect">
            <a:avLst/>
          </a:prstGeom>
        </p:spPr>
        <p:txBody>
          <a:bodyPr anchor="ctr" anchorCtr="0"/>
          <a:lstStyle>
            <a:lvl1pPr algn="l">
              <a:buFontTx/>
              <a:buNone/>
              <a:defRPr sz="4800" b="0">
                <a:solidFill>
                  <a:schemeClr val="bg2"/>
                </a:solidFill>
              </a:defRPr>
            </a:lvl1pPr>
          </a:lstStyle>
          <a:p>
            <a:pPr lvl="0"/>
            <a:r>
              <a:rPr lang="en-US" dirty="0"/>
              <a:t>#</a:t>
            </a:r>
          </a:p>
        </p:txBody>
      </p:sp>
      <p:sp>
        <p:nvSpPr>
          <p:cNvPr id="24" name="Text Placeholder 2"/>
          <p:cNvSpPr>
            <a:spLocks noGrp="1"/>
          </p:cNvSpPr>
          <p:nvPr>
            <p:ph type="body" sz="quarter" idx="39" hasCustomPrompt="1"/>
          </p:nvPr>
        </p:nvSpPr>
        <p:spPr>
          <a:xfrm>
            <a:off x="1465943" y="1882449"/>
            <a:ext cx="7315200" cy="252288"/>
          </a:xfrm>
        </p:spPr>
        <p:txBody>
          <a:bodyPr lIns="0" tIns="0" rIns="0" bIns="0" anchor="t" anchorCtr="0">
            <a:noAutofit/>
          </a:bodyPr>
          <a:lstStyle>
            <a:lvl1pPr marL="0" marR="0" indent="0" algn="r" defTabSz="914400" rtl="0" eaLnBrk="1" fontAlgn="auto" latinLnBrk="0" hangingPunct="1">
              <a:lnSpc>
                <a:spcPct val="100000"/>
              </a:lnSpc>
              <a:spcBef>
                <a:spcPts val="300"/>
              </a:spcBef>
              <a:spcAft>
                <a:spcPts val="600"/>
              </a:spcAft>
              <a:buClr>
                <a:schemeClr val="accent4"/>
              </a:buClr>
              <a:buSzTx/>
              <a:buFontTx/>
              <a:buNone/>
              <a:tabLst/>
              <a:defRPr sz="900" b="0" baseline="0">
                <a:solidFill>
                  <a:schemeClr val="bg2"/>
                </a:solidFill>
                <a:latin typeface="+mj-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Description 1</a:t>
            </a:r>
          </a:p>
        </p:txBody>
      </p:sp>
    </p:spTree>
    <p:extLst>
      <p:ext uri="{BB962C8B-B14F-4D97-AF65-F5344CB8AC3E}">
        <p14:creationId xmlns:p14="http://schemas.microsoft.com/office/powerpoint/2010/main" val="233461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Divider Slide Color 2 - Dark Blue">
    <p:spTree>
      <p:nvGrpSpPr>
        <p:cNvPr id="1" name=""/>
        <p:cNvGrpSpPr/>
        <p:nvPr/>
      </p:nvGrpSpPr>
      <p:grpSpPr>
        <a:xfrm>
          <a:off x="0" y="0"/>
          <a:ext cx="0" cy="0"/>
          <a:chOff x="0" y="0"/>
          <a:chExt cx="0" cy="0"/>
        </a:xfrm>
      </p:grpSpPr>
      <p:sp>
        <p:nvSpPr>
          <p:cNvPr id="26" name="Rectangle 25"/>
          <p:cNvSpPr/>
          <p:nvPr userDrawn="1"/>
        </p:nvSpPr>
        <p:spPr>
          <a:xfrm>
            <a:off x="224960" y="701675"/>
            <a:ext cx="8750765" cy="39644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37" hasCustomPrompt="1"/>
          </p:nvPr>
        </p:nvSpPr>
        <p:spPr>
          <a:xfrm>
            <a:off x="1156656" y="1216948"/>
            <a:ext cx="7153622" cy="2958353"/>
          </a:xfrm>
        </p:spPr>
        <p:txBody>
          <a:bodyPr lIns="0" tIns="0" rIns="0" bIns="0" anchor="ctr" anchorCtr="0">
            <a:noAutofit/>
          </a:bodyPr>
          <a:lstStyle>
            <a:lvl1pPr marL="0" marR="0" indent="0" algn="l" defTabSz="914400" rtl="0" eaLnBrk="1" fontAlgn="auto" latinLnBrk="0" hangingPunct="1">
              <a:lnSpc>
                <a:spcPct val="100000"/>
              </a:lnSpc>
              <a:spcBef>
                <a:spcPts val="300"/>
              </a:spcBef>
              <a:spcAft>
                <a:spcPts val="600"/>
              </a:spcAft>
              <a:buClr>
                <a:schemeClr val="accent4"/>
              </a:buClr>
              <a:buSzTx/>
              <a:buFontTx/>
              <a:buNone/>
              <a:tabLst/>
              <a:defRPr sz="4800" b="0"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a:t>
            </a:r>
          </a:p>
        </p:txBody>
      </p:sp>
      <p:sp>
        <p:nvSpPr>
          <p:cNvPr id="23" name="Text Placeholder 3"/>
          <p:cNvSpPr>
            <a:spLocks noGrp="1"/>
          </p:cNvSpPr>
          <p:nvPr>
            <p:ph type="body" sz="quarter" idx="38" hasCustomPrompt="1"/>
          </p:nvPr>
        </p:nvSpPr>
        <p:spPr>
          <a:xfrm>
            <a:off x="341862" y="2390223"/>
            <a:ext cx="693557" cy="605117"/>
          </a:xfrm>
          <a:prstGeom prst="rect">
            <a:avLst/>
          </a:prstGeom>
        </p:spPr>
        <p:txBody>
          <a:bodyPr anchor="ctr" anchorCtr="0"/>
          <a:lstStyle>
            <a:lvl1pPr algn="r">
              <a:buFontTx/>
              <a:buNone/>
              <a:defRPr sz="4800" b="1">
                <a:solidFill>
                  <a:schemeClr val="tx2">
                    <a:lumMod val="60000"/>
                    <a:lumOff val="40000"/>
                  </a:schemeClr>
                </a:solidFill>
              </a:defRPr>
            </a:lvl1pPr>
          </a:lstStyle>
          <a:p>
            <a:pPr lvl="0"/>
            <a:r>
              <a:rPr lang="en-US" dirty="0"/>
              <a:t>#</a:t>
            </a:r>
          </a:p>
        </p:txBody>
      </p:sp>
    </p:spTree>
    <p:extLst>
      <p:ext uri="{BB962C8B-B14F-4D97-AF65-F5344CB8AC3E}">
        <p14:creationId xmlns:p14="http://schemas.microsoft.com/office/powerpoint/2010/main" val="5756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9.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Divider Slide Color 2 - Blue">
    <p:spTree>
      <p:nvGrpSpPr>
        <p:cNvPr id="1" name=""/>
        <p:cNvGrpSpPr/>
        <p:nvPr/>
      </p:nvGrpSpPr>
      <p:grpSpPr>
        <a:xfrm>
          <a:off x="0" y="0"/>
          <a:ext cx="0" cy="0"/>
          <a:chOff x="0" y="0"/>
          <a:chExt cx="0" cy="0"/>
        </a:xfrm>
      </p:grpSpPr>
      <p:sp>
        <p:nvSpPr>
          <p:cNvPr id="26" name="Rectangle 25"/>
          <p:cNvSpPr/>
          <p:nvPr userDrawn="1"/>
        </p:nvSpPr>
        <p:spPr>
          <a:xfrm>
            <a:off x="224960" y="701675"/>
            <a:ext cx="8750765" cy="3964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213939" y="536758"/>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37" hasCustomPrompt="1"/>
          </p:nvPr>
        </p:nvSpPr>
        <p:spPr>
          <a:xfrm>
            <a:off x="1156656" y="1216948"/>
            <a:ext cx="7153622" cy="2958353"/>
          </a:xfrm>
        </p:spPr>
        <p:txBody>
          <a:bodyPr lIns="0" tIns="0" rIns="0" bIns="0" anchor="ctr" anchorCtr="0">
            <a:noAutofit/>
          </a:bodyPr>
          <a:lstStyle>
            <a:lvl1pPr marL="0" marR="0" indent="0" algn="l" defTabSz="914400" rtl="0" eaLnBrk="1" fontAlgn="auto" latinLnBrk="0" hangingPunct="1">
              <a:lnSpc>
                <a:spcPct val="100000"/>
              </a:lnSpc>
              <a:spcBef>
                <a:spcPts val="300"/>
              </a:spcBef>
              <a:spcAft>
                <a:spcPts val="600"/>
              </a:spcAft>
              <a:buClr>
                <a:schemeClr val="accent4"/>
              </a:buClr>
              <a:buSzTx/>
              <a:buFontTx/>
              <a:buNone/>
              <a:tabLst/>
              <a:defRPr sz="4800" b="0" baseline="0">
                <a:solidFill>
                  <a:schemeClr val="bg2"/>
                </a:solidFill>
                <a:latin typeface="+mn-lt"/>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a:t>Section Title</a:t>
            </a:r>
          </a:p>
        </p:txBody>
      </p:sp>
      <p:sp>
        <p:nvSpPr>
          <p:cNvPr id="23" name="Text Placeholder 3"/>
          <p:cNvSpPr>
            <a:spLocks noGrp="1"/>
          </p:cNvSpPr>
          <p:nvPr>
            <p:ph type="body" sz="quarter" idx="38" hasCustomPrompt="1"/>
          </p:nvPr>
        </p:nvSpPr>
        <p:spPr>
          <a:xfrm>
            <a:off x="341862" y="2390223"/>
            <a:ext cx="693557" cy="605117"/>
          </a:xfrm>
          <a:prstGeom prst="rect">
            <a:avLst/>
          </a:prstGeom>
        </p:spPr>
        <p:txBody>
          <a:bodyPr anchor="ctr" anchorCtr="0"/>
          <a:lstStyle>
            <a:lvl1pPr algn="r">
              <a:buFontTx/>
              <a:buNone/>
              <a:defRPr sz="4800" b="1">
                <a:solidFill>
                  <a:schemeClr val="tx2">
                    <a:lumMod val="40000"/>
                    <a:lumOff val="60000"/>
                  </a:schemeClr>
                </a:solidFill>
              </a:defRPr>
            </a:lvl1pPr>
          </a:lstStyle>
          <a:p>
            <a:pPr lvl="0"/>
            <a:r>
              <a:rPr lang="en-US" dirty="0"/>
              <a:t>#</a:t>
            </a:r>
          </a:p>
        </p:txBody>
      </p:sp>
    </p:spTree>
    <p:extLst>
      <p:ext uri="{BB962C8B-B14F-4D97-AF65-F5344CB8AC3E}">
        <p14:creationId xmlns:p14="http://schemas.microsoft.com/office/powerpoint/2010/main" val="16017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301" y="125290"/>
            <a:ext cx="7753910" cy="29408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66688" y="701675"/>
            <a:ext cx="8262937" cy="3892948"/>
          </a:xfrm>
          <a:prstGeom prst="rect">
            <a:avLst/>
          </a:prstGeom>
        </p:spPr>
        <p:txBody>
          <a:bodyPr vert="horz" lIns="0" tIns="0" rIns="0" bIns="0" rtlCol="0">
            <a:noAutofit/>
          </a:bodyPr>
          <a:lstStyle/>
          <a:p>
            <a:pPr lvl="0"/>
            <a:r>
              <a:rPr lang="en-US" dirty="0"/>
              <a:t>Type text or press “tab” to start with first-level bullet</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pic>
        <p:nvPicPr>
          <p:cNvPr id="7" name="Picture 6"/>
          <p:cNvPicPr>
            <a:picLocks noChangeAspect="1"/>
          </p:cNvPicPr>
          <p:nvPr userDrawn="1"/>
        </p:nvPicPr>
        <p:blipFill>
          <a:blip r:embed="rId69" cstate="print">
            <a:extLst>
              <a:ext uri="{28A0092B-C50C-407E-A947-70E740481C1C}">
                <a14:useLocalDpi xmlns:a14="http://schemas.microsoft.com/office/drawing/2010/main" val="0"/>
              </a:ext>
            </a:extLst>
          </a:blip>
          <a:stretch>
            <a:fillRect/>
          </a:stretch>
        </p:blipFill>
        <p:spPr>
          <a:xfrm>
            <a:off x="8153269" y="183159"/>
            <a:ext cx="825623" cy="283464"/>
          </a:xfrm>
          <a:prstGeom prst="rect">
            <a:avLst/>
          </a:prstGeom>
        </p:spPr>
      </p:pic>
      <p:cxnSp>
        <p:nvCxnSpPr>
          <p:cNvPr id="8" name="Straight Connector 7"/>
          <p:cNvCxnSpPr/>
          <p:nvPr userDrawn="1"/>
        </p:nvCxnSpPr>
        <p:spPr>
          <a:xfrm>
            <a:off x="213939" y="4822813"/>
            <a:ext cx="8750808"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025141" y="4863807"/>
            <a:ext cx="3048000"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B4848-CDEE-481A-9D1D-3A4AD034CBCE}" type="slidenum">
              <a:rPr kumimoji="0" lang="en-US" sz="700" b="1"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sz="700" b="0" i="0" u="none" strike="noStrike" kern="1200" cap="none" spc="0" normalizeH="0" baseline="0" noProof="0" dirty="0">
                <a:ln>
                  <a:noFill/>
                </a:ln>
                <a:solidFill>
                  <a:schemeClr val="tx1"/>
                </a:solidFill>
                <a:effectLst/>
                <a:uLnTx/>
                <a:uFillTx/>
                <a:latin typeface="+mn-lt"/>
                <a:ea typeface="+mn-ea"/>
                <a:cs typeface="Arial" pitchFamily="34" charset="0"/>
              </a:rPr>
              <a:t>  </a:t>
            </a:r>
            <a:r>
              <a:rPr lang="en-US" sz="700" b="0" i="0" u="none" strike="noStrike" kern="1200" baseline="0" dirty="0">
                <a:solidFill>
                  <a:schemeClr val="accent6"/>
                </a:solidFill>
                <a:latin typeface="Arial" pitchFamily="34" charset="0"/>
                <a:ea typeface="+mn-ea"/>
                <a:cs typeface="Arial" pitchFamily="34" charset="0"/>
              </a:rPr>
              <a:t>Skadden, Arps, Slate, Meagher &amp; </a:t>
            </a:r>
            <a:r>
              <a:rPr lang="en-US" sz="700" b="0" i="0" u="none" strike="noStrike" kern="1200" baseline="0" dirty="0" err="1">
                <a:solidFill>
                  <a:schemeClr val="accent6"/>
                </a:solidFill>
                <a:latin typeface="Arial" pitchFamily="34" charset="0"/>
                <a:ea typeface="+mn-ea"/>
                <a:cs typeface="Arial" pitchFamily="34" charset="0"/>
              </a:rPr>
              <a:t>Flom</a:t>
            </a:r>
            <a:r>
              <a:rPr lang="en-US" sz="700" b="0" i="0" u="none" strike="noStrike" kern="1200" baseline="0" dirty="0">
                <a:solidFill>
                  <a:schemeClr val="accent6"/>
                </a:solidFill>
                <a:latin typeface="Arial" pitchFamily="34" charset="0"/>
                <a:ea typeface="+mn-ea"/>
                <a:cs typeface="Arial" pitchFamily="34" charset="0"/>
              </a:rPr>
              <a:t> LLP and Affiliates</a:t>
            </a:r>
          </a:p>
        </p:txBody>
      </p:sp>
    </p:spTree>
    <p:extLst>
      <p:ext uri="{BB962C8B-B14F-4D97-AF65-F5344CB8AC3E}">
        <p14:creationId xmlns:p14="http://schemas.microsoft.com/office/powerpoint/2010/main" val="3443123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702" r:id="rId4"/>
    <p:sldLayoutId id="2147483738" r:id="rId5"/>
    <p:sldLayoutId id="2147483737" r:id="rId6"/>
    <p:sldLayoutId id="2147483665" r:id="rId7"/>
    <p:sldLayoutId id="2147483666" r:id="rId8"/>
    <p:sldLayoutId id="2147483667" r:id="rId9"/>
    <p:sldLayoutId id="2147483668" r:id="rId10"/>
    <p:sldLayoutId id="2147483669" r:id="rId11"/>
    <p:sldLayoutId id="2147483670" r:id="rId12"/>
    <p:sldLayoutId id="2147483654" r:id="rId13"/>
    <p:sldLayoutId id="2147483671" r:id="rId14"/>
    <p:sldLayoutId id="2147483675" r:id="rId15"/>
    <p:sldLayoutId id="2147483673" r:id="rId16"/>
    <p:sldLayoutId id="2147483676" r:id="rId17"/>
    <p:sldLayoutId id="2147483677" r:id="rId18"/>
    <p:sldLayoutId id="2147483678" r:id="rId19"/>
    <p:sldLayoutId id="2147483679"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44" r:id="rId38"/>
    <p:sldLayoutId id="2147483745" r:id="rId39"/>
    <p:sldLayoutId id="2147483718" r:id="rId40"/>
    <p:sldLayoutId id="2147483711" r:id="rId41"/>
    <p:sldLayoutId id="2147483710" r:id="rId42"/>
    <p:sldLayoutId id="2147483704" r:id="rId43"/>
    <p:sldLayoutId id="2147483705" r:id="rId44"/>
    <p:sldLayoutId id="2147483706" r:id="rId45"/>
    <p:sldLayoutId id="2147483707" r:id="rId46"/>
    <p:sldLayoutId id="2147483708" r:id="rId47"/>
    <p:sldLayoutId id="2147483709" r:id="rId48"/>
    <p:sldLayoutId id="2147483698" r:id="rId49"/>
    <p:sldLayoutId id="2147483750" r:id="rId50"/>
    <p:sldLayoutId id="2147483747" r:id="rId51"/>
    <p:sldLayoutId id="2147483748" r:id="rId52"/>
    <p:sldLayoutId id="2147483717" r:id="rId53"/>
    <p:sldLayoutId id="2147483749" r:id="rId54"/>
    <p:sldLayoutId id="2147483720" r:id="rId55"/>
    <p:sldLayoutId id="2147483746" r:id="rId56"/>
    <p:sldLayoutId id="2147483721" r:id="rId57"/>
    <p:sldLayoutId id="2147483742" r:id="rId58"/>
    <p:sldLayoutId id="2147483743" r:id="rId59"/>
    <p:sldLayoutId id="2147483730" r:id="rId60"/>
    <p:sldLayoutId id="2147483731" r:id="rId61"/>
    <p:sldLayoutId id="2147483732" r:id="rId62"/>
    <p:sldLayoutId id="2147483733" r:id="rId63"/>
    <p:sldLayoutId id="2147483734" r:id="rId64"/>
    <p:sldLayoutId id="2147483736" r:id="rId65"/>
    <p:sldLayoutId id="2147483735" r:id="rId66"/>
    <p:sldLayoutId id="2147483751" r:id="rId67"/>
  </p:sldLayoutIdLst>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hf sldNum="0" hdr="0" ftr="0"/>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0" indent="0" algn="l" defTabSz="914400" rtl="0" eaLnBrk="1" latinLnBrk="0" hangingPunct="1">
        <a:spcBef>
          <a:spcPts val="200"/>
        </a:spcBef>
        <a:spcAft>
          <a:spcPts val="400"/>
        </a:spcAft>
        <a:buClr>
          <a:schemeClr val="bg1"/>
        </a:buClr>
        <a:buSzPct val="35000"/>
        <a:buFont typeface="Arial" panose="020B0604020202020204" pitchFamily="34" charset="0"/>
        <a:buChar char="•"/>
        <a:defRPr sz="2000" kern="1200" baseline="0">
          <a:solidFill>
            <a:schemeClr val="accent6"/>
          </a:solidFill>
          <a:latin typeface="+mn-lt"/>
          <a:ea typeface="+mn-ea"/>
          <a:cs typeface="+mn-cs"/>
        </a:defRPr>
      </a:lvl1pPr>
      <a:lvl2pPr marL="274320" indent="-228600" algn="l" defTabSz="914400" rtl="0" eaLnBrk="1" latinLnBrk="0" hangingPunct="1">
        <a:spcBef>
          <a:spcPts val="200"/>
        </a:spcBef>
        <a:spcAft>
          <a:spcPts val="200"/>
        </a:spcAft>
        <a:buClr>
          <a:schemeClr val="accent1"/>
        </a:buClr>
        <a:buSzPct val="75000"/>
        <a:buFont typeface="Arial" panose="020B0604020202020204" pitchFamily="34" charset="0"/>
        <a:buChar char="•"/>
        <a:defRPr sz="2000" kern="1200">
          <a:solidFill>
            <a:schemeClr val="accent6"/>
          </a:solidFill>
          <a:latin typeface="+mn-lt"/>
          <a:ea typeface="+mn-ea"/>
          <a:cs typeface="+mn-cs"/>
        </a:defRPr>
      </a:lvl2pPr>
      <a:lvl3pPr marL="521208" indent="-228600" algn="l" defTabSz="914400" rtl="0" eaLnBrk="1" latinLnBrk="0" hangingPunct="1">
        <a:spcBef>
          <a:spcPts val="200"/>
        </a:spcBef>
        <a:spcAft>
          <a:spcPts val="200"/>
        </a:spcAft>
        <a:buClr>
          <a:schemeClr val="accent1"/>
        </a:buClr>
        <a:buSzPct val="75000"/>
        <a:buFont typeface="Arial" panose="020B0604020202020204" pitchFamily="34" charset="0"/>
        <a:buChar char="–"/>
        <a:defRPr sz="1800" kern="1200">
          <a:solidFill>
            <a:schemeClr val="accent6"/>
          </a:solidFill>
          <a:latin typeface="+mn-lt"/>
          <a:ea typeface="+mn-ea"/>
          <a:cs typeface="+mn-cs"/>
        </a:defRPr>
      </a:lvl3pPr>
      <a:lvl4pPr marL="749808" indent="-228600" algn="l" defTabSz="914400" rtl="0" eaLnBrk="1" latinLnBrk="0" hangingPunct="1">
        <a:spcBef>
          <a:spcPts val="200"/>
        </a:spcBef>
        <a:spcAft>
          <a:spcPts val="200"/>
        </a:spcAft>
        <a:buClr>
          <a:schemeClr val="accent1"/>
        </a:buClr>
        <a:buSzPct val="75000"/>
        <a:buFont typeface="Arial" panose="020B0604020202020204" pitchFamily="34" charset="0"/>
        <a:buChar char="»"/>
        <a:defRPr sz="1600" kern="1200">
          <a:solidFill>
            <a:schemeClr val="accent6"/>
          </a:solidFill>
          <a:latin typeface="+mn-lt"/>
          <a:ea typeface="+mn-ea"/>
          <a:cs typeface="+mn-cs"/>
        </a:defRPr>
      </a:lvl4pPr>
      <a:lvl5pPr marL="1024128" indent="-228600" algn="l" defTabSz="914400" rtl="0" eaLnBrk="1" latinLnBrk="0" hangingPunct="1">
        <a:spcBef>
          <a:spcPts val="200"/>
        </a:spcBef>
        <a:spcAft>
          <a:spcPts val="200"/>
        </a:spcAft>
        <a:buClr>
          <a:schemeClr val="accent1"/>
        </a:buClr>
        <a:buSzPct val="75000"/>
        <a:buFont typeface="Arial" panose="020B0604020202020204" pitchFamily="34" charset="0"/>
        <a:buChar char="&gt;"/>
        <a:defRPr sz="1500" kern="1200">
          <a:solidFill>
            <a:schemeClr val="accent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6.png" Id="rId13" /><Relationship Type="http://schemas.openxmlformats.org/officeDocument/2006/relationships/image" Target="../media/image15.svg" Id="rId12" /><Relationship Type="http://schemas.openxmlformats.org/officeDocument/2006/relationships/image" Target="../media/image14.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7.svg" Id="rId14"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21.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22.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42.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&#65279;<?xml version="1.0" encoding="utf-8"?><Relationships xmlns="http://schemas.openxmlformats.org/package/2006/relationships"><Relationship Type="http://schemas.openxmlformats.org/officeDocument/2006/relationships/slideLayout" Target="../slideLayouts/slideLayout67.xml" Id="rId8" /><Relationship Type="http://schemas.openxmlformats.org/officeDocument/2006/relationships/image" Target="../media/image14.png" Id="rId13" /><Relationship Type="http://schemas.openxmlformats.org/officeDocument/2006/relationships/image" Target="../media/image17.svg" Id="rId12" /><Relationship Type="http://schemas.openxmlformats.org/officeDocument/2006/relationships/image" Target="../media/image16.png" Id="rId11" /><Relationship Type="http://schemas.openxmlformats.org/officeDocument/2006/relationships/image" Target="../media/image13.svg" Id="rId10" /><Relationship Type="http://schemas.openxmlformats.org/officeDocument/2006/relationships/image" Target="../media/image12.png" Id="rId9" /><Relationship Type="http://schemas.openxmlformats.org/officeDocument/2006/relationships/image" Target="../media/image15.svg" Id="rId14"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p:txBody>
          <a:bodyPr/>
          <a:lstStyle/>
          <a:p>
            <a:r>
              <a:rPr lang="en-US" sz="2600" dirty="0"/>
              <a:t>Tax Implications of Recent Admin Law Cases</a:t>
            </a:r>
          </a:p>
        </p:txBody>
      </p:sp>
      <p:sp>
        <p:nvSpPr>
          <p:cNvPr id="3" name="Subtitle 2" descr="" title=""/>
          <p:cNvSpPr>
            <a:spLocks noGrp="1"/>
          </p:cNvSpPr>
          <p:nvPr>
            <p:ph type="subTitle" idx="1"/>
          </p:nvPr>
        </p:nvSpPr>
        <p:spPr/>
        <p:txBody>
          <a:bodyPr/>
          <a:lstStyle/>
          <a:p>
            <a:r>
              <a:rPr lang="en-US" dirty="0"/>
              <a:t>University of Chicago Tax Conference</a:t>
            </a:r>
          </a:p>
        </p:txBody>
      </p:sp>
      <p:sp>
        <p:nvSpPr>
          <p:cNvPr id="4" name="Text Placeholder 3" descr="" title=""/>
          <p:cNvSpPr>
            <a:spLocks noGrp="1"/>
          </p:cNvSpPr>
          <p:nvPr>
            <p:ph type="body" sz="quarter" idx="11"/>
          </p:nvPr>
        </p:nvSpPr>
        <p:spPr/>
        <p:txBody>
          <a:bodyPr/>
          <a:lstStyle/>
          <a:p>
            <a:r>
              <a:rPr lang="en-US" dirty="0"/>
              <a:t>Pam Olson, Glen Kohl, David Schnabel, and Chris Bowers</a:t>
            </a:r>
          </a:p>
        </p:txBody>
      </p:sp>
      <p:sp>
        <p:nvSpPr>
          <p:cNvPr id="5" name="Date Placeholder 4" descr="" title=""/>
          <p:cNvSpPr>
            <a:spLocks noGrp="1"/>
          </p:cNvSpPr>
          <p:nvPr>
            <p:ph type="dt" sz="half" idx="10"/>
          </p:nvPr>
        </p:nvSpPr>
        <p:spPr>
          <a:xfrm>
            <a:off x="314327" y="1223115"/>
            <a:ext cx="3066648" cy="204787"/>
          </a:xfrm>
        </p:spPr>
        <p:txBody>
          <a:bodyPr/>
          <a:lstStyle/>
          <a:p>
            <a:r>
              <a:rPr lang="en-US" dirty="0"/>
              <a:t>November 7, 2024 | 3:25 - 4:55 pm</a:t>
            </a:r>
          </a:p>
        </p:txBody>
      </p:sp>
    </p:spTree>
    <p:extLst>
      <p:ext uri="{BB962C8B-B14F-4D97-AF65-F5344CB8AC3E}">
        <p14:creationId xmlns:p14="http://schemas.microsoft.com/office/powerpoint/2010/main" val="22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Majority Opinion – Statutory Interpretation</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dirty="0">
                <a:solidFill>
                  <a:schemeClr val="tx1"/>
                </a:solidFill>
              </a:rPr>
              <a:t>Section 706 of the Administrative Procedure Act (APA) requires courts to exercise independent judgment in determining whether an agency's action aligns with its statutory authority</a:t>
            </a:r>
          </a:p>
          <a:p>
            <a:pPr lvl="2"/>
            <a:r>
              <a:rPr lang="en-US" dirty="0">
                <a:solidFill>
                  <a:schemeClr val="tx1"/>
                </a:solidFill>
              </a:rPr>
              <a:t>“[T]he reviewing court shall decide all relevant questions of law, interpret constitutional and statutory provisions, and determine the meaning or applicability of the terms of an agency action” </a:t>
            </a:r>
          </a:p>
          <a:p>
            <a:pPr lvl="2"/>
            <a:r>
              <a:rPr lang="en-US" dirty="0">
                <a:solidFill>
                  <a:schemeClr val="tx1"/>
                </a:solidFill>
              </a:rPr>
              <a:t>Section 706 of the APA “restate[d] the present law as to the scope of judicial review” </a:t>
            </a:r>
          </a:p>
          <a:p>
            <a:pPr marL="292608" lvl="2" indent="0">
              <a:buNone/>
            </a:pPr>
            <a:endParaRPr lang="en-US" dirty="0">
              <a:solidFill>
                <a:schemeClr val="tx1"/>
              </a:solidFill>
            </a:endParaRPr>
          </a:p>
          <a:p>
            <a:pPr lvl="1"/>
            <a:r>
              <a:rPr lang="en-US" i="1" dirty="0">
                <a:solidFill>
                  <a:schemeClr val="tx1"/>
                </a:solidFill>
              </a:rPr>
              <a:t>Chevron</a:t>
            </a:r>
            <a:r>
              <a:rPr lang="en-US" dirty="0">
                <a:solidFill>
                  <a:schemeClr val="tx1"/>
                </a:solidFill>
              </a:rPr>
              <a:t> deference is </a:t>
            </a:r>
            <a:r>
              <a:rPr lang="en-US" b="1" u="sng" dirty="0">
                <a:solidFill>
                  <a:schemeClr val="tx1"/>
                </a:solidFill>
              </a:rPr>
              <a:t>not permitted</a:t>
            </a:r>
            <a:r>
              <a:rPr lang="en-US" dirty="0">
                <a:solidFill>
                  <a:schemeClr val="tx1"/>
                </a:solidFill>
              </a:rPr>
              <a:t> under § 706 of the APA</a:t>
            </a:r>
          </a:p>
          <a:p>
            <a:pPr lvl="2"/>
            <a:endParaRPr lang="en-US" dirty="0"/>
          </a:p>
        </p:txBody>
      </p:sp>
    </p:spTree>
    <p:extLst>
      <p:ext uri="{BB962C8B-B14F-4D97-AF65-F5344CB8AC3E}">
        <p14:creationId xmlns:p14="http://schemas.microsoft.com/office/powerpoint/2010/main" val="37905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Majority Opinion – Other Arguments</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dirty="0">
                <a:solidFill>
                  <a:schemeClr val="tx1"/>
                </a:solidFill>
              </a:rPr>
              <a:t>Constitutionally inspired reasoning: </a:t>
            </a:r>
          </a:p>
          <a:p>
            <a:pPr lvl="2"/>
            <a:r>
              <a:rPr lang="en-US" dirty="0">
                <a:solidFill>
                  <a:schemeClr val="tx1"/>
                </a:solidFill>
              </a:rPr>
              <a:t>The Constitution assigns the "final interpretation of the laws" to the judiciary </a:t>
            </a:r>
          </a:p>
          <a:p>
            <a:pPr lvl="3"/>
            <a:r>
              <a:rPr lang="en-US" i="1" dirty="0">
                <a:solidFill>
                  <a:schemeClr val="tx1"/>
                </a:solidFill>
              </a:rPr>
              <a:t>See Marbury v. Madison</a:t>
            </a:r>
          </a:p>
          <a:p>
            <a:pPr lvl="3"/>
            <a:r>
              <a:rPr lang="en-US" i="1" dirty="0">
                <a:solidFill>
                  <a:schemeClr val="tx1"/>
                </a:solidFill>
              </a:rPr>
              <a:t>“The interpretation of the meaning of statutes, as applied to justiciable controversies,” was “exclusively a judicial function.”</a:t>
            </a:r>
          </a:p>
          <a:p>
            <a:pPr marL="521208" lvl="3" indent="0">
              <a:buNone/>
            </a:pPr>
            <a:endParaRPr lang="en-US" dirty="0">
              <a:solidFill>
                <a:schemeClr val="tx1"/>
              </a:solidFill>
            </a:endParaRPr>
          </a:p>
          <a:p>
            <a:pPr lvl="1"/>
            <a:r>
              <a:rPr lang="en-US" i="1" dirty="0">
                <a:solidFill>
                  <a:schemeClr val="tx1"/>
                </a:solidFill>
              </a:rPr>
              <a:t>Chevron </a:t>
            </a:r>
            <a:r>
              <a:rPr lang="en-US" dirty="0">
                <a:solidFill>
                  <a:schemeClr val="tx1"/>
                </a:solidFill>
              </a:rPr>
              <a:t>was already weak</a:t>
            </a:r>
          </a:p>
          <a:p>
            <a:pPr lvl="2"/>
            <a:r>
              <a:rPr lang="en-US" dirty="0">
                <a:solidFill>
                  <a:schemeClr val="tx1"/>
                </a:solidFill>
              </a:rPr>
              <a:t>Decided by a “bare quorum” and initially “seem[ed] destined to obscurity”</a:t>
            </a:r>
          </a:p>
          <a:p>
            <a:pPr lvl="2"/>
            <a:r>
              <a:rPr lang="en-US" dirty="0">
                <a:solidFill>
                  <a:schemeClr val="tx1"/>
                </a:solidFill>
              </a:rPr>
              <a:t>Narrowed consistently over the years</a:t>
            </a:r>
          </a:p>
          <a:p>
            <a:pPr marL="292608" lvl="2" indent="0">
              <a:buNone/>
            </a:pPr>
            <a:endParaRPr lang="en-US" dirty="0">
              <a:solidFill>
                <a:schemeClr val="tx1"/>
              </a:solidFill>
            </a:endParaRPr>
          </a:p>
          <a:p>
            <a:pPr lvl="1"/>
            <a:r>
              <a:rPr lang="en-US" i="1" dirty="0">
                <a:solidFill>
                  <a:schemeClr val="tx1"/>
                </a:solidFill>
              </a:rPr>
              <a:t>Stare decisis </a:t>
            </a:r>
            <a:r>
              <a:rPr lang="en-US" dirty="0">
                <a:solidFill>
                  <a:schemeClr val="tx1"/>
                </a:solidFill>
              </a:rPr>
              <a:t> </a:t>
            </a:r>
          </a:p>
          <a:p>
            <a:pPr lvl="2"/>
            <a:r>
              <a:rPr lang="en-US" dirty="0">
                <a:solidFill>
                  <a:schemeClr val="tx1"/>
                </a:solidFill>
              </a:rPr>
              <a:t>Historical narrowing of </a:t>
            </a:r>
            <a:r>
              <a:rPr lang="en-US" i="1" dirty="0">
                <a:solidFill>
                  <a:schemeClr val="tx1"/>
                </a:solidFill>
              </a:rPr>
              <a:t>Chevron</a:t>
            </a:r>
            <a:r>
              <a:rPr lang="en-US" dirty="0">
                <a:solidFill>
                  <a:schemeClr val="tx1"/>
                </a:solidFill>
              </a:rPr>
              <a:t> shows its weakness; “judicial humility” requires that the Court correct its mistakes</a:t>
            </a:r>
          </a:p>
          <a:p>
            <a:pPr lvl="2"/>
            <a:endParaRPr lang="en-US" dirty="0"/>
          </a:p>
        </p:txBody>
      </p:sp>
    </p:spTree>
    <p:extLst>
      <p:ext uri="{BB962C8B-B14F-4D97-AF65-F5344CB8AC3E}">
        <p14:creationId xmlns:p14="http://schemas.microsoft.com/office/powerpoint/2010/main" val="10427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Concurrences and Dissent</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dirty="0">
                <a:solidFill>
                  <a:schemeClr val="tx1"/>
                </a:solidFill>
              </a:rPr>
              <a:t>Concurrences: </a:t>
            </a:r>
          </a:p>
          <a:p>
            <a:pPr lvl="2"/>
            <a:r>
              <a:rPr lang="en-US" dirty="0">
                <a:solidFill>
                  <a:schemeClr val="tx1"/>
                </a:solidFill>
              </a:rPr>
              <a:t>Thomas: </a:t>
            </a:r>
            <a:r>
              <a:rPr lang="en-US" i="1" dirty="0">
                <a:solidFill>
                  <a:schemeClr val="tx1"/>
                </a:solidFill>
              </a:rPr>
              <a:t>Chevron </a:t>
            </a:r>
            <a:r>
              <a:rPr lang="en-US" dirty="0">
                <a:solidFill>
                  <a:schemeClr val="tx1"/>
                </a:solidFill>
              </a:rPr>
              <a:t>deference violates separation of powers under the Constitution</a:t>
            </a:r>
          </a:p>
          <a:p>
            <a:pPr lvl="2"/>
            <a:r>
              <a:rPr lang="en-US" dirty="0">
                <a:solidFill>
                  <a:schemeClr val="tx1"/>
                </a:solidFill>
              </a:rPr>
              <a:t>Gorsuch: the history of stare decisis supports overruling </a:t>
            </a:r>
            <a:r>
              <a:rPr lang="en-US" i="1" dirty="0">
                <a:solidFill>
                  <a:schemeClr val="tx1"/>
                </a:solidFill>
              </a:rPr>
              <a:t>Chevron</a:t>
            </a:r>
          </a:p>
          <a:p>
            <a:pPr marL="292608" lvl="2" indent="0">
              <a:buNone/>
            </a:pPr>
            <a:endParaRPr lang="en-US" i="1" dirty="0">
              <a:solidFill>
                <a:schemeClr val="tx1"/>
              </a:solidFill>
            </a:endParaRPr>
          </a:p>
          <a:p>
            <a:pPr lvl="1"/>
            <a:r>
              <a:rPr lang="en-US" dirty="0">
                <a:solidFill>
                  <a:schemeClr val="tx1"/>
                </a:solidFill>
              </a:rPr>
              <a:t>Dissent (Kagan, joined by Sotomayor and Jackson):</a:t>
            </a:r>
          </a:p>
          <a:p>
            <a:pPr lvl="2"/>
            <a:r>
              <a:rPr lang="en-US" dirty="0">
                <a:solidFill>
                  <a:schemeClr val="tx1"/>
                </a:solidFill>
              </a:rPr>
              <a:t>The APA incorporated the law regarding judicial review of administrative actions as it existed in 1946, at which point deference was well established</a:t>
            </a:r>
          </a:p>
          <a:p>
            <a:pPr lvl="2"/>
            <a:r>
              <a:rPr lang="en-US" dirty="0">
                <a:solidFill>
                  <a:schemeClr val="tx1"/>
                </a:solidFill>
              </a:rPr>
              <a:t>Deferring to reasonable agency interpretations of statutes does not violate § 706 of the APA because deference does not prevent the judiciary from deciding all questions of law – it just instructs courts on the standard to apply</a:t>
            </a:r>
          </a:p>
          <a:p>
            <a:pPr lvl="2"/>
            <a:r>
              <a:rPr lang="en-US" sz="1800" dirty="0">
                <a:solidFill>
                  <a:schemeClr val="tx1"/>
                </a:solidFill>
                <a:effectLst/>
                <a:ea typeface="Times New Roman" panose="02020603050405020304" pitchFamily="18" charset="0"/>
                <a:cs typeface="Aptos" panose="020B0004020202020204" pitchFamily="34" charset="0"/>
              </a:rPr>
              <a:t>Agencies have subject-matter expertise and political accountability; courts have neither</a:t>
            </a:r>
            <a:endParaRPr lang="en-US" dirty="0">
              <a:solidFill>
                <a:schemeClr val="tx1"/>
              </a:solidFill>
            </a:endParaRPr>
          </a:p>
        </p:txBody>
      </p:sp>
    </p:spTree>
    <p:extLst>
      <p:ext uri="{BB962C8B-B14F-4D97-AF65-F5344CB8AC3E}">
        <p14:creationId xmlns:p14="http://schemas.microsoft.com/office/powerpoint/2010/main" val="22423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Scope of </a:t>
            </a:r>
            <a:r>
              <a:rPr lang="en-US" i="1" err="1"/>
              <a:t>Loper</a:t>
            </a:r>
            <a:r>
              <a:rPr lang="en-US" i="1"/>
              <a:t> Bright</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sz="1600" i="1" dirty="0" err="1">
                <a:solidFill>
                  <a:schemeClr val="tx1"/>
                </a:solidFill>
              </a:rPr>
              <a:t>Loper</a:t>
            </a:r>
            <a:r>
              <a:rPr lang="en-US" sz="1600" i="1" dirty="0">
                <a:solidFill>
                  <a:schemeClr val="tx1"/>
                </a:solidFill>
              </a:rPr>
              <a:t> Bright </a:t>
            </a:r>
            <a:r>
              <a:rPr lang="en-US" sz="1600" dirty="0">
                <a:solidFill>
                  <a:schemeClr val="tx1"/>
                </a:solidFill>
              </a:rPr>
              <a:t>changes the result for agency interpretations that are “permissible” but not the best interpretation of the statute</a:t>
            </a:r>
          </a:p>
          <a:p>
            <a:pPr marL="45720" lvl="1" indent="0">
              <a:buNone/>
            </a:pPr>
            <a:endParaRPr lang="en-US" sz="1800" dirty="0">
              <a:solidFill>
                <a:schemeClr val="tx1"/>
              </a:solidFill>
            </a:endParaRPr>
          </a:p>
          <a:p>
            <a:pPr lvl="1"/>
            <a:endParaRPr lang="en-US" sz="1800" dirty="0">
              <a:solidFill>
                <a:schemeClr val="tx1"/>
              </a:solidFill>
            </a:endParaRPr>
          </a:p>
          <a:p>
            <a:pPr lvl="1"/>
            <a:endParaRPr lang="en-US" sz="1800" dirty="0">
              <a:solidFill>
                <a:schemeClr val="tx1"/>
              </a:solidFill>
            </a:endParaRPr>
          </a:p>
          <a:p>
            <a:pPr lvl="1"/>
            <a:endParaRPr lang="en-US" sz="1800" dirty="0">
              <a:solidFill>
                <a:schemeClr val="tx1"/>
              </a:solidFill>
            </a:endParaRPr>
          </a:p>
          <a:p>
            <a:pPr lvl="1"/>
            <a:endParaRPr lang="en-US" sz="1600" dirty="0">
              <a:solidFill>
                <a:schemeClr val="tx1"/>
              </a:solidFill>
            </a:endParaRPr>
          </a:p>
          <a:p>
            <a:pPr marL="45720" lvl="1" indent="0">
              <a:buNone/>
            </a:pPr>
            <a:endParaRPr lang="en-US" sz="1600" dirty="0">
              <a:solidFill>
                <a:schemeClr val="tx1"/>
              </a:solidFill>
            </a:endParaRPr>
          </a:p>
          <a:p>
            <a:pPr lvl="1"/>
            <a:endParaRPr lang="en-US" sz="1600" dirty="0">
              <a:solidFill>
                <a:schemeClr val="tx1"/>
              </a:solidFill>
            </a:endParaRPr>
          </a:p>
          <a:p>
            <a:pPr lvl="1"/>
            <a:r>
              <a:rPr lang="en-US" sz="1600" dirty="0">
                <a:solidFill>
                  <a:schemeClr val="tx1"/>
                </a:solidFill>
              </a:rPr>
              <a:t>Rules now subject to </a:t>
            </a:r>
            <a:r>
              <a:rPr lang="en-US" sz="1600" i="1" dirty="0">
                <a:solidFill>
                  <a:schemeClr val="tx1"/>
                </a:solidFill>
              </a:rPr>
              <a:t>Skidmore</a:t>
            </a:r>
            <a:r>
              <a:rPr lang="en-US" sz="1600" dirty="0">
                <a:solidFill>
                  <a:schemeClr val="tx1"/>
                </a:solidFill>
              </a:rPr>
              <a:t> deference, but such deference is limited at best.</a:t>
            </a:r>
          </a:p>
          <a:p>
            <a:pPr lvl="2"/>
            <a:r>
              <a:rPr lang="en-US" sz="1400" dirty="0">
                <a:solidFill>
                  <a:schemeClr val="tx1"/>
                </a:solidFill>
              </a:rPr>
              <a:t>Court in </a:t>
            </a:r>
            <a:r>
              <a:rPr lang="en-US" sz="1400" i="1" dirty="0">
                <a:solidFill>
                  <a:schemeClr val="tx1"/>
                </a:solidFill>
              </a:rPr>
              <a:t>Skidmore</a:t>
            </a:r>
            <a:r>
              <a:rPr lang="en-US" sz="1400" dirty="0">
                <a:solidFill>
                  <a:schemeClr val="tx1"/>
                </a:solidFill>
              </a:rPr>
              <a:t> said that while agency interpretations were “not controlling upon the courts by reason of their authority,” the agency views “constitute[d] a body of experience and informed judgment to which courts and litigants may properly resort for guidance.” 323 U.S. 134, 140 (1944).</a:t>
            </a:r>
          </a:p>
          <a:p>
            <a:pPr lvl="2"/>
            <a:r>
              <a:rPr lang="en-US" sz="1400" dirty="0">
                <a:solidFill>
                  <a:schemeClr val="tx1"/>
                </a:solidFill>
              </a:rPr>
              <a:t>So, as a practical matter, courts can cite agency experience as persuasive authority to support heir best interpretation if they want to do so under </a:t>
            </a:r>
            <a:r>
              <a:rPr lang="en-US" sz="1400" i="1" dirty="0">
                <a:solidFill>
                  <a:schemeClr val="tx1"/>
                </a:solidFill>
              </a:rPr>
              <a:t>Skidmore</a:t>
            </a:r>
            <a:r>
              <a:rPr lang="en-US" sz="1400" dirty="0">
                <a:solidFill>
                  <a:schemeClr val="tx1"/>
                </a:solidFill>
              </a:rPr>
              <a:t>. </a:t>
            </a:r>
          </a:p>
        </p:txBody>
      </p:sp>
      <p:grpSp>
        <p:nvGrpSpPr>
          <p:cNvPr id="12" name="Group 11" descr="" title="">
            <a:extLst>
              <a:ext uri="{FF2B5EF4-FFF2-40B4-BE49-F238E27FC236}">
                <a16:creationId xmlns:a16="http://schemas.microsoft.com/office/drawing/2014/main" id="{51B226AB-3EBD-D2E9-93C9-CF5DD3FD9122}"/>
              </a:ext>
            </a:extLst>
          </p:cNvPr>
          <p:cNvGrpSpPr/>
          <p:nvPr/>
        </p:nvGrpSpPr>
        <p:grpSpPr>
          <a:xfrm>
            <a:off x="92757" y="1449405"/>
            <a:ext cx="8884372" cy="702252"/>
            <a:chOff x="88015" y="4325628"/>
            <a:chExt cx="8884372" cy="702252"/>
          </a:xfrm>
        </p:grpSpPr>
        <p:sp>
          <p:nvSpPr>
            <p:cNvPr id="8" name="TextBox 7" descr="" title="">
              <a:extLst>
                <a:ext uri="{FF2B5EF4-FFF2-40B4-BE49-F238E27FC236}">
                  <a16:creationId xmlns:a16="http://schemas.microsoft.com/office/drawing/2014/main" id="{64695170-30B9-AF7E-3896-970D5CDDEB1C}"/>
                </a:ext>
              </a:extLst>
            </p:cNvPr>
            <p:cNvSpPr txBox="1"/>
            <p:nvPr/>
          </p:nvSpPr>
          <p:spPr>
            <a:xfrm>
              <a:off x="7700634" y="4592973"/>
              <a:ext cx="1271753" cy="415498"/>
            </a:xfrm>
            <a:prstGeom prst="rect">
              <a:avLst/>
            </a:prstGeom>
            <a:noFill/>
          </p:spPr>
          <p:txBody>
            <a:bodyPr wrap="square" rtlCol="0">
              <a:spAutoFit/>
            </a:bodyPr>
            <a:lstStyle/>
            <a:p>
              <a:r>
                <a:rPr lang="en-US" sz="1050" dirty="0"/>
                <a:t>          0%</a:t>
              </a:r>
            </a:p>
            <a:p>
              <a:r>
                <a:rPr lang="en-US" sz="1050" dirty="0"/>
                <a:t>Completely wrong</a:t>
              </a:r>
              <a:endParaRPr lang="en-US" sz="1000" dirty="0"/>
            </a:p>
          </p:txBody>
        </p:sp>
        <p:grpSp>
          <p:nvGrpSpPr>
            <p:cNvPr id="11" name="Group 10" descr="" title="">
              <a:extLst>
                <a:ext uri="{FF2B5EF4-FFF2-40B4-BE49-F238E27FC236}">
                  <a16:creationId xmlns:a16="http://schemas.microsoft.com/office/drawing/2014/main" id="{D91B7373-0BAD-FD02-AD69-CBA7E97652F5}"/>
                </a:ext>
              </a:extLst>
            </p:cNvPr>
            <p:cNvGrpSpPr/>
            <p:nvPr/>
          </p:nvGrpSpPr>
          <p:grpSpPr>
            <a:xfrm>
              <a:off x="88015" y="4325628"/>
              <a:ext cx="8362302" cy="702252"/>
              <a:chOff x="77505" y="3310759"/>
              <a:chExt cx="8362302" cy="702252"/>
            </a:xfrm>
          </p:grpSpPr>
          <p:cxnSp>
            <p:nvCxnSpPr>
              <p:cNvPr id="6" name="Straight Connector 5" descr="" title="">
                <a:extLst>
                  <a:ext uri="{FF2B5EF4-FFF2-40B4-BE49-F238E27FC236}">
                    <a16:creationId xmlns:a16="http://schemas.microsoft.com/office/drawing/2014/main" id="{4EA88F5B-65D6-A55C-F5DD-68F808136E53}"/>
                  </a:ext>
                </a:extLst>
              </p:cNvPr>
              <p:cNvCxnSpPr/>
              <p:nvPr/>
            </p:nvCxnSpPr>
            <p:spPr>
              <a:xfrm>
                <a:off x="725214" y="3478924"/>
                <a:ext cx="7714593" cy="0"/>
              </a:xfrm>
              <a:prstGeom prst="line">
                <a:avLst/>
              </a:prstGeom>
              <a:ln/>
            </p:spPr>
            <p:style>
              <a:lnRef idx="3">
                <a:schemeClr val="dk1"/>
              </a:lnRef>
              <a:fillRef idx="0">
                <a:schemeClr val="dk1"/>
              </a:fillRef>
              <a:effectRef idx="2">
                <a:schemeClr val="dk1"/>
              </a:effectRef>
              <a:fontRef idx="minor">
                <a:schemeClr val="tx1"/>
              </a:fontRef>
            </p:style>
          </p:cxnSp>
          <p:sp>
            <p:nvSpPr>
              <p:cNvPr id="7" name="TextBox 6" descr="" title="">
                <a:extLst>
                  <a:ext uri="{FF2B5EF4-FFF2-40B4-BE49-F238E27FC236}">
                    <a16:creationId xmlns:a16="http://schemas.microsoft.com/office/drawing/2014/main" id="{7FF6FCDD-BAB5-7BF8-F0E0-4EA9B8140F5D}"/>
                  </a:ext>
                </a:extLst>
              </p:cNvPr>
              <p:cNvSpPr txBox="1"/>
              <p:nvPr/>
            </p:nvSpPr>
            <p:spPr>
              <a:xfrm>
                <a:off x="77505" y="3597513"/>
                <a:ext cx="1665891" cy="415498"/>
              </a:xfrm>
              <a:prstGeom prst="rect">
                <a:avLst/>
              </a:prstGeom>
              <a:noFill/>
            </p:spPr>
            <p:txBody>
              <a:bodyPr wrap="square" rtlCol="0">
                <a:spAutoFit/>
              </a:bodyPr>
              <a:lstStyle/>
              <a:p>
                <a:pPr algn="ctr"/>
                <a:r>
                  <a:rPr lang="en-US" sz="1050" dirty="0"/>
                  <a:t>100%</a:t>
                </a:r>
              </a:p>
              <a:p>
                <a:pPr algn="ctr"/>
                <a:r>
                  <a:rPr lang="en-US" sz="1050" dirty="0"/>
                  <a:t>“Correct” Interpretation</a:t>
                </a:r>
                <a:endParaRPr lang="en-US" sz="1000" dirty="0"/>
              </a:p>
            </p:txBody>
          </p:sp>
          <p:sp>
            <p:nvSpPr>
              <p:cNvPr id="9" name="TextBox 8" descr="" title="">
                <a:extLst>
                  <a:ext uri="{FF2B5EF4-FFF2-40B4-BE49-F238E27FC236}">
                    <a16:creationId xmlns:a16="http://schemas.microsoft.com/office/drawing/2014/main" id="{7105EDA0-6E00-1CC3-07D7-3E47F38840C3}"/>
                  </a:ext>
                </a:extLst>
              </p:cNvPr>
              <p:cNvSpPr txBox="1"/>
              <p:nvPr/>
            </p:nvSpPr>
            <p:spPr>
              <a:xfrm>
                <a:off x="3530887" y="3680582"/>
                <a:ext cx="1794151" cy="253916"/>
              </a:xfrm>
              <a:prstGeom prst="rect">
                <a:avLst/>
              </a:prstGeom>
              <a:noFill/>
            </p:spPr>
            <p:txBody>
              <a:bodyPr wrap="square" rtlCol="0">
                <a:spAutoFit/>
              </a:bodyPr>
              <a:lstStyle/>
              <a:p>
                <a:pPr algn="ctr"/>
                <a:r>
                  <a:rPr lang="en-US" sz="1050" dirty="0"/>
                  <a:t>“Permissible interpretation”</a:t>
                </a:r>
              </a:p>
            </p:txBody>
          </p:sp>
          <p:sp>
            <p:nvSpPr>
              <p:cNvPr id="10" name="Rectangle 9" descr="" title="">
                <a:extLst>
                  <a:ext uri="{FF2B5EF4-FFF2-40B4-BE49-F238E27FC236}">
                    <a16:creationId xmlns:a16="http://schemas.microsoft.com/office/drawing/2014/main" id="{95D5D7F2-8990-1DC7-4F43-806403216D4D}"/>
                  </a:ext>
                </a:extLst>
              </p:cNvPr>
              <p:cNvSpPr/>
              <p:nvPr/>
            </p:nvSpPr>
            <p:spPr>
              <a:xfrm>
                <a:off x="725214" y="3310759"/>
                <a:ext cx="3712452" cy="307738"/>
              </a:xfrm>
              <a:prstGeom prst="rect">
                <a:avLst/>
              </a:prstGeom>
              <a:solidFill>
                <a:srgbClr val="92D050">
                  <a:alpha val="29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descr="" title="">
            <a:extLst>
              <a:ext uri="{FF2B5EF4-FFF2-40B4-BE49-F238E27FC236}">
                <a16:creationId xmlns:a16="http://schemas.microsoft.com/office/drawing/2014/main" id="{7FD64420-B8EE-D316-8B6D-85DEAAC3DBB4}"/>
              </a:ext>
            </a:extLst>
          </p:cNvPr>
          <p:cNvGrpSpPr/>
          <p:nvPr/>
        </p:nvGrpSpPr>
        <p:grpSpPr>
          <a:xfrm>
            <a:off x="788947" y="2641262"/>
            <a:ext cx="8265067" cy="521501"/>
            <a:chOff x="735724" y="4493793"/>
            <a:chExt cx="8265067" cy="521501"/>
          </a:xfrm>
        </p:grpSpPr>
        <p:sp>
          <p:nvSpPr>
            <p:cNvPr id="5" name="TextBox 4" descr="" title="">
              <a:extLst>
                <a:ext uri="{FF2B5EF4-FFF2-40B4-BE49-F238E27FC236}">
                  <a16:creationId xmlns:a16="http://schemas.microsoft.com/office/drawing/2014/main" id="{1931D2AD-E8ED-196F-FF96-9BFE6CF15F1B}"/>
                </a:ext>
              </a:extLst>
            </p:cNvPr>
            <p:cNvSpPr txBox="1"/>
            <p:nvPr/>
          </p:nvSpPr>
          <p:spPr>
            <a:xfrm>
              <a:off x="7729038" y="4599796"/>
              <a:ext cx="1271753" cy="415498"/>
            </a:xfrm>
            <a:prstGeom prst="rect">
              <a:avLst/>
            </a:prstGeom>
            <a:noFill/>
          </p:spPr>
          <p:txBody>
            <a:bodyPr wrap="square" rtlCol="0">
              <a:spAutoFit/>
            </a:bodyPr>
            <a:lstStyle/>
            <a:p>
              <a:r>
                <a:rPr lang="en-US" sz="1050" dirty="0"/>
                <a:t>          0%</a:t>
              </a:r>
            </a:p>
            <a:p>
              <a:r>
                <a:rPr lang="en-US" sz="1050" dirty="0"/>
                <a:t>Completely wrong</a:t>
              </a:r>
              <a:endParaRPr lang="en-US" sz="1000" dirty="0"/>
            </a:p>
          </p:txBody>
        </p:sp>
        <p:grpSp>
          <p:nvGrpSpPr>
            <p:cNvPr id="13" name="Group 12" descr="" title="">
              <a:extLst>
                <a:ext uri="{FF2B5EF4-FFF2-40B4-BE49-F238E27FC236}">
                  <a16:creationId xmlns:a16="http://schemas.microsoft.com/office/drawing/2014/main" id="{F55A7634-0BD3-5144-B7E0-13326B9D52BB}"/>
                </a:ext>
              </a:extLst>
            </p:cNvPr>
            <p:cNvGrpSpPr/>
            <p:nvPr/>
          </p:nvGrpSpPr>
          <p:grpSpPr>
            <a:xfrm>
              <a:off x="735724" y="4493793"/>
              <a:ext cx="7714593" cy="431869"/>
              <a:chOff x="725214" y="3478924"/>
              <a:chExt cx="7714593" cy="431869"/>
            </a:xfrm>
          </p:grpSpPr>
          <p:cxnSp>
            <p:nvCxnSpPr>
              <p:cNvPr id="14" name="Straight Connector 13" descr="" title="">
                <a:extLst>
                  <a:ext uri="{FF2B5EF4-FFF2-40B4-BE49-F238E27FC236}">
                    <a16:creationId xmlns:a16="http://schemas.microsoft.com/office/drawing/2014/main" id="{6F3AF05A-5734-8F39-2C9F-04E9B7CA3350}"/>
                  </a:ext>
                </a:extLst>
              </p:cNvPr>
              <p:cNvCxnSpPr/>
              <p:nvPr/>
            </p:nvCxnSpPr>
            <p:spPr>
              <a:xfrm>
                <a:off x="725214" y="3478924"/>
                <a:ext cx="7714593" cy="0"/>
              </a:xfrm>
              <a:prstGeom prst="line">
                <a:avLst/>
              </a:prstGeom>
              <a:ln/>
            </p:spPr>
            <p:style>
              <a:lnRef idx="3">
                <a:schemeClr val="dk1"/>
              </a:lnRef>
              <a:fillRef idx="0">
                <a:schemeClr val="dk1"/>
              </a:fillRef>
              <a:effectRef idx="2">
                <a:schemeClr val="dk1"/>
              </a:effectRef>
              <a:fontRef idx="minor">
                <a:schemeClr val="tx1"/>
              </a:fontRef>
            </p:style>
          </p:cxnSp>
          <p:sp>
            <p:nvSpPr>
              <p:cNvPr id="16" name="TextBox 15" descr="" title="">
                <a:extLst>
                  <a:ext uri="{FF2B5EF4-FFF2-40B4-BE49-F238E27FC236}">
                    <a16:creationId xmlns:a16="http://schemas.microsoft.com/office/drawing/2014/main" id="{DEA070D5-60B8-2DA0-0E54-55A8B7DC4301}"/>
                  </a:ext>
                </a:extLst>
              </p:cNvPr>
              <p:cNvSpPr txBox="1"/>
              <p:nvPr/>
            </p:nvSpPr>
            <p:spPr>
              <a:xfrm>
                <a:off x="3535629" y="3656877"/>
                <a:ext cx="1794151" cy="253916"/>
              </a:xfrm>
              <a:prstGeom prst="rect">
                <a:avLst/>
              </a:prstGeom>
              <a:noFill/>
            </p:spPr>
            <p:txBody>
              <a:bodyPr wrap="square" rtlCol="0">
                <a:spAutoFit/>
              </a:bodyPr>
              <a:lstStyle/>
              <a:p>
                <a:r>
                  <a:rPr lang="en-US" sz="1050" dirty="0"/>
                  <a:t>“Permissible interpretation”</a:t>
                </a:r>
              </a:p>
            </p:txBody>
          </p:sp>
        </p:grpSp>
      </p:grpSp>
      <p:sp>
        <p:nvSpPr>
          <p:cNvPr id="18" name="TextBox 17" descr="" title="">
            <a:extLst>
              <a:ext uri="{FF2B5EF4-FFF2-40B4-BE49-F238E27FC236}">
                <a16:creationId xmlns:a16="http://schemas.microsoft.com/office/drawing/2014/main" id="{96617DEC-CD00-3DC9-BC8E-0ED04652F41D}"/>
              </a:ext>
            </a:extLst>
          </p:cNvPr>
          <p:cNvSpPr txBox="1"/>
          <p:nvPr/>
        </p:nvSpPr>
        <p:spPr>
          <a:xfrm>
            <a:off x="3619499" y="1134724"/>
            <a:ext cx="1419522" cy="246221"/>
          </a:xfrm>
          <a:prstGeom prst="rect">
            <a:avLst/>
          </a:prstGeom>
          <a:noFill/>
        </p:spPr>
        <p:txBody>
          <a:bodyPr wrap="square" rtlCol="0">
            <a:spAutoFit/>
          </a:bodyPr>
          <a:lstStyle/>
          <a:p>
            <a:pPr algn="ctr"/>
            <a:r>
              <a:rPr lang="en-US" sz="1000" b="1" u="sng" dirty="0"/>
              <a:t>Pre-</a:t>
            </a:r>
            <a:r>
              <a:rPr lang="en-US" sz="1000" b="1" i="1" u="sng" dirty="0" err="1"/>
              <a:t>Loper</a:t>
            </a:r>
            <a:r>
              <a:rPr lang="en-US" sz="1000" b="1" i="1" u="sng" dirty="0"/>
              <a:t> Bright</a:t>
            </a:r>
          </a:p>
        </p:txBody>
      </p:sp>
      <p:sp>
        <p:nvSpPr>
          <p:cNvPr id="19" name="TextBox 18" descr="" title="">
            <a:extLst>
              <a:ext uri="{FF2B5EF4-FFF2-40B4-BE49-F238E27FC236}">
                <a16:creationId xmlns:a16="http://schemas.microsoft.com/office/drawing/2014/main" id="{685E0CDD-EDCC-AF0C-692C-EB62153A546F}"/>
              </a:ext>
            </a:extLst>
          </p:cNvPr>
          <p:cNvSpPr txBox="1"/>
          <p:nvPr/>
        </p:nvSpPr>
        <p:spPr>
          <a:xfrm>
            <a:off x="3672723" y="2185308"/>
            <a:ext cx="1419522" cy="246221"/>
          </a:xfrm>
          <a:prstGeom prst="rect">
            <a:avLst/>
          </a:prstGeom>
          <a:noFill/>
        </p:spPr>
        <p:txBody>
          <a:bodyPr wrap="square" rtlCol="0">
            <a:spAutoFit/>
          </a:bodyPr>
          <a:lstStyle/>
          <a:p>
            <a:pPr algn="ctr"/>
            <a:r>
              <a:rPr lang="en-US" sz="1000" b="1" u="sng" dirty="0"/>
              <a:t>Post-</a:t>
            </a:r>
            <a:r>
              <a:rPr lang="en-US" sz="1000" b="1" i="1" u="sng" dirty="0" err="1"/>
              <a:t>Loper</a:t>
            </a:r>
            <a:r>
              <a:rPr lang="en-US" sz="1000" b="1" i="1" u="sng" dirty="0"/>
              <a:t> Bright</a:t>
            </a:r>
          </a:p>
        </p:txBody>
      </p:sp>
      <p:sp>
        <p:nvSpPr>
          <p:cNvPr id="20" name="Rectangle 19" descr="" title="">
            <a:extLst>
              <a:ext uri="{FF2B5EF4-FFF2-40B4-BE49-F238E27FC236}">
                <a16:creationId xmlns:a16="http://schemas.microsoft.com/office/drawing/2014/main" id="{46AF1914-8824-459A-F207-90CFC3E6CA17}"/>
              </a:ext>
            </a:extLst>
          </p:cNvPr>
          <p:cNvSpPr/>
          <p:nvPr/>
        </p:nvSpPr>
        <p:spPr>
          <a:xfrm>
            <a:off x="4448175" y="1449677"/>
            <a:ext cx="3991952" cy="304911"/>
          </a:xfrm>
          <a:prstGeom prst="rect">
            <a:avLst/>
          </a:prstGeom>
          <a:solidFill>
            <a:srgbClr val="FF0000">
              <a:alpha val="29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descr="" title="">
            <a:extLst>
              <a:ext uri="{FF2B5EF4-FFF2-40B4-BE49-F238E27FC236}">
                <a16:creationId xmlns:a16="http://schemas.microsoft.com/office/drawing/2014/main" id="{7D30B5A9-F90D-B9A4-E13B-8F8471023FD9}"/>
              </a:ext>
            </a:extLst>
          </p:cNvPr>
          <p:cNvSpPr/>
          <p:nvPr/>
        </p:nvSpPr>
        <p:spPr>
          <a:xfrm>
            <a:off x="788948" y="2480826"/>
            <a:ext cx="7704404" cy="304911"/>
          </a:xfrm>
          <a:prstGeom prst="rect">
            <a:avLst/>
          </a:prstGeom>
          <a:solidFill>
            <a:srgbClr val="FF0000">
              <a:alpha val="29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descr="" title="">
            <a:extLst>
              <a:ext uri="{FF2B5EF4-FFF2-40B4-BE49-F238E27FC236}">
                <a16:creationId xmlns:a16="http://schemas.microsoft.com/office/drawing/2014/main" id="{C0A07BDF-A66B-D4A9-57E5-34880BABF1E6}"/>
              </a:ext>
            </a:extLst>
          </p:cNvPr>
          <p:cNvSpPr txBox="1"/>
          <p:nvPr/>
        </p:nvSpPr>
        <p:spPr>
          <a:xfrm>
            <a:off x="166871" y="2744700"/>
            <a:ext cx="1665891" cy="415498"/>
          </a:xfrm>
          <a:prstGeom prst="rect">
            <a:avLst/>
          </a:prstGeom>
          <a:noFill/>
        </p:spPr>
        <p:txBody>
          <a:bodyPr wrap="square" rtlCol="0">
            <a:spAutoFit/>
          </a:bodyPr>
          <a:lstStyle/>
          <a:p>
            <a:pPr algn="ctr"/>
            <a:r>
              <a:rPr lang="en-US" sz="1050" dirty="0"/>
              <a:t>100%</a:t>
            </a:r>
          </a:p>
          <a:p>
            <a:pPr algn="ctr"/>
            <a:r>
              <a:rPr lang="en-US" sz="1050" dirty="0"/>
              <a:t>“Correct” Interpretation</a:t>
            </a:r>
            <a:endParaRPr lang="en-US" sz="1000" dirty="0"/>
          </a:p>
        </p:txBody>
      </p:sp>
    </p:spTree>
    <p:extLst>
      <p:ext uri="{BB962C8B-B14F-4D97-AF65-F5344CB8AC3E}">
        <p14:creationId xmlns:p14="http://schemas.microsoft.com/office/powerpoint/2010/main" val="147496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Scope of </a:t>
            </a:r>
            <a:r>
              <a:rPr lang="en-US" i="1" dirty="0" err="1"/>
              <a:t>Loper</a:t>
            </a:r>
            <a:r>
              <a:rPr lang="en-US" i="1" dirty="0"/>
              <a:t> </a:t>
            </a:r>
            <a:r>
              <a:rPr lang="en-US" i="1"/>
              <a:t>Bright</a:t>
            </a:r>
            <a:r>
              <a:rPr lang="en-US"/>
              <a:t> (Cont’d)</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sz="1800" dirty="0">
                <a:solidFill>
                  <a:schemeClr val="tx1"/>
                </a:solidFill>
              </a:rPr>
              <a:t>Repeal of </a:t>
            </a:r>
            <a:r>
              <a:rPr lang="en-US" sz="1800" i="1" dirty="0">
                <a:solidFill>
                  <a:schemeClr val="tx1"/>
                </a:solidFill>
              </a:rPr>
              <a:t>Chevron </a:t>
            </a:r>
            <a:r>
              <a:rPr lang="en-US" sz="1800" dirty="0">
                <a:solidFill>
                  <a:schemeClr val="tx1"/>
                </a:solidFill>
              </a:rPr>
              <a:t>is not retroactive unless there is a “special justification” for overturning prior precedent </a:t>
            </a:r>
          </a:p>
          <a:p>
            <a:pPr lvl="2"/>
            <a:r>
              <a:rPr lang="en-US" sz="1600" dirty="0">
                <a:solidFill>
                  <a:schemeClr val="tx1"/>
                </a:solidFill>
              </a:rPr>
              <a:t>“Special justifications” may include poor (or absent) reasoning in a prior decision or unworkability of the precedent</a:t>
            </a:r>
          </a:p>
          <a:p>
            <a:pPr lvl="3"/>
            <a:r>
              <a:rPr lang="en-US" sz="1400" dirty="0">
                <a:solidFill>
                  <a:schemeClr val="tx1"/>
                </a:solidFill>
              </a:rPr>
              <a:t>Dissent suggests that judges who want to overturn a rule will find a justification</a:t>
            </a:r>
          </a:p>
          <a:p>
            <a:pPr lvl="1"/>
            <a:endParaRPr lang="en-US" sz="1800" dirty="0">
              <a:solidFill>
                <a:schemeClr val="tx1"/>
              </a:solidFill>
            </a:endParaRPr>
          </a:p>
          <a:p>
            <a:pPr lvl="1"/>
            <a:r>
              <a:rPr lang="en-US" sz="1800" dirty="0">
                <a:solidFill>
                  <a:schemeClr val="tx1"/>
                </a:solidFill>
              </a:rPr>
              <a:t>The majority </a:t>
            </a:r>
            <a:r>
              <a:rPr lang="en-US" sz="1800" u="sng" dirty="0">
                <a:solidFill>
                  <a:schemeClr val="tx1"/>
                </a:solidFill>
              </a:rPr>
              <a:t>carved out explicit grants</a:t>
            </a:r>
            <a:r>
              <a:rPr lang="en-US" sz="1800" dirty="0">
                <a:solidFill>
                  <a:schemeClr val="tx1"/>
                </a:solidFill>
              </a:rPr>
              <a:t> of rulemaking authority from its opinion, but signaled that they will still closely review rules under such grants:</a:t>
            </a:r>
          </a:p>
          <a:p>
            <a:pPr lvl="2"/>
            <a:r>
              <a:rPr lang="en-US" sz="1600" dirty="0">
                <a:solidFill>
                  <a:schemeClr val="tx1"/>
                </a:solidFill>
              </a:rPr>
              <a:t>A court must “fix the boundaries of delegated authority” and ensure “the agency has engaged in reasoned </a:t>
            </a:r>
            <a:r>
              <a:rPr lang="en-US" sz="1600" dirty="0" err="1">
                <a:solidFill>
                  <a:schemeClr val="tx1"/>
                </a:solidFill>
              </a:rPr>
              <a:t>decisionmaking</a:t>
            </a:r>
            <a:r>
              <a:rPr lang="en-US" sz="1600" dirty="0">
                <a:solidFill>
                  <a:schemeClr val="tx1"/>
                </a:solidFill>
              </a:rPr>
              <a:t> within those boundaries”</a:t>
            </a:r>
          </a:p>
          <a:p>
            <a:pPr lvl="2"/>
            <a:r>
              <a:rPr lang="en-US" sz="1600" dirty="0">
                <a:solidFill>
                  <a:schemeClr val="tx1"/>
                </a:solidFill>
              </a:rPr>
              <a:t>Future refinement may arise under the nondelegation or major questions doctrines</a:t>
            </a:r>
            <a:endParaRPr lang="en-US" sz="1800" dirty="0">
              <a:solidFill>
                <a:schemeClr val="tx1"/>
              </a:solidFill>
            </a:endParaRPr>
          </a:p>
        </p:txBody>
      </p:sp>
    </p:spTree>
    <p:extLst>
      <p:ext uri="{BB962C8B-B14F-4D97-AF65-F5344CB8AC3E}">
        <p14:creationId xmlns:p14="http://schemas.microsoft.com/office/powerpoint/2010/main" val="31723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t>Agency Rules Under Specific Delegations</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sz="1800" dirty="0">
                <a:solidFill>
                  <a:schemeClr val="tx1"/>
                </a:solidFill>
              </a:rPr>
              <a:t>Many IRS/Treasury Rules are issued pursuant to specific delegations of rulemaking authority, but validity questions remain if inconsistent with bounds of the delegation.</a:t>
            </a:r>
          </a:p>
          <a:p>
            <a:pPr lvl="1"/>
            <a:r>
              <a:rPr lang="en-US" sz="1800" dirty="0">
                <a:solidFill>
                  <a:schemeClr val="tx1"/>
                </a:solidFill>
              </a:rPr>
              <a:t>Consider:</a:t>
            </a:r>
          </a:p>
          <a:p>
            <a:pPr lvl="2"/>
            <a:r>
              <a:rPr lang="en-US" sz="1600" dirty="0">
                <a:solidFill>
                  <a:schemeClr val="tx1"/>
                </a:solidFill>
              </a:rPr>
              <a:t>Section 4501(d) proposed regulations</a:t>
            </a:r>
          </a:p>
          <a:p>
            <a:pPr lvl="2"/>
            <a:r>
              <a:rPr lang="en-US" sz="1600" dirty="0">
                <a:solidFill>
                  <a:schemeClr val="tx1"/>
                </a:solidFill>
              </a:rPr>
              <a:t>Killer B regulations under § 367(b)</a:t>
            </a:r>
          </a:p>
          <a:p>
            <a:pPr lvl="2"/>
            <a:r>
              <a:rPr lang="en-US" sz="1600" dirty="0">
                <a:solidFill>
                  <a:schemeClr val="tx1"/>
                </a:solidFill>
              </a:rPr>
              <a:t>Section 7874 regulations</a:t>
            </a:r>
          </a:p>
          <a:p>
            <a:pPr lvl="2"/>
            <a:r>
              <a:rPr lang="en-US" sz="1600" dirty="0">
                <a:solidFill>
                  <a:schemeClr val="tx1"/>
                </a:solidFill>
              </a:rPr>
              <a:t>Section 385 regulations</a:t>
            </a:r>
          </a:p>
          <a:p>
            <a:pPr lvl="2"/>
            <a:r>
              <a:rPr lang="en-US" sz="1600" dirty="0">
                <a:solidFill>
                  <a:schemeClr val="tx1"/>
                </a:solidFill>
              </a:rPr>
              <a:t>Section 956 anti-abuse and pledge regulations</a:t>
            </a:r>
          </a:p>
          <a:p>
            <a:pPr lvl="2"/>
            <a:r>
              <a:rPr lang="en-US" sz="1600" dirty="0">
                <a:solidFill>
                  <a:schemeClr val="tx1"/>
                </a:solidFill>
              </a:rPr>
              <a:t>Section 245A regulations</a:t>
            </a:r>
          </a:p>
          <a:p>
            <a:pPr lvl="1"/>
            <a:r>
              <a:rPr lang="en-US" sz="1800" dirty="0">
                <a:solidFill>
                  <a:schemeClr val="tx1"/>
                </a:solidFill>
              </a:rPr>
              <a:t>Consider further broader grants of authority:</a:t>
            </a:r>
          </a:p>
          <a:p>
            <a:pPr lvl="2"/>
            <a:r>
              <a:rPr lang="en-US" sz="1600" dirty="0">
                <a:solidFill>
                  <a:schemeClr val="tx1"/>
                </a:solidFill>
              </a:rPr>
              <a:t>Section 1502</a:t>
            </a:r>
          </a:p>
          <a:p>
            <a:pPr lvl="2"/>
            <a:r>
              <a:rPr lang="en-US" sz="1600" dirty="0">
                <a:solidFill>
                  <a:schemeClr val="tx1"/>
                </a:solidFill>
              </a:rPr>
              <a:t>Section 482</a:t>
            </a:r>
          </a:p>
          <a:p>
            <a:pPr lvl="2"/>
            <a:r>
              <a:rPr lang="en-US" sz="1600" dirty="0">
                <a:solidFill>
                  <a:schemeClr val="tx1"/>
                </a:solidFill>
              </a:rPr>
              <a:t>Section 7701(l)</a:t>
            </a:r>
          </a:p>
          <a:p>
            <a:pPr lvl="2"/>
            <a:r>
              <a:rPr lang="en-US" sz="1600" dirty="0">
                <a:solidFill>
                  <a:schemeClr val="tx1"/>
                </a:solidFill>
              </a:rPr>
              <a:t>Section 1503(d)</a:t>
            </a:r>
          </a:p>
          <a:p>
            <a:pPr lvl="2"/>
            <a:endParaRPr lang="en-US" sz="1600" dirty="0"/>
          </a:p>
          <a:p>
            <a:pPr lvl="1"/>
            <a:endParaRPr lang="en-US" sz="1600" dirty="0">
              <a:effectLst/>
              <a:latin typeface="Aptos" panose="020B0004020202020204" pitchFamily="34" charset="0"/>
            </a:endParaRPr>
          </a:p>
          <a:p>
            <a:pPr lvl="2"/>
            <a:endParaRPr lang="en-US" b="0" i="0" u="none" strike="noStrike" dirty="0">
              <a:solidFill>
                <a:srgbClr val="82756F"/>
              </a:solidFill>
              <a:effectLst/>
              <a:highlight>
                <a:srgbClr val="FFFFFF"/>
              </a:highlight>
              <a:latin typeface="Open Sans" panose="020F0502020204030204" pitchFamily="34" charset="0"/>
            </a:endParaRPr>
          </a:p>
          <a:p>
            <a:pPr lvl="2"/>
            <a:endParaRPr lang="en-US" sz="1600" dirty="0">
              <a:solidFill>
                <a:srgbClr val="333333"/>
              </a:solidFill>
              <a:highlight>
                <a:srgbClr val="FFFFFF"/>
              </a:highlight>
              <a:latin typeface="Open Sans" panose="020F0502020204030204" pitchFamily="34" charset="0"/>
            </a:endParaRPr>
          </a:p>
          <a:p>
            <a:endParaRPr lang="en-US" sz="1800" dirty="0"/>
          </a:p>
          <a:p>
            <a:pPr lvl="1"/>
            <a:endParaRPr lang="en-US" sz="1800" dirty="0"/>
          </a:p>
        </p:txBody>
      </p:sp>
    </p:spTree>
    <p:extLst>
      <p:ext uri="{BB962C8B-B14F-4D97-AF65-F5344CB8AC3E}">
        <p14:creationId xmlns:p14="http://schemas.microsoft.com/office/powerpoint/2010/main" val="21411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t>Agency Rules Under General Delegations</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sz="1800" dirty="0">
                <a:solidFill>
                  <a:schemeClr val="tx1"/>
                </a:solidFill>
              </a:rPr>
              <a:t>The IRS/Treasury likely has less discretion for rules that are simply issued under the general rulemaking grant in § 7805(a)</a:t>
            </a:r>
          </a:p>
          <a:p>
            <a:pPr lvl="2"/>
            <a:r>
              <a:rPr lang="en-US" sz="1600" dirty="0">
                <a:solidFill>
                  <a:schemeClr val="tx1"/>
                </a:solidFill>
              </a:rPr>
              <a:t>For example, what is the government’s authority for the partnership anti-abuse rule in Treasury Regulation § 1.701-2?</a:t>
            </a:r>
          </a:p>
          <a:p>
            <a:pPr lvl="3"/>
            <a:r>
              <a:rPr lang="en-US" sz="1400" dirty="0">
                <a:solidFill>
                  <a:schemeClr val="tx1"/>
                </a:solidFill>
              </a:rPr>
              <a:t>Issue raised before the Seventh Circuit in ongoing </a:t>
            </a:r>
            <a:r>
              <a:rPr lang="en-US" sz="1400" i="1" dirty="0">
                <a:solidFill>
                  <a:schemeClr val="tx1"/>
                </a:solidFill>
              </a:rPr>
              <a:t>Tribune Media</a:t>
            </a:r>
            <a:r>
              <a:rPr lang="en-US" sz="1400" dirty="0">
                <a:solidFill>
                  <a:schemeClr val="tx1"/>
                </a:solidFill>
              </a:rPr>
              <a:t> case </a:t>
            </a:r>
          </a:p>
          <a:p>
            <a:pPr lvl="1"/>
            <a:r>
              <a:rPr lang="en-US" sz="1800" dirty="0">
                <a:solidFill>
                  <a:schemeClr val="tx1"/>
                </a:solidFill>
              </a:rPr>
              <a:t>Consider also:</a:t>
            </a:r>
          </a:p>
          <a:p>
            <a:pPr lvl="2"/>
            <a:r>
              <a:rPr lang="en-US" sz="1600" dirty="0">
                <a:solidFill>
                  <a:schemeClr val="tx1"/>
                </a:solidFill>
              </a:rPr>
              <a:t>The § 1.1001-3 regulations issued in response to </a:t>
            </a:r>
            <a:r>
              <a:rPr lang="en-US" sz="1600" i="1" dirty="0">
                <a:solidFill>
                  <a:schemeClr val="tx1"/>
                </a:solidFill>
              </a:rPr>
              <a:t>Cottage Savings</a:t>
            </a:r>
          </a:p>
          <a:p>
            <a:pPr lvl="2"/>
            <a:r>
              <a:rPr lang="en-US" sz="1600" dirty="0">
                <a:solidFill>
                  <a:schemeClr val="tx1"/>
                </a:solidFill>
              </a:rPr>
              <a:t>The § 1.1221-2 hedging regulations issued in response to </a:t>
            </a:r>
            <a:r>
              <a:rPr lang="en-US" sz="1600" i="1" dirty="0">
                <a:solidFill>
                  <a:schemeClr val="tx1"/>
                </a:solidFill>
              </a:rPr>
              <a:t>Arkansas Best/FNMA</a:t>
            </a:r>
          </a:p>
          <a:p>
            <a:pPr lvl="1"/>
            <a:r>
              <a:rPr lang="en-US" sz="1800" dirty="0">
                <a:solidFill>
                  <a:schemeClr val="tx1"/>
                </a:solidFill>
              </a:rPr>
              <a:t>Consider further:</a:t>
            </a:r>
          </a:p>
          <a:p>
            <a:pPr lvl="2"/>
            <a:r>
              <a:rPr lang="en-US" sz="1600" dirty="0">
                <a:solidFill>
                  <a:schemeClr val="tx1"/>
                </a:solidFill>
              </a:rPr>
              <a:t>Section 901/903 suspended FTC regulations</a:t>
            </a:r>
          </a:p>
          <a:p>
            <a:pPr lvl="2"/>
            <a:r>
              <a:rPr lang="en-US" sz="1600" dirty="0">
                <a:solidFill>
                  <a:schemeClr val="tx1"/>
                </a:solidFill>
              </a:rPr>
              <a:t>Section 882(c) deduction denial regulations</a:t>
            </a:r>
          </a:p>
          <a:p>
            <a:pPr lvl="2"/>
            <a:r>
              <a:rPr lang="en-US" sz="1600" dirty="0">
                <a:solidFill>
                  <a:schemeClr val="tx1"/>
                </a:solidFill>
              </a:rPr>
              <a:t>Section 304 anti-abuse regulations</a:t>
            </a:r>
          </a:p>
          <a:p>
            <a:pPr lvl="2"/>
            <a:r>
              <a:rPr lang="en-US" sz="1600" dirty="0">
                <a:solidFill>
                  <a:schemeClr val="tx1"/>
                </a:solidFill>
              </a:rPr>
              <a:t>Tax Court’s recent decision in </a:t>
            </a:r>
            <a:r>
              <a:rPr lang="en-US" sz="1600" i="1" dirty="0">
                <a:solidFill>
                  <a:schemeClr val="tx1"/>
                </a:solidFill>
              </a:rPr>
              <a:t>Varian</a:t>
            </a:r>
            <a:r>
              <a:rPr lang="en-US" sz="1600" dirty="0">
                <a:solidFill>
                  <a:schemeClr val="tx1"/>
                </a:solidFill>
              </a:rPr>
              <a:t> – first application of </a:t>
            </a:r>
            <a:r>
              <a:rPr lang="en-US" sz="1600" i="1" dirty="0" err="1">
                <a:solidFill>
                  <a:schemeClr val="tx1"/>
                </a:solidFill>
              </a:rPr>
              <a:t>Loper</a:t>
            </a:r>
            <a:r>
              <a:rPr lang="en-US" sz="1600" i="1" dirty="0">
                <a:solidFill>
                  <a:schemeClr val="tx1"/>
                </a:solidFill>
              </a:rPr>
              <a:t> Bright</a:t>
            </a:r>
            <a:r>
              <a:rPr lang="en-US" sz="1600" dirty="0">
                <a:solidFill>
                  <a:schemeClr val="tx1"/>
                </a:solidFill>
              </a:rPr>
              <a:t> by Tax Court.</a:t>
            </a:r>
          </a:p>
        </p:txBody>
      </p:sp>
    </p:spTree>
    <p:extLst>
      <p:ext uri="{BB962C8B-B14F-4D97-AF65-F5344CB8AC3E}">
        <p14:creationId xmlns:p14="http://schemas.microsoft.com/office/powerpoint/2010/main" val="14969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Spectrum of Tax Rulemaking Delegations</a:t>
            </a:r>
            <a:endParaRPr lang="en-US" dirty="0">
              <a:solidFill>
                <a:schemeClr val="accent6"/>
              </a:solidFill>
            </a:endParaRPr>
          </a:p>
        </p:txBody>
      </p:sp>
      <p:sp>
        <p:nvSpPr>
          <p:cNvPr id="4" name="Arrow: Left-Right 3" descr="" title="">
            <a:extLst>
              <a:ext uri="{FF2B5EF4-FFF2-40B4-BE49-F238E27FC236}">
                <a16:creationId xmlns:a16="http://schemas.microsoft.com/office/drawing/2014/main" id="{F37ED202-044A-ED91-AC5A-6E6A7F81AD12}"/>
              </a:ext>
            </a:extLst>
          </p:cNvPr>
          <p:cNvSpPr/>
          <p:nvPr/>
        </p:nvSpPr>
        <p:spPr>
          <a:xfrm>
            <a:off x="504825" y="3447228"/>
            <a:ext cx="8134350" cy="20002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 title="">
            <a:extLst>
              <a:ext uri="{FF2B5EF4-FFF2-40B4-BE49-F238E27FC236}">
                <a16:creationId xmlns:a16="http://schemas.microsoft.com/office/drawing/2014/main" id="{6A175288-2003-BF81-B7BC-2271B959DC3B}"/>
              </a:ext>
            </a:extLst>
          </p:cNvPr>
          <p:cNvSpPr txBox="1"/>
          <p:nvPr/>
        </p:nvSpPr>
        <p:spPr>
          <a:xfrm>
            <a:off x="222067" y="3719255"/>
            <a:ext cx="1170599" cy="276999"/>
          </a:xfrm>
          <a:prstGeom prst="rect">
            <a:avLst/>
          </a:prstGeom>
          <a:noFill/>
        </p:spPr>
        <p:txBody>
          <a:bodyPr wrap="square" rtlCol="0">
            <a:spAutoFit/>
          </a:bodyPr>
          <a:lstStyle/>
          <a:p>
            <a:r>
              <a:rPr lang="en-US" sz="1200" b="1" dirty="0"/>
              <a:t>More General</a:t>
            </a:r>
          </a:p>
        </p:txBody>
      </p:sp>
      <p:sp>
        <p:nvSpPr>
          <p:cNvPr id="6" name="TextBox 5" descr="" title="">
            <a:extLst>
              <a:ext uri="{FF2B5EF4-FFF2-40B4-BE49-F238E27FC236}">
                <a16:creationId xmlns:a16="http://schemas.microsoft.com/office/drawing/2014/main" id="{8FD6A090-3519-4E4D-F8C2-E7B21B04E208}"/>
              </a:ext>
            </a:extLst>
          </p:cNvPr>
          <p:cNvSpPr txBox="1"/>
          <p:nvPr/>
        </p:nvSpPr>
        <p:spPr>
          <a:xfrm>
            <a:off x="7734300" y="3719255"/>
            <a:ext cx="1340033" cy="276999"/>
          </a:xfrm>
          <a:prstGeom prst="rect">
            <a:avLst/>
          </a:prstGeom>
          <a:noFill/>
        </p:spPr>
        <p:txBody>
          <a:bodyPr wrap="square" rtlCol="0">
            <a:spAutoFit/>
          </a:bodyPr>
          <a:lstStyle/>
          <a:p>
            <a:r>
              <a:rPr lang="en-US" sz="1200" b="1" dirty="0"/>
              <a:t>More Specific</a:t>
            </a:r>
          </a:p>
        </p:txBody>
      </p:sp>
      <p:sp>
        <p:nvSpPr>
          <p:cNvPr id="8" name="TextBox 7" descr="" title="">
            <a:extLst>
              <a:ext uri="{FF2B5EF4-FFF2-40B4-BE49-F238E27FC236}">
                <a16:creationId xmlns:a16="http://schemas.microsoft.com/office/drawing/2014/main" id="{687CB5F1-A583-EAD2-E721-209AD7129151}"/>
              </a:ext>
            </a:extLst>
          </p:cNvPr>
          <p:cNvSpPr txBox="1"/>
          <p:nvPr/>
        </p:nvSpPr>
        <p:spPr>
          <a:xfrm>
            <a:off x="583041" y="2728894"/>
            <a:ext cx="9144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solidFill>
                  <a:schemeClr val="tx1"/>
                </a:solidFill>
              </a:rPr>
              <a:t>§ 482</a:t>
            </a:r>
          </a:p>
          <a:p>
            <a:r>
              <a:rPr lang="en-US" sz="1200" b="1" dirty="0">
                <a:solidFill>
                  <a:schemeClr val="tx1"/>
                </a:solidFill>
              </a:rPr>
              <a:t>§</a:t>
            </a:r>
            <a:r>
              <a:rPr lang="en-US" sz="1200" b="1" dirty="0"/>
              <a:t> 7805(a)</a:t>
            </a:r>
          </a:p>
          <a:p>
            <a:r>
              <a:rPr lang="en-US" sz="1200" b="1" dirty="0">
                <a:solidFill>
                  <a:schemeClr val="tx1"/>
                </a:solidFill>
              </a:rPr>
              <a:t>§ </a:t>
            </a:r>
            <a:r>
              <a:rPr lang="en-US" sz="1200" b="1" dirty="0"/>
              <a:t>1502</a:t>
            </a:r>
          </a:p>
        </p:txBody>
      </p:sp>
      <p:sp>
        <p:nvSpPr>
          <p:cNvPr id="11" name="TextBox 10" descr="" title="">
            <a:extLst>
              <a:ext uri="{FF2B5EF4-FFF2-40B4-BE49-F238E27FC236}">
                <a16:creationId xmlns:a16="http://schemas.microsoft.com/office/drawing/2014/main" id="{4CF4A231-F981-6967-CD8D-F013FFED7FCB}"/>
              </a:ext>
            </a:extLst>
          </p:cNvPr>
          <p:cNvSpPr txBox="1"/>
          <p:nvPr/>
        </p:nvSpPr>
        <p:spPr>
          <a:xfrm>
            <a:off x="2843330" y="2187348"/>
            <a:ext cx="1559107" cy="120032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solidFill>
                  <a:schemeClr val="tx1"/>
                </a:solidFill>
              </a:rPr>
              <a:t>§ 988(a)(1)(B)</a:t>
            </a:r>
          </a:p>
          <a:p>
            <a:r>
              <a:rPr lang="en-US" sz="1200" b="1" dirty="0">
                <a:solidFill>
                  <a:schemeClr val="tx1"/>
                </a:solidFill>
              </a:rPr>
              <a:t>§</a:t>
            </a:r>
            <a:r>
              <a:rPr lang="en-US" sz="1200" b="1" dirty="0"/>
              <a:t> 382(e)(3)</a:t>
            </a:r>
          </a:p>
          <a:p>
            <a:r>
              <a:rPr lang="en-US" sz="1200" b="1" dirty="0">
                <a:solidFill>
                  <a:schemeClr val="tx1"/>
                </a:solidFill>
              </a:rPr>
              <a:t>§ 367(a)(2), (3)</a:t>
            </a:r>
          </a:p>
          <a:p>
            <a:r>
              <a:rPr lang="en-US" sz="1200" b="1" dirty="0">
                <a:solidFill>
                  <a:schemeClr val="tx1"/>
                </a:solidFill>
              </a:rPr>
              <a:t>§</a:t>
            </a:r>
            <a:r>
              <a:rPr lang="en-US" sz="1200" b="1" dirty="0"/>
              <a:t> 355(e)(3)(A)</a:t>
            </a:r>
          </a:p>
          <a:p>
            <a:r>
              <a:rPr lang="en-US" sz="1200" b="1" dirty="0">
                <a:solidFill>
                  <a:schemeClr val="tx1"/>
                </a:solidFill>
              </a:rPr>
              <a:t>§ 1248(e), (f)</a:t>
            </a:r>
          </a:p>
          <a:p>
            <a:r>
              <a:rPr lang="en-US" sz="1200" b="1" dirty="0">
                <a:solidFill>
                  <a:schemeClr val="tx1"/>
                </a:solidFill>
              </a:rPr>
              <a:t>§ 897(d)</a:t>
            </a:r>
          </a:p>
        </p:txBody>
      </p:sp>
      <p:sp>
        <p:nvSpPr>
          <p:cNvPr id="13" name="TextBox 12" descr="" title="">
            <a:extLst>
              <a:ext uri="{FF2B5EF4-FFF2-40B4-BE49-F238E27FC236}">
                <a16:creationId xmlns:a16="http://schemas.microsoft.com/office/drawing/2014/main" id="{DB7E5FF8-0A41-7B39-7022-4C125801F0BC}"/>
              </a:ext>
            </a:extLst>
          </p:cNvPr>
          <p:cNvSpPr txBox="1"/>
          <p:nvPr/>
        </p:nvSpPr>
        <p:spPr>
          <a:xfrm>
            <a:off x="7302683" y="2174897"/>
            <a:ext cx="1258276" cy="1200329"/>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solidFill>
                  <a:schemeClr val="tx1"/>
                </a:solidFill>
              </a:rPr>
              <a:t>§ 1092(b)</a:t>
            </a:r>
          </a:p>
          <a:p>
            <a:r>
              <a:rPr lang="en-US" sz="1200" b="1" dirty="0">
                <a:solidFill>
                  <a:schemeClr val="tx1"/>
                </a:solidFill>
              </a:rPr>
              <a:t>§ 4501(e)(4)</a:t>
            </a:r>
          </a:p>
          <a:p>
            <a:r>
              <a:rPr lang="en-US" sz="1200" b="1" dirty="0">
                <a:solidFill>
                  <a:schemeClr val="tx1"/>
                </a:solidFill>
              </a:rPr>
              <a:t>§ 4501(f)(2), (3)</a:t>
            </a:r>
          </a:p>
          <a:p>
            <a:r>
              <a:rPr lang="en-US" sz="1200" b="1" dirty="0">
                <a:solidFill>
                  <a:schemeClr val="tx1"/>
                </a:solidFill>
              </a:rPr>
              <a:t>§ 304(b)(6)</a:t>
            </a:r>
          </a:p>
          <a:p>
            <a:r>
              <a:rPr lang="en-US" sz="1200" b="1" dirty="0">
                <a:solidFill>
                  <a:schemeClr val="tx1"/>
                </a:solidFill>
              </a:rPr>
              <a:t>§ </a:t>
            </a:r>
            <a:r>
              <a:rPr lang="en-US" sz="1200" b="1" dirty="0" err="1">
                <a:solidFill>
                  <a:schemeClr val="tx1"/>
                </a:solidFill>
              </a:rPr>
              <a:t>245A</a:t>
            </a:r>
            <a:r>
              <a:rPr lang="en-US" sz="1200" b="1" dirty="0">
                <a:solidFill>
                  <a:schemeClr val="tx1"/>
                </a:solidFill>
              </a:rPr>
              <a:t>(g) (“..., including…”)</a:t>
            </a:r>
          </a:p>
        </p:txBody>
      </p:sp>
      <p:sp>
        <p:nvSpPr>
          <p:cNvPr id="14" name="TextBox 13" descr="" title="">
            <a:extLst>
              <a:ext uri="{FF2B5EF4-FFF2-40B4-BE49-F238E27FC236}">
                <a16:creationId xmlns:a16="http://schemas.microsoft.com/office/drawing/2014/main" id="{EC327E50-EB03-97B5-8104-12844967A403}"/>
              </a:ext>
            </a:extLst>
          </p:cNvPr>
          <p:cNvSpPr txBox="1"/>
          <p:nvPr/>
        </p:nvSpPr>
        <p:spPr>
          <a:xfrm>
            <a:off x="2843330" y="987019"/>
            <a:ext cx="1559107"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kern="100" dirty="0">
                <a:effectLst/>
                <a:ea typeface="Aptos" panose="020B0004020202020204" pitchFamily="34" charset="0"/>
                <a:cs typeface="Times New Roman" panose="02020603050405020304" pitchFamily="18" charset="0"/>
              </a:rPr>
              <a:t>“Except as provided in regulations…” or “Except to the extent provided in regulations…”</a:t>
            </a:r>
            <a:endParaRPr lang="en-US" sz="1200" kern="100" dirty="0">
              <a:effectLst/>
              <a:ea typeface="Aptos" panose="020B0004020202020204" pitchFamily="34" charset="0"/>
              <a:cs typeface="Times New Roman" panose="02020603050405020304" pitchFamily="18" charset="0"/>
            </a:endParaRPr>
          </a:p>
        </p:txBody>
      </p:sp>
      <p:sp>
        <p:nvSpPr>
          <p:cNvPr id="16" name="TextBox 15" descr="" title="">
            <a:extLst>
              <a:ext uri="{FF2B5EF4-FFF2-40B4-BE49-F238E27FC236}">
                <a16:creationId xmlns:a16="http://schemas.microsoft.com/office/drawing/2014/main" id="{FF3DA03E-1796-0771-32E4-3CFFC52C816A}"/>
              </a:ext>
            </a:extLst>
          </p:cNvPr>
          <p:cNvSpPr txBox="1"/>
          <p:nvPr/>
        </p:nvSpPr>
        <p:spPr>
          <a:xfrm>
            <a:off x="4618182" y="1448685"/>
            <a:ext cx="2490501" cy="1938992"/>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solidFill>
                  <a:schemeClr val="tx1"/>
                </a:solidFill>
              </a:rPr>
              <a:t>§ 4501(f)</a:t>
            </a:r>
          </a:p>
          <a:p>
            <a:r>
              <a:rPr lang="en-US" sz="1200" b="1" dirty="0">
                <a:solidFill>
                  <a:schemeClr val="tx1"/>
                </a:solidFill>
              </a:rPr>
              <a:t>§</a:t>
            </a:r>
            <a:r>
              <a:rPr lang="en-US" sz="1200" b="1" dirty="0"/>
              <a:t> </a:t>
            </a:r>
            <a:r>
              <a:rPr lang="en-US" sz="1200" b="1" dirty="0" err="1"/>
              <a:t>245A</a:t>
            </a:r>
            <a:r>
              <a:rPr lang="en-US" sz="1200" b="1" dirty="0"/>
              <a:t>(g) (first phrase)</a:t>
            </a:r>
          </a:p>
          <a:p>
            <a:r>
              <a:rPr lang="en-US" sz="1200" b="1" dirty="0">
                <a:solidFill>
                  <a:schemeClr val="tx1"/>
                </a:solidFill>
              </a:rPr>
              <a:t>§ 7701(b)(11)</a:t>
            </a:r>
          </a:p>
          <a:p>
            <a:r>
              <a:rPr lang="en-US" sz="1200" b="1" dirty="0">
                <a:solidFill>
                  <a:schemeClr val="tx1"/>
                </a:solidFill>
              </a:rPr>
              <a:t>§</a:t>
            </a:r>
            <a:r>
              <a:rPr lang="en-US" sz="1200" b="1" dirty="0"/>
              <a:t> 1503(d)(4)</a:t>
            </a:r>
          </a:p>
          <a:p>
            <a:r>
              <a:rPr lang="en-US" sz="1200" b="1" dirty="0">
                <a:solidFill>
                  <a:schemeClr val="tx1"/>
                </a:solidFill>
              </a:rPr>
              <a:t>§ 1260(g)</a:t>
            </a:r>
          </a:p>
          <a:p>
            <a:r>
              <a:rPr lang="en-US" sz="1200" b="1" dirty="0">
                <a:solidFill>
                  <a:schemeClr val="tx1"/>
                </a:solidFill>
              </a:rPr>
              <a:t>§ 1259(f)</a:t>
            </a:r>
          </a:p>
          <a:p>
            <a:r>
              <a:rPr lang="en-US" sz="1200" b="1" dirty="0">
                <a:solidFill>
                  <a:schemeClr val="tx1"/>
                </a:solidFill>
              </a:rPr>
              <a:t>§ 351(g)(4)</a:t>
            </a:r>
          </a:p>
          <a:p>
            <a:r>
              <a:rPr lang="en-US" sz="1200" b="1" dirty="0">
                <a:solidFill>
                  <a:schemeClr val="tx1"/>
                </a:solidFill>
              </a:rPr>
              <a:t>§ 954(c)(6)(A) </a:t>
            </a:r>
          </a:p>
          <a:p>
            <a:r>
              <a:rPr lang="en-US" sz="1200" b="1" dirty="0">
                <a:solidFill>
                  <a:schemeClr val="tx1"/>
                </a:solidFill>
              </a:rPr>
              <a:t>§ 894(c)(2)</a:t>
            </a:r>
          </a:p>
          <a:p>
            <a:r>
              <a:rPr lang="en-US" sz="1200" b="1" dirty="0">
                <a:solidFill>
                  <a:schemeClr val="tx1"/>
                </a:solidFill>
              </a:rPr>
              <a:t>§ 960(f)</a:t>
            </a:r>
          </a:p>
        </p:txBody>
      </p:sp>
      <p:sp>
        <p:nvSpPr>
          <p:cNvPr id="17" name="TextBox 16" descr="" title="">
            <a:extLst>
              <a:ext uri="{FF2B5EF4-FFF2-40B4-BE49-F238E27FC236}">
                <a16:creationId xmlns:a16="http://schemas.microsoft.com/office/drawing/2014/main" id="{E7D769D3-EA93-7188-FC54-09C29BD0B9F5}"/>
              </a:ext>
            </a:extLst>
          </p:cNvPr>
          <p:cNvSpPr txBox="1"/>
          <p:nvPr/>
        </p:nvSpPr>
        <p:spPr>
          <a:xfrm>
            <a:off x="4618183" y="617688"/>
            <a:ext cx="2490502" cy="830997"/>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kern="100" dirty="0">
                <a:effectLst/>
                <a:ea typeface="Aptos" panose="020B0004020202020204" pitchFamily="34" charset="0"/>
                <a:cs typeface="Times New Roman" panose="02020603050405020304" pitchFamily="18" charset="0"/>
              </a:rPr>
              <a:t>“Necessary or appropriate”</a:t>
            </a:r>
            <a:r>
              <a:rPr lang="en-US" sz="1200" b="1" kern="100" dirty="0">
                <a:ea typeface="Aptos" panose="020B0004020202020204" pitchFamily="34" charset="0"/>
                <a:cs typeface="Times New Roman" panose="02020603050405020304" pitchFamily="18" charset="0"/>
              </a:rPr>
              <a:t> to prevent tax avoidance/abuse or to carry out the purpose(s) of a specific provision</a:t>
            </a:r>
            <a:endParaRPr lang="en-US" sz="1200" kern="100" dirty="0">
              <a:effectLst/>
              <a:ea typeface="Aptos" panose="020B0004020202020204" pitchFamily="34" charset="0"/>
              <a:cs typeface="Times New Roman" panose="02020603050405020304" pitchFamily="18" charset="0"/>
            </a:endParaRPr>
          </a:p>
        </p:txBody>
      </p:sp>
      <p:sp>
        <p:nvSpPr>
          <p:cNvPr id="3" name="TextBox 2" descr="" title="">
            <a:extLst>
              <a:ext uri="{FF2B5EF4-FFF2-40B4-BE49-F238E27FC236}">
                <a16:creationId xmlns:a16="http://schemas.microsoft.com/office/drawing/2014/main" id="{F38A9BE0-299C-7F03-0E4C-87F5A9E7F8FA}"/>
              </a:ext>
            </a:extLst>
          </p:cNvPr>
          <p:cNvSpPr txBox="1"/>
          <p:nvPr/>
        </p:nvSpPr>
        <p:spPr>
          <a:xfrm>
            <a:off x="1713185" y="2728894"/>
            <a:ext cx="9144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solidFill>
                  <a:schemeClr val="tx1"/>
                </a:solidFill>
              </a:rPr>
              <a:t>§</a:t>
            </a:r>
            <a:r>
              <a:rPr lang="en-US" sz="1200" b="1" dirty="0"/>
              <a:t> 7701(l)</a:t>
            </a:r>
          </a:p>
          <a:p>
            <a:r>
              <a:rPr lang="en-US" sz="1200" b="1" dirty="0">
                <a:solidFill>
                  <a:schemeClr val="tx1"/>
                </a:solidFill>
              </a:rPr>
              <a:t>§ 385</a:t>
            </a:r>
          </a:p>
          <a:p>
            <a:r>
              <a:rPr lang="en-US" sz="1200" b="1" dirty="0">
                <a:solidFill>
                  <a:schemeClr val="tx1"/>
                </a:solidFill>
              </a:rPr>
              <a:t>§ 863(a)</a:t>
            </a:r>
          </a:p>
        </p:txBody>
      </p:sp>
    </p:spTree>
    <p:extLst>
      <p:ext uri="{BB962C8B-B14F-4D97-AF65-F5344CB8AC3E}">
        <p14:creationId xmlns:p14="http://schemas.microsoft.com/office/powerpoint/2010/main" val="210248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Validity of Tax Regulations after </a:t>
            </a:r>
            <a:r>
              <a:rPr lang="en-US" i="1" dirty="0"/>
              <a:t>Loper Bright</a:t>
            </a:r>
            <a:r>
              <a:rPr lang="en-US" dirty="0"/>
              <a:t>?</a:t>
            </a:r>
          </a:p>
        </p:txBody>
      </p:sp>
      <p:sp>
        <p:nvSpPr>
          <p:cNvPr id="3" name="Text Placeholder 2" descr="" title=""/>
          <p:cNvSpPr>
            <a:spLocks noGrp="1"/>
          </p:cNvSpPr>
          <p:nvPr>
            <p:ph type="body" sz="quarter" idx="10"/>
          </p:nvPr>
        </p:nvSpPr>
        <p:spPr/>
        <p:txBody>
          <a:bodyPr/>
          <a:lstStyle/>
          <a:p>
            <a:pPr lvl="1"/>
            <a:r>
              <a:rPr lang="en-US" sz="1800" dirty="0">
                <a:solidFill>
                  <a:schemeClr val="tx1"/>
                </a:solidFill>
              </a:rPr>
              <a:t>Does tax regulation validity turn on whether:</a:t>
            </a:r>
          </a:p>
          <a:p>
            <a:pPr marL="692658" lvl="2" indent="-400050">
              <a:buFont typeface="+mj-lt"/>
              <a:buAutoNum type="romanLcPeriod"/>
            </a:pPr>
            <a:r>
              <a:rPr lang="en-US" dirty="0">
                <a:solidFill>
                  <a:schemeClr val="tx1"/>
                </a:solidFill>
              </a:rPr>
              <a:t>The regulations were issued under § 7805 or under a specific Code section, </a:t>
            </a:r>
          </a:p>
          <a:p>
            <a:pPr marL="692658" lvl="2" indent="-400050">
              <a:buFont typeface="+mj-lt"/>
              <a:buAutoNum type="romanLcPeriod"/>
            </a:pPr>
            <a:r>
              <a:rPr lang="en-US" dirty="0">
                <a:solidFill>
                  <a:schemeClr val="tx1"/>
                </a:solidFill>
              </a:rPr>
              <a:t>The regulations are like the consolidated return regulations, promulgated pursuant to a directed but broad delegation, </a:t>
            </a:r>
          </a:p>
          <a:p>
            <a:pPr marL="692658" lvl="2" indent="-400050">
              <a:buFont typeface="+mj-lt"/>
              <a:buAutoNum type="romanLcPeriod"/>
            </a:pPr>
            <a:r>
              <a:rPr lang="en-US" dirty="0">
                <a:solidFill>
                  <a:schemeClr val="tx1"/>
                </a:solidFill>
              </a:rPr>
              <a:t>The regulations are especially specific but not grounded in any statutory provision and more gap-filling (</a:t>
            </a:r>
            <a:r>
              <a:rPr lang="en-US" i="1" dirty="0">
                <a:solidFill>
                  <a:schemeClr val="tx1"/>
                </a:solidFill>
              </a:rPr>
              <a:t>see</a:t>
            </a:r>
            <a:r>
              <a:rPr lang="en-US" dirty="0">
                <a:solidFill>
                  <a:schemeClr val="tx1"/>
                </a:solidFill>
              </a:rPr>
              <a:t>, </a:t>
            </a:r>
            <a:r>
              <a:rPr lang="en-US" i="1" dirty="0">
                <a:solidFill>
                  <a:schemeClr val="tx1"/>
                </a:solidFill>
              </a:rPr>
              <a:t>e.g.</a:t>
            </a:r>
            <a:r>
              <a:rPr lang="en-US" dirty="0">
                <a:solidFill>
                  <a:schemeClr val="tx1"/>
                </a:solidFill>
              </a:rPr>
              <a:t>, the 11-step process for applying </a:t>
            </a:r>
            <a:r>
              <a:rPr lang="en-US" sz="1800" dirty="0">
                <a:solidFill>
                  <a:schemeClr val="tx1"/>
                </a:solidFill>
              </a:rPr>
              <a:t>§ </a:t>
            </a:r>
            <a:r>
              <a:rPr lang="en-US" dirty="0">
                <a:solidFill>
                  <a:schemeClr val="tx1"/>
                </a:solidFill>
              </a:rPr>
              <a:t>163(j) to partnerships), </a:t>
            </a:r>
          </a:p>
          <a:p>
            <a:pPr marL="692658" lvl="2" indent="-400050">
              <a:buFont typeface="+mj-lt"/>
              <a:buAutoNum type="romanLcPeriod"/>
            </a:pPr>
            <a:r>
              <a:rPr lang="en-US" dirty="0">
                <a:solidFill>
                  <a:schemeClr val="tx1"/>
                </a:solidFill>
              </a:rPr>
              <a:t>The regulations are short (</a:t>
            </a:r>
            <a:r>
              <a:rPr lang="en-US" i="1" dirty="0">
                <a:solidFill>
                  <a:schemeClr val="tx1"/>
                </a:solidFill>
              </a:rPr>
              <a:t>see</a:t>
            </a:r>
            <a:r>
              <a:rPr lang="en-US" dirty="0">
                <a:solidFill>
                  <a:schemeClr val="tx1"/>
                </a:solidFill>
              </a:rPr>
              <a:t>, </a:t>
            </a:r>
            <a:r>
              <a:rPr lang="en-US" i="1" dirty="0">
                <a:solidFill>
                  <a:schemeClr val="tx1"/>
                </a:solidFill>
              </a:rPr>
              <a:t>e.g.</a:t>
            </a:r>
            <a:r>
              <a:rPr lang="en-US" dirty="0">
                <a:solidFill>
                  <a:schemeClr val="tx1"/>
                </a:solidFill>
              </a:rPr>
              <a:t>, the recent </a:t>
            </a:r>
            <a:r>
              <a:rPr lang="en-US" sz="1800" dirty="0">
                <a:solidFill>
                  <a:schemeClr val="tx1"/>
                </a:solidFill>
              </a:rPr>
              <a:t>§§ </a:t>
            </a:r>
            <a:r>
              <a:rPr lang="en-US" dirty="0">
                <a:solidFill>
                  <a:schemeClr val="tx1"/>
                </a:solidFill>
              </a:rPr>
              <a:t>959/961 notice), or</a:t>
            </a:r>
          </a:p>
          <a:p>
            <a:pPr marL="692658" lvl="2" indent="-400050">
              <a:buFont typeface="+mj-lt"/>
              <a:buAutoNum type="romanLcPeriod"/>
            </a:pPr>
            <a:r>
              <a:rPr lang="en-US" dirty="0">
                <a:solidFill>
                  <a:schemeClr val="tx1"/>
                </a:solidFill>
              </a:rPr>
              <a:t>The regulations represent an anti-abuse rule where the statute did not expressly authorize one.</a:t>
            </a:r>
          </a:p>
          <a:p>
            <a:pPr lvl="2"/>
            <a:endParaRPr lang="en-US" sz="1600" dirty="0">
              <a:solidFill>
                <a:schemeClr val="tx1"/>
              </a:solidFill>
            </a:endParaRPr>
          </a:p>
        </p:txBody>
      </p:sp>
    </p:spTree>
    <p:extLst>
      <p:ext uri="{BB962C8B-B14F-4D97-AF65-F5344CB8AC3E}">
        <p14:creationId xmlns:p14="http://schemas.microsoft.com/office/powerpoint/2010/main" val="274061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9.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19B275A7-FD97-BF4F-8BD8-69E479F1AF44}"/>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sp>
        <p:nvSpPr>
          <p:cNvPr id="6" name="Rectangle 5" descr="" title="">
            <a:extLst>
              <a:ext uri="{FF2B5EF4-FFF2-40B4-BE49-F238E27FC236}">
                <a16:creationId xmlns:a16="http://schemas.microsoft.com/office/drawing/2014/main" id="{46F58DDA-6B02-D24E-8B8D-466255342D9B}"/>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Are the partnership anti-abuse rules in Treas. Reg. § 1.701-2 valid or invalid under Loper Bright?</a:t>
            </a:r>
          </a:p>
        </p:txBody>
      </p:sp>
      <p:sp>
        <p:nvSpPr>
          <p:cNvPr id="7" name="Rounded Rectangle 6" descr="" title="">
            <a:extLst>
              <a:ext uri="{FF2B5EF4-FFF2-40B4-BE49-F238E27FC236}">
                <a16:creationId xmlns:a16="http://schemas.microsoft.com/office/drawing/2014/main" id="{76F6D81E-4722-9F4D-904D-9B6033367ED4}"/>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8960618E-39E8-604F-A160-9D9857D0EEE1}"/>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F790F2AA-B48E-034C-A32C-F60E7DD879AF}"/>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pic>
        <p:nvPicPr>
          <p:cNvPr id="4" name="Graphic 3" descr="" title="">
            <a:extLst>
              <a:ext uri="{FF2B5EF4-FFF2-40B4-BE49-F238E27FC236}">
                <a16:creationId xmlns:a16="http://schemas.microsoft.com/office/drawing/2014/main" id="{EAA8E513-60A1-F74A-8A80-EDD1372B2B98}"/>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8680" y="1703070"/>
            <a:ext cx="1737360" cy="1737360"/>
          </a:xfrm>
          <a:prstGeom prst="rect">
            <a:avLst/>
          </a:prstGeom>
        </p:spPr>
      </p:pic>
    </p:spTree>
    <p:custDataLst/>
    <p:extLst>
      <p:ext uri="{BB962C8B-B14F-4D97-AF65-F5344CB8AC3E}">
        <p14:creationId xmlns:p14="http://schemas.microsoft.com/office/powerpoint/2010/main" val="4585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Contents</a:t>
            </a:r>
          </a:p>
        </p:txBody>
      </p:sp>
      <p:sp>
        <p:nvSpPr>
          <p:cNvPr id="3" name="Content Placeholder 2" descr="" title=""/>
          <p:cNvSpPr>
            <a:spLocks noGrp="1"/>
          </p:cNvSpPr>
          <p:nvPr>
            <p:ph idx="1"/>
          </p:nvPr>
        </p:nvSpPr>
        <p:spPr/>
        <p:txBody>
          <a:bodyPr/>
          <a:lstStyle/>
          <a:p>
            <a:pPr lvl="0"/>
            <a:r>
              <a:rPr lang="en-US" dirty="0"/>
              <a:t>Section 1</a:t>
            </a:r>
          </a:p>
          <a:p>
            <a:pPr lvl="1"/>
            <a:r>
              <a:rPr lang="en-US" dirty="0"/>
              <a:t>Background on Admin Law Challenges</a:t>
            </a:r>
          </a:p>
          <a:p>
            <a:pPr lvl="0"/>
            <a:r>
              <a:rPr lang="en-US" dirty="0"/>
              <a:t>Section 2</a:t>
            </a:r>
          </a:p>
          <a:p>
            <a:pPr lvl="1"/>
            <a:r>
              <a:rPr lang="en-US" i="1" dirty="0" err="1"/>
              <a:t>Loper</a:t>
            </a:r>
            <a:r>
              <a:rPr lang="en-US" i="1" dirty="0"/>
              <a:t> Bright Enters. v. Raimondo</a:t>
            </a:r>
            <a:endParaRPr lang="en-US" dirty="0"/>
          </a:p>
          <a:p>
            <a:pPr lvl="0"/>
            <a:r>
              <a:rPr lang="en-US" dirty="0"/>
              <a:t>Section 3</a:t>
            </a:r>
          </a:p>
          <a:p>
            <a:pPr lvl="1"/>
            <a:r>
              <a:rPr lang="en-US" i="1" dirty="0"/>
              <a:t>Ohio v. EPA</a:t>
            </a:r>
          </a:p>
          <a:p>
            <a:pPr lvl="0"/>
            <a:r>
              <a:rPr lang="en-US" dirty="0"/>
              <a:t>Section 4</a:t>
            </a:r>
          </a:p>
          <a:p>
            <a:pPr lvl="1"/>
            <a:r>
              <a:rPr lang="en-US" dirty="0"/>
              <a:t>Peering into the Future</a:t>
            </a:r>
          </a:p>
        </p:txBody>
      </p:sp>
    </p:spTree>
    <p:extLst>
      <p:ext uri="{BB962C8B-B14F-4D97-AF65-F5344CB8AC3E}">
        <p14:creationId xmlns:p14="http://schemas.microsoft.com/office/powerpoint/2010/main" val="428493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29697580-54B0-7C43-A636-8101F2CFD72A}"/>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CDA1452E-BB4E-3946-BC80-7DD661311D88}"/>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79B62AE5-C3E7-CC42-AA0C-F25B6EA48624}"/>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Are Treasury’s proposed funding rule regulations in Prop. Treas. Reg. § 58.4501-7(e) valid or invalid under Loper Bright?</a:t>
            </a:r>
          </a:p>
        </p:txBody>
      </p:sp>
      <p:sp>
        <p:nvSpPr>
          <p:cNvPr id="7" name="Rounded Rectangle 6" descr="" title="">
            <a:extLst>
              <a:ext uri="{FF2B5EF4-FFF2-40B4-BE49-F238E27FC236}">
                <a16:creationId xmlns:a16="http://schemas.microsoft.com/office/drawing/2014/main" id="{79AE5092-3F4B-9A41-9079-F66B32C1EFC8}"/>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99CB6438-FCEA-E14E-88F3-1CD0C31324EA}"/>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E45DF350-B192-3043-B769-136CD0A46B53}"/>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18439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1.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50140C0A-5700-104B-B6DF-72D04D8476F9}"/>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18A92DF5-2789-B84B-A9C0-4FE8F370C621}"/>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9358F3B9-DC5A-F14F-85A7-3FAADC96ABDC}"/>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Are the extraordinary reduction and disposition rules in Treas. Reg. § 1.245A-5 valid or invalid under Loper Bright?</a:t>
            </a:r>
          </a:p>
        </p:txBody>
      </p:sp>
      <p:sp>
        <p:nvSpPr>
          <p:cNvPr id="7" name="Rounded Rectangle 6" descr="" title="">
            <a:extLst>
              <a:ext uri="{FF2B5EF4-FFF2-40B4-BE49-F238E27FC236}">
                <a16:creationId xmlns:a16="http://schemas.microsoft.com/office/drawing/2014/main" id="{0563ED55-15CA-A64A-8974-83E2D90E0056}"/>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77EACEC0-24E8-2548-9B7D-E7F96F94C6A2}"/>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90A92CBD-BB84-1B4C-84FC-38AE51537B8F}"/>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64706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2.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F098248E-CA80-B347-9896-1FFF712EA627}"/>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6BCEB701-882B-FA42-84FF-227E8EC2C21E}"/>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91346E87-A631-B841-B0B8-EE088DB55ECD}"/>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Are the debt modification rules in Treas. Reg. § 1.1001-3 issued in response to Cottage Savings valid or invalid under Loper Bright?</a:t>
            </a:r>
          </a:p>
        </p:txBody>
      </p:sp>
      <p:sp>
        <p:nvSpPr>
          <p:cNvPr id="7" name="Rounded Rectangle 6" descr="" title="">
            <a:extLst>
              <a:ext uri="{FF2B5EF4-FFF2-40B4-BE49-F238E27FC236}">
                <a16:creationId xmlns:a16="http://schemas.microsoft.com/office/drawing/2014/main" id="{04F7959A-BC13-EE41-A5C8-22EBAC26A29E}"/>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DDA39389-D438-A04F-86A5-7757E8C7AE39}"/>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BA844FEF-36C4-7949-9837-EE48D5BE8CC3}"/>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41129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End of </a:t>
            </a:r>
            <a:r>
              <a:rPr lang="en-US" i="1" dirty="0"/>
              <a:t>Auer </a:t>
            </a:r>
            <a:r>
              <a:rPr lang="en-US" dirty="0"/>
              <a:t>Deference?</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sz="1800" i="1" dirty="0">
                <a:solidFill>
                  <a:schemeClr val="tx1"/>
                </a:solidFill>
                <a:effectLst/>
                <a:ea typeface="Times New Roman" panose="02020603050405020304" pitchFamily="18" charset="0"/>
                <a:cs typeface="Times New Roman" panose="02020603050405020304" pitchFamily="18" charset="0"/>
              </a:rPr>
              <a:t>Loper Bright</a:t>
            </a:r>
            <a:r>
              <a:rPr lang="en-US" sz="1800" dirty="0">
                <a:solidFill>
                  <a:schemeClr val="tx1"/>
                </a:solidFill>
                <a:effectLst/>
                <a:ea typeface="Times New Roman" panose="02020603050405020304" pitchFamily="18" charset="0"/>
                <a:cs typeface="Times New Roman" panose="02020603050405020304" pitchFamily="18" charset="0"/>
              </a:rPr>
              <a:t>’s reasoning suggests that </a:t>
            </a:r>
            <a:r>
              <a:rPr lang="en-US" sz="1800" i="1" dirty="0">
                <a:solidFill>
                  <a:schemeClr val="tx1"/>
                </a:solidFill>
                <a:effectLst/>
                <a:ea typeface="Times New Roman" panose="02020603050405020304" pitchFamily="18" charset="0"/>
                <a:cs typeface="Times New Roman" panose="02020603050405020304" pitchFamily="18" charset="0"/>
              </a:rPr>
              <a:t>Kisor</a:t>
            </a:r>
            <a:r>
              <a:rPr lang="en-US" sz="1800" dirty="0">
                <a:solidFill>
                  <a:schemeClr val="tx1"/>
                </a:solidFill>
                <a:effectLst/>
                <a:ea typeface="Times New Roman" panose="02020603050405020304" pitchFamily="18" charset="0"/>
                <a:cs typeface="Times New Roman" panose="02020603050405020304" pitchFamily="18" charset="0"/>
              </a:rPr>
              <a:t>/</a:t>
            </a:r>
            <a:r>
              <a:rPr lang="en-US" sz="1800" i="1" dirty="0">
                <a:solidFill>
                  <a:schemeClr val="tx1"/>
                </a:solidFill>
                <a:effectLst/>
                <a:ea typeface="Times New Roman" panose="02020603050405020304" pitchFamily="18" charset="0"/>
                <a:cs typeface="Times New Roman" panose="02020603050405020304" pitchFamily="18" charset="0"/>
              </a:rPr>
              <a:t>Auer</a:t>
            </a:r>
            <a:r>
              <a:rPr lang="en-US" sz="1800" dirty="0">
                <a:solidFill>
                  <a:schemeClr val="tx1"/>
                </a:solidFill>
                <a:effectLst/>
                <a:ea typeface="Times New Roman" panose="02020603050405020304" pitchFamily="18" charset="0"/>
                <a:cs typeface="Times New Roman" panose="02020603050405020304" pitchFamily="18" charset="0"/>
              </a:rPr>
              <a:t> deference should also be overruled and afforded </a:t>
            </a:r>
            <a:r>
              <a:rPr lang="en-US" sz="1800" i="1" dirty="0">
                <a:solidFill>
                  <a:schemeClr val="tx1"/>
                </a:solidFill>
                <a:effectLst/>
                <a:ea typeface="Times New Roman" panose="02020603050405020304" pitchFamily="18" charset="0"/>
                <a:cs typeface="Times New Roman" panose="02020603050405020304" pitchFamily="18" charset="0"/>
              </a:rPr>
              <a:t>Skidmore</a:t>
            </a:r>
            <a:r>
              <a:rPr lang="en-US" sz="1800" dirty="0">
                <a:solidFill>
                  <a:schemeClr val="tx1"/>
                </a:solidFill>
                <a:effectLst/>
                <a:ea typeface="Times New Roman" panose="02020603050405020304" pitchFamily="18" charset="0"/>
                <a:cs typeface="Times New Roman" panose="02020603050405020304" pitchFamily="18" charset="0"/>
              </a:rPr>
              <a:t> deference at best</a:t>
            </a:r>
            <a:endParaRPr lang="en-US" sz="1800" dirty="0">
              <a:solidFill>
                <a:schemeClr val="tx1"/>
              </a:solidFill>
            </a:endParaRPr>
          </a:p>
          <a:p>
            <a:pPr lvl="2"/>
            <a:r>
              <a:rPr lang="en-US" sz="1600" i="1" dirty="0" err="1">
                <a:solidFill>
                  <a:schemeClr val="tx1"/>
                </a:solidFill>
                <a:effectLst/>
                <a:ea typeface="Times New Roman" panose="02020603050405020304" pitchFamily="18" charset="0"/>
                <a:cs typeface="Times New Roman" panose="02020603050405020304" pitchFamily="18" charset="0"/>
              </a:rPr>
              <a:t>Kisor</a:t>
            </a:r>
            <a:r>
              <a:rPr lang="en-US" sz="1600" dirty="0">
                <a:solidFill>
                  <a:schemeClr val="tx1"/>
                </a:solidFill>
                <a:effectLst/>
                <a:ea typeface="Times New Roman" panose="02020603050405020304" pitchFamily="18" charset="0"/>
                <a:cs typeface="Times New Roman" panose="02020603050405020304" pitchFamily="18" charset="0"/>
              </a:rPr>
              <a:t>/</a:t>
            </a:r>
            <a:r>
              <a:rPr lang="en-US" sz="1600" i="1" dirty="0">
                <a:solidFill>
                  <a:schemeClr val="tx1"/>
                </a:solidFill>
                <a:effectLst/>
                <a:ea typeface="Times New Roman" panose="02020603050405020304" pitchFamily="18" charset="0"/>
                <a:cs typeface="Times New Roman" panose="02020603050405020304" pitchFamily="18" charset="0"/>
              </a:rPr>
              <a:t>Auer</a:t>
            </a:r>
            <a:r>
              <a:rPr lang="en-US" sz="1600" dirty="0">
                <a:solidFill>
                  <a:schemeClr val="tx1"/>
                </a:solidFill>
                <a:effectLst/>
                <a:ea typeface="Times New Roman" panose="02020603050405020304" pitchFamily="18" charset="0"/>
                <a:cs typeface="Times New Roman" panose="02020603050405020304" pitchFamily="18" charset="0"/>
              </a:rPr>
              <a:t> deference is deference to an agency’s reasonable interpretation of genuinely ambiguous regulations. As with </a:t>
            </a:r>
            <a:r>
              <a:rPr lang="en-US" sz="1600" i="1" dirty="0">
                <a:solidFill>
                  <a:schemeClr val="tx1"/>
                </a:solidFill>
                <a:effectLst/>
                <a:ea typeface="Times New Roman" panose="02020603050405020304" pitchFamily="18" charset="0"/>
                <a:cs typeface="Times New Roman" panose="02020603050405020304" pitchFamily="18" charset="0"/>
              </a:rPr>
              <a:t>Chevron</a:t>
            </a:r>
            <a:r>
              <a:rPr lang="en-US" sz="1600" dirty="0">
                <a:solidFill>
                  <a:schemeClr val="tx1"/>
                </a:solidFill>
                <a:effectLst/>
                <a:ea typeface="Times New Roman" panose="02020603050405020304" pitchFamily="18" charset="0"/>
                <a:cs typeface="Times New Roman" panose="02020603050405020304" pitchFamily="18" charset="0"/>
              </a:rPr>
              <a:t> deference, the Court has pared it back over the years (as in </a:t>
            </a:r>
            <a:r>
              <a:rPr lang="en-US" sz="1600" i="1" dirty="0" err="1">
                <a:solidFill>
                  <a:schemeClr val="tx1"/>
                </a:solidFill>
                <a:effectLst/>
                <a:ea typeface="Times New Roman" panose="02020603050405020304" pitchFamily="18" charset="0"/>
                <a:cs typeface="Times New Roman" panose="02020603050405020304" pitchFamily="18" charset="0"/>
              </a:rPr>
              <a:t>Kisor</a:t>
            </a:r>
            <a:r>
              <a:rPr lang="en-US" sz="1600" i="1" dirty="0">
                <a:solidFill>
                  <a:schemeClr val="tx1"/>
                </a:solidFill>
                <a:effectLst/>
                <a:ea typeface="Times New Roman" panose="02020603050405020304" pitchFamily="18" charset="0"/>
                <a:cs typeface="Times New Roman" panose="02020603050405020304" pitchFamily="18" charset="0"/>
              </a:rPr>
              <a:t>)</a:t>
            </a:r>
            <a:endParaRPr lang="en-US" sz="1600" dirty="0">
              <a:solidFill>
                <a:schemeClr val="tx1"/>
              </a:solidFill>
            </a:endParaRPr>
          </a:p>
          <a:p>
            <a:pPr lvl="1"/>
            <a:endParaRPr lang="en-US" sz="1800" dirty="0">
              <a:solidFill>
                <a:schemeClr val="tx1"/>
              </a:solidFill>
            </a:endParaRPr>
          </a:p>
          <a:p>
            <a:pPr lvl="1"/>
            <a:r>
              <a:rPr lang="en-US" sz="1800" dirty="0">
                <a:solidFill>
                  <a:schemeClr val="tx1"/>
                </a:solidFill>
                <a:effectLst/>
                <a:ea typeface="Times New Roman" panose="02020603050405020304" pitchFamily="18" charset="0"/>
                <a:cs typeface="Times New Roman" panose="02020603050405020304" pitchFamily="18" charset="0"/>
              </a:rPr>
              <a:t>Agency regulations promulgated under broad grants of discretionary authority </a:t>
            </a:r>
            <a:r>
              <a:rPr lang="en-US" sz="1800" dirty="0">
                <a:solidFill>
                  <a:schemeClr val="tx1"/>
                </a:solidFill>
                <a:ea typeface="Times New Roman" panose="02020603050405020304" pitchFamily="18" charset="0"/>
                <a:cs typeface="Times New Roman" panose="02020603050405020304" pitchFamily="18" charset="0"/>
              </a:rPr>
              <a:t>were essentially legislative in character and thus agencies in best position to explain their meaning under </a:t>
            </a:r>
            <a:r>
              <a:rPr lang="en-US" sz="1800" i="1" dirty="0">
                <a:solidFill>
                  <a:schemeClr val="tx1"/>
                </a:solidFill>
                <a:ea typeface="Times New Roman" panose="02020603050405020304" pitchFamily="18" charset="0"/>
                <a:cs typeface="Times New Roman" panose="02020603050405020304" pitchFamily="18" charset="0"/>
              </a:rPr>
              <a:t>Auer</a:t>
            </a:r>
            <a:r>
              <a:rPr lang="en-US" sz="1800" dirty="0">
                <a:solidFill>
                  <a:schemeClr val="tx1"/>
                </a:solidFill>
                <a:ea typeface="Times New Roman" panose="02020603050405020304" pitchFamily="18" charset="0"/>
                <a:cs typeface="Times New Roman" panose="02020603050405020304" pitchFamily="18" charset="0"/>
              </a:rPr>
              <a:t>.</a:t>
            </a:r>
            <a:endParaRPr lang="en-US" sz="1800" dirty="0">
              <a:solidFill>
                <a:schemeClr val="tx1"/>
              </a:solidFill>
              <a:effectLst/>
              <a:ea typeface="Times New Roman" panose="02020603050405020304" pitchFamily="18" charset="0"/>
              <a:cs typeface="Times New Roman" panose="02020603050405020304" pitchFamily="18" charset="0"/>
            </a:endParaRPr>
          </a:p>
          <a:p>
            <a:pPr lvl="1"/>
            <a:endParaRPr lang="en-US" sz="1800" dirty="0">
              <a:solidFill>
                <a:schemeClr val="tx1"/>
              </a:solidFill>
            </a:endParaRPr>
          </a:p>
          <a:p>
            <a:pPr lvl="1"/>
            <a:r>
              <a:rPr lang="en-US" sz="1800" dirty="0">
                <a:solidFill>
                  <a:schemeClr val="tx1"/>
                </a:solidFill>
                <a:effectLst/>
                <a:ea typeface="Times New Roman" panose="02020603050405020304" pitchFamily="18" charset="0"/>
                <a:cs typeface="Aptos" panose="020B0004020202020204" pitchFamily="34" charset="0"/>
              </a:rPr>
              <a:t>Under </a:t>
            </a:r>
            <a:r>
              <a:rPr lang="en-US" sz="1800" i="1" dirty="0" err="1">
                <a:solidFill>
                  <a:schemeClr val="tx1"/>
                </a:solidFill>
                <a:effectLst/>
                <a:ea typeface="Times New Roman" panose="02020603050405020304" pitchFamily="18" charset="0"/>
                <a:cs typeface="Aptos" panose="020B0004020202020204" pitchFamily="34" charset="0"/>
              </a:rPr>
              <a:t>Loper</a:t>
            </a:r>
            <a:r>
              <a:rPr lang="en-US" sz="1800" i="1" dirty="0">
                <a:solidFill>
                  <a:schemeClr val="tx1"/>
                </a:solidFill>
                <a:effectLst/>
                <a:ea typeface="Times New Roman" panose="02020603050405020304" pitchFamily="18" charset="0"/>
                <a:cs typeface="Aptos" panose="020B0004020202020204" pitchFamily="34" charset="0"/>
              </a:rPr>
              <a:t> Bright</a:t>
            </a:r>
            <a:r>
              <a:rPr lang="en-US" sz="1800" dirty="0">
                <a:solidFill>
                  <a:schemeClr val="tx1"/>
                </a:solidFill>
                <a:effectLst/>
                <a:ea typeface="Times New Roman" panose="02020603050405020304" pitchFamily="18" charset="0"/>
                <a:cs typeface="Aptos" panose="020B0004020202020204" pitchFamily="34" charset="0"/>
              </a:rPr>
              <a:t>’s reasoning, courts, not agencies, should be the primary expositors of what that law means</a:t>
            </a:r>
            <a:r>
              <a:rPr lang="en-US" sz="1800" dirty="0">
                <a:solidFill>
                  <a:schemeClr val="tx1"/>
                </a:solidFill>
              </a:rPr>
              <a:t> </a:t>
            </a:r>
          </a:p>
          <a:p>
            <a:pPr lvl="1"/>
            <a:endParaRPr lang="en-US" sz="1800" dirty="0"/>
          </a:p>
          <a:p>
            <a:pPr marL="342900" marR="0" lvl="0" indent="-342900">
              <a:spcBef>
                <a:spcPts val="0"/>
              </a:spcBef>
              <a:spcAft>
                <a:spcPts val="0"/>
              </a:spcAft>
              <a:buFont typeface="Book Antiqua" panose="02040602050305030304" pitchFamily="18" charset="0"/>
              <a:buChar cha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00255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91E650E-E9A3-3C13-4DED-EF58BE5DD6DC}"/>
              </a:ext>
            </a:extLst>
          </p:cNvPr>
          <p:cNvSpPr>
            <a:spLocks noGrp="1"/>
          </p:cNvSpPr>
          <p:nvPr>
            <p:ph type="body" sz="quarter" idx="37"/>
          </p:nvPr>
        </p:nvSpPr>
        <p:spPr>
          <a:xfrm>
            <a:off x="470856" y="1225414"/>
            <a:ext cx="7153622" cy="2958353"/>
          </a:xfrm>
        </p:spPr>
        <p:txBody>
          <a:bodyPr/>
          <a:lstStyle/>
          <a:p>
            <a:r>
              <a:rPr lang="en-US" i="1" dirty="0"/>
              <a:t>Ohio v. EPA</a:t>
            </a:r>
          </a:p>
        </p:txBody>
      </p:sp>
    </p:spTree>
    <p:extLst>
      <p:ext uri="{BB962C8B-B14F-4D97-AF65-F5344CB8AC3E}">
        <p14:creationId xmlns:p14="http://schemas.microsoft.com/office/powerpoint/2010/main" val="329192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Background on APA Procedural Challenges</a:t>
            </a:r>
          </a:p>
        </p:txBody>
      </p:sp>
      <p:sp>
        <p:nvSpPr>
          <p:cNvPr id="3" name="Text Placeholder 2" descr="" title=""/>
          <p:cNvSpPr>
            <a:spLocks noGrp="1"/>
          </p:cNvSpPr>
          <p:nvPr>
            <p:ph type="body" sz="quarter" idx="10"/>
          </p:nvPr>
        </p:nvSpPr>
        <p:spPr/>
        <p:txBody>
          <a:bodyPr/>
          <a:lstStyle/>
          <a:p>
            <a:pPr lvl="1"/>
            <a:r>
              <a:rPr lang="en-US" dirty="0">
                <a:solidFill>
                  <a:schemeClr val="tx1"/>
                </a:solidFill>
              </a:rPr>
              <a:t>Section 553 of the APA requires notice and comment for legislative rules</a:t>
            </a:r>
          </a:p>
          <a:p>
            <a:pPr lvl="2"/>
            <a:r>
              <a:rPr lang="en-US" dirty="0">
                <a:solidFill>
                  <a:schemeClr val="tx1"/>
                </a:solidFill>
              </a:rPr>
              <a:t>Note that there is an exception to notice and comment for “interpretative rules, general statements of policy, or rules of agency organization, procedure, or practice,” as well as a good cause (i.e., emergency) exception</a:t>
            </a:r>
          </a:p>
          <a:p>
            <a:pPr lvl="1"/>
            <a:r>
              <a:rPr lang="en-US" dirty="0">
                <a:solidFill>
                  <a:schemeClr val="tx1"/>
                </a:solidFill>
              </a:rPr>
              <a:t>When promulgating legislative rules via notice and comment rulemaking, an agency cannot simply ignore “an important aspect of the problem.” </a:t>
            </a:r>
            <a:r>
              <a:rPr lang="en-US" i="1" dirty="0">
                <a:solidFill>
                  <a:schemeClr val="tx1"/>
                </a:solidFill>
              </a:rPr>
              <a:t>Motor Vehicle Mfrs. Assn. v. State Farm</a:t>
            </a:r>
            <a:r>
              <a:rPr lang="en-US" dirty="0">
                <a:solidFill>
                  <a:schemeClr val="tx1"/>
                </a:solidFill>
              </a:rPr>
              <a:t>, 463 U.S. 29, 43 (1983).</a:t>
            </a:r>
          </a:p>
          <a:p>
            <a:pPr lvl="1"/>
            <a:r>
              <a:rPr lang="en-US" dirty="0">
                <a:solidFill>
                  <a:schemeClr val="tx1"/>
                </a:solidFill>
              </a:rPr>
              <a:t>Further, the agency may not defend an administrative decision on new grounds not raised in the initial decision/notice. </a:t>
            </a:r>
            <a:r>
              <a:rPr lang="en-US" i="1" dirty="0">
                <a:solidFill>
                  <a:schemeClr val="tx1"/>
                </a:solidFill>
              </a:rPr>
              <a:t>SEC v. Chenery Corp</a:t>
            </a:r>
            <a:r>
              <a:rPr lang="en-US" dirty="0">
                <a:solidFill>
                  <a:schemeClr val="tx1"/>
                </a:solidFill>
              </a:rPr>
              <a:t>., 332 U.S. 194, 196 (1947).</a:t>
            </a:r>
          </a:p>
        </p:txBody>
      </p:sp>
    </p:spTree>
    <p:extLst>
      <p:ext uri="{BB962C8B-B14F-4D97-AF65-F5344CB8AC3E}">
        <p14:creationId xmlns:p14="http://schemas.microsoft.com/office/powerpoint/2010/main" val="2270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i="1" dirty="0"/>
              <a:t>Ohio v. EPA</a:t>
            </a:r>
          </a:p>
        </p:txBody>
      </p:sp>
      <p:sp>
        <p:nvSpPr>
          <p:cNvPr id="3" name="Text Placeholder 2" descr="" title=""/>
          <p:cNvSpPr>
            <a:spLocks noGrp="1"/>
          </p:cNvSpPr>
          <p:nvPr>
            <p:ph type="body" sz="quarter" idx="10"/>
          </p:nvPr>
        </p:nvSpPr>
        <p:spPr/>
        <p:txBody>
          <a:bodyPr/>
          <a:lstStyle/>
          <a:p>
            <a:pPr lvl="1"/>
            <a:r>
              <a:rPr lang="en-US" dirty="0">
                <a:solidFill>
                  <a:schemeClr val="tx1"/>
                </a:solidFill>
              </a:rPr>
              <a:t>Under the Clean Air Act, the EPA is empowered to require states to follow a Federal Implementation Plan (FIP) when states fail to submit their own implementation plan for new emissions standards </a:t>
            </a:r>
          </a:p>
          <a:p>
            <a:pPr lvl="2"/>
            <a:r>
              <a:rPr lang="en-US" dirty="0">
                <a:solidFill>
                  <a:schemeClr val="tx1"/>
                </a:solidFill>
              </a:rPr>
              <a:t>In 2022, the EPA required 23 states to follow a </a:t>
            </a:r>
            <a:r>
              <a:rPr lang="en-US" dirty="0" err="1">
                <a:solidFill>
                  <a:schemeClr val="tx1"/>
                </a:solidFill>
              </a:rPr>
              <a:t>FIP</a:t>
            </a:r>
            <a:r>
              <a:rPr lang="en-US" dirty="0">
                <a:solidFill>
                  <a:schemeClr val="tx1"/>
                </a:solidFill>
              </a:rPr>
              <a:t>, which would be finalized following a notice and comment period</a:t>
            </a:r>
          </a:p>
          <a:p>
            <a:pPr lvl="2"/>
            <a:r>
              <a:rPr lang="en-US" dirty="0">
                <a:solidFill>
                  <a:schemeClr val="tx1"/>
                </a:solidFill>
              </a:rPr>
              <a:t>Several states commented that if the </a:t>
            </a:r>
            <a:r>
              <a:rPr lang="en-US" dirty="0" err="1">
                <a:solidFill>
                  <a:schemeClr val="tx1"/>
                </a:solidFill>
              </a:rPr>
              <a:t>FIP</a:t>
            </a:r>
            <a:r>
              <a:rPr lang="en-US" dirty="0">
                <a:solidFill>
                  <a:schemeClr val="tx1"/>
                </a:solidFill>
              </a:rPr>
              <a:t> were to be thrown out for certain states, the cost-efficient threshold for the remaining states on the plan would shift. The EPA issued its final federal plan without addressing that issue</a:t>
            </a:r>
          </a:p>
          <a:p>
            <a:pPr lvl="1"/>
            <a:r>
              <a:rPr lang="en-US" dirty="0">
                <a:solidFill>
                  <a:schemeClr val="tx1"/>
                </a:solidFill>
              </a:rPr>
              <a:t>The Supreme Court reaffirmed that the EPA was required to consider all major concerns raised in comments and explain its rationale for whether and how to address them </a:t>
            </a:r>
          </a:p>
          <a:p>
            <a:pPr lvl="2"/>
            <a:r>
              <a:rPr lang="en-US" dirty="0">
                <a:solidFill>
                  <a:schemeClr val="tx1"/>
                </a:solidFill>
              </a:rPr>
              <a:t>Further, the Court stressed that agencies cannot raise post hoc rationalizations</a:t>
            </a:r>
          </a:p>
          <a:p>
            <a:endParaRPr lang="en-US" dirty="0"/>
          </a:p>
        </p:txBody>
      </p:sp>
    </p:spTree>
    <p:extLst>
      <p:ext uri="{BB962C8B-B14F-4D97-AF65-F5344CB8AC3E}">
        <p14:creationId xmlns:p14="http://schemas.microsoft.com/office/powerpoint/2010/main" val="343034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i="1" dirty="0"/>
              <a:t>Ohio v. EPA </a:t>
            </a:r>
            <a:r>
              <a:rPr lang="en-US" dirty="0"/>
              <a:t>Takeaways</a:t>
            </a:r>
          </a:p>
        </p:txBody>
      </p:sp>
      <p:sp>
        <p:nvSpPr>
          <p:cNvPr id="3" name="Text Placeholder 2" descr="" title=""/>
          <p:cNvSpPr>
            <a:spLocks noGrp="1"/>
          </p:cNvSpPr>
          <p:nvPr>
            <p:ph type="body" sz="quarter" idx="10"/>
          </p:nvPr>
        </p:nvSpPr>
        <p:spPr/>
        <p:txBody>
          <a:bodyPr/>
          <a:lstStyle/>
          <a:p>
            <a:pPr lvl="1"/>
            <a:r>
              <a:rPr lang="en-US" dirty="0">
                <a:solidFill>
                  <a:schemeClr val="tx1"/>
                </a:solidFill>
              </a:rPr>
              <a:t>Reinforces, and possibly strengthens, </a:t>
            </a:r>
            <a:r>
              <a:rPr lang="en-US" i="1" dirty="0">
                <a:solidFill>
                  <a:schemeClr val="tx1"/>
                </a:solidFill>
              </a:rPr>
              <a:t>State Farm </a:t>
            </a:r>
            <a:r>
              <a:rPr lang="en-US" dirty="0">
                <a:solidFill>
                  <a:schemeClr val="tx1"/>
                </a:solidFill>
              </a:rPr>
              <a:t>and </a:t>
            </a:r>
            <a:r>
              <a:rPr lang="en-US" i="1" dirty="0">
                <a:solidFill>
                  <a:schemeClr val="tx1"/>
                </a:solidFill>
              </a:rPr>
              <a:t>Chenery.</a:t>
            </a:r>
          </a:p>
          <a:p>
            <a:pPr lvl="1"/>
            <a:r>
              <a:rPr lang="en-US" dirty="0">
                <a:solidFill>
                  <a:schemeClr val="tx1"/>
                </a:solidFill>
              </a:rPr>
              <a:t>Carefully scrutinize preambles and explanations offered by Treasury.</a:t>
            </a:r>
          </a:p>
          <a:p>
            <a:pPr lvl="2"/>
            <a:r>
              <a:rPr lang="en-US" dirty="0">
                <a:solidFill>
                  <a:schemeClr val="tx1"/>
                </a:solidFill>
              </a:rPr>
              <a:t>Look for infirm analysis or issues missed</a:t>
            </a:r>
          </a:p>
          <a:p>
            <a:pPr lvl="2"/>
            <a:r>
              <a:rPr lang="en-US" dirty="0">
                <a:solidFill>
                  <a:schemeClr val="tx1"/>
                </a:solidFill>
              </a:rPr>
              <a:t>Ensure all meaningful comments have been addressed</a:t>
            </a:r>
          </a:p>
          <a:p>
            <a:pPr lvl="1"/>
            <a:r>
              <a:rPr lang="en-US" dirty="0">
                <a:solidFill>
                  <a:schemeClr val="tx1"/>
                </a:solidFill>
              </a:rPr>
              <a:t>Procedural challenges can invalidate rules even if they are substantively the “best” interpretation of the statute.</a:t>
            </a:r>
          </a:p>
        </p:txBody>
      </p:sp>
    </p:spTree>
    <p:extLst>
      <p:ext uri="{BB962C8B-B14F-4D97-AF65-F5344CB8AC3E}">
        <p14:creationId xmlns:p14="http://schemas.microsoft.com/office/powerpoint/2010/main" val="34119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t>Reg Challenges Under </a:t>
            </a:r>
            <a:r>
              <a:rPr lang="en-US" i="1"/>
              <a:t>Ohio </a:t>
            </a:r>
            <a:r>
              <a:rPr lang="en-US" i="1" dirty="0"/>
              <a:t>v</a:t>
            </a:r>
            <a:r>
              <a:rPr lang="en-US" i="1"/>
              <a:t>. EPA</a:t>
            </a:r>
            <a:endParaRPr lang="en-US" dirty="0"/>
          </a:p>
        </p:txBody>
      </p:sp>
      <p:sp>
        <p:nvSpPr>
          <p:cNvPr id="3" name="Text Placeholder 2" descr="" title=""/>
          <p:cNvSpPr>
            <a:spLocks noGrp="1"/>
          </p:cNvSpPr>
          <p:nvPr>
            <p:ph type="body" sz="quarter" idx="10"/>
          </p:nvPr>
        </p:nvSpPr>
        <p:spPr/>
        <p:txBody>
          <a:bodyPr/>
          <a:lstStyle/>
          <a:p>
            <a:pPr lvl="1"/>
            <a:r>
              <a:rPr lang="en-US" dirty="0">
                <a:solidFill>
                  <a:schemeClr val="tx1"/>
                </a:solidFill>
              </a:rPr>
              <a:t>May be particularly important for </a:t>
            </a:r>
            <a:r>
              <a:rPr lang="en-US" sz="2000" dirty="0">
                <a:solidFill>
                  <a:schemeClr val="tx1"/>
                </a:solidFill>
              </a:rPr>
              <a:t>§</a:t>
            </a:r>
            <a:r>
              <a:rPr lang="en-US" dirty="0">
                <a:solidFill>
                  <a:schemeClr val="tx1"/>
                </a:solidFill>
              </a:rPr>
              <a:t> 482 regulations, which implicate nuanced issues and require careful analysis. For example:</a:t>
            </a:r>
          </a:p>
          <a:p>
            <a:pPr lvl="2"/>
            <a:r>
              <a:rPr lang="en-US" dirty="0">
                <a:solidFill>
                  <a:schemeClr val="tx1"/>
                </a:solidFill>
              </a:rPr>
              <a:t>Treatment of stock-based compensation (</a:t>
            </a:r>
            <a:r>
              <a:rPr lang="en-US" i="1" dirty="0">
                <a:solidFill>
                  <a:schemeClr val="tx1"/>
                </a:solidFill>
              </a:rPr>
              <a:t>Altera</a:t>
            </a:r>
            <a:r>
              <a:rPr lang="en-US" dirty="0">
                <a:solidFill>
                  <a:schemeClr val="tx1"/>
                </a:solidFill>
              </a:rPr>
              <a:t>)</a:t>
            </a:r>
          </a:p>
          <a:p>
            <a:pPr lvl="2"/>
            <a:r>
              <a:rPr lang="en-US" dirty="0">
                <a:solidFill>
                  <a:schemeClr val="tx1"/>
                </a:solidFill>
              </a:rPr>
              <a:t>Treatment of “blocked income” (</a:t>
            </a:r>
            <a:r>
              <a:rPr lang="en-US" i="1" dirty="0">
                <a:solidFill>
                  <a:schemeClr val="tx1"/>
                </a:solidFill>
              </a:rPr>
              <a:t>3M</a:t>
            </a:r>
            <a:r>
              <a:rPr lang="en-US" dirty="0">
                <a:solidFill>
                  <a:schemeClr val="tx1"/>
                </a:solidFill>
              </a:rPr>
              <a:t>)</a:t>
            </a:r>
          </a:p>
          <a:p>
            <a:pPr lvl="1"/>
            <a:endParaRPr lang="en-US" dirty="0">
              <a:solidFill>
                <a:schemeClr val="tx1"/>
              </a:solidFill>
            </a:endParaRPr>
          </a:p>
          <a:p>
            <a:pPr lvl="1"/>
            <a:r>
              <a:rPr lang="en-US" dirty="0">
                <a:solidFill>
                  <a:schemeClr val="tx1"/>
                </a:solidFill>
              </a:rPr>
              <a:t>Also may be particularly relevant for older guidance, where IRS/Treasury issued shorter preambles with less explanation and analysis</a:t>
            </a:r>
          </a:p>
          <a:p>
            <a:pPr lvl="2"/>
            <a:r>
              <a:rPr lang="en-US" dirty="0">
                <a:solidFill>
                  <a:schemeClr val="tx1"/>
                </a:solidFill>
              </a:rPr>
              <a:t>Supreme Court’s decision in </a:t>
            </a:r>
            <a:r>
              <a:rPr lang="en-US" i="1" dirty="0">
                <a:solidFill>
                  <a:schemeClr val="tx1"/>
                </a:solidFill>
              </a:rPr>
              <a:t>Corner Post v. Federal Reserve</a:t>
            </a:r>
            <a:r>
              <a:rPr lang="en-US" dirty="0">
                <a:solidFill>
                  <a:schemeClr val="tx1"/>
                </a:solidFill>
              </a:rPr>
              <a:t> confirms that taxpayers can challenge even decades-old guidance</a:t>
            </a:r>
          </a:p>
          <a:p>
            <a:pPr lvl="2"/>
            <a:r>
              <a:rPr lang="en-US" dirty="0">
                <a:solidFill>
                  <a:schemeClr val="tx1"/>
                </a:solidFill>
              </a:rPr>
              <a:t>Given the thin preambles for older regulations, are such regulations even more susceptible to a procedural invalidity challenge? </a:t>
            </a:r>
          </a:p>
        </p:txBody>
      </p:sp>
    </p:spTree>
    <p:extLst>
      <p:ext uri="{BB962C8B-B14F-4D97-AF65-F5344CB8AC3E}">
        <p14:creationId xmlns:p14="http://schemas.microsoft.com/office/powerpoint/2010/main" val="23475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37"/>
          </p:nvPr>
        </p:nvSpPr>
        <p:spPr>
          <a:xfrm>
            <a:off x="445454" y="1216948"/>
            <a:ext cx="7153622" cy="2958353"/>
          </a:xfrm>
        </p:spPr>
        <p:txBody>
          <a:bodyPr/>
          <a:lstStyle/>
          <a:p>
            <a:r>
              <a:rPr lang="en-US" dirty="0"/>
              <a:t>Practice Points</a:t>
            </a:r>
          </a:p>
        </p:txBody>
      </p:sp>
    </p:spTree>
    <p:extLst>
      <p:ext uri="{BB962C8B-B14F-4D97-AF65-F5344CB8AC3E}">
        <p14:creationId xmlns:p14="http://schemas.microsoft.com/office/powerpoint/2010/main" val="30788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Content Placeholder 4" descr="" title=""/>
          <p:cNvSpPr>
            <a:spLocks noGrp="1"/>
          </p:cNvSpPr>
          <p:nvPr>
            <p:ph idx="1"/>
          </p:nvPr>
        </p:nvSpPr>
        <p:spPr/>
        <p:txBody>
          <a:bodyPr/>
          <a:lstStyle/>
          <a:p>
            <a:r>
              <a:rPr lang="en-US" sz="3600" dirty="0"/>
              <a:t>Background on Admin Law Challenges</a:t>
            </a:r>
          </a:p>
        </p:txBody>
      </p:sp>
    </p:spTree>
    <p:extLst>
      <p:ext uri="{BB962C8B-B14F-4D97-AF65-F5344CB8AC3E}">
        <p14:creationId xmlns:p14="http://schemas.microsoft.com/office/powerpoint/2010/main" val="147695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0.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EBF409FA-216C-C048-A8E0-8C2E96EFBD9A}"/>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7C53C55B-4EE3-6042-A825-5899C1901D99}"/>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538D6DBE-1EEB-BC4F-88DD-47AB72756DA1}"/>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Is the Supreme Court's decision in Loper Bright a positive or negative development for the tax system? </a:t>
            </a:r>
          </a:p>
        </p:txBody>
      </p:sp>
      <p:sp>
        <p:nvSpPr>
          <p:cNvPr id="7" name="Rounded Rectangle 6" descr="" title="">
            <a:extLst>
              <a:ext uri="{FF2B5EF4-FFF2-40B4-BE49-F238E27FC236}">
                <a16:creationId xmlns:a16="http://schemas.microsoft.com/office/drawing/2014/main" id="{C1700B7E-AAFA-EF49-A3F4-51FBB0DF34EF}"/>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5D633B9B-57A7-1245-B51D-BC9A8D147ACF}"/>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5CAC7B94-5177-6848-85A8-DF3145F6B0CD}"/>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152183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a:t>
            </a:r>
          </a:p>
          <a:p>
            <a:pPr lvl="2"/>
            <a:r>
              <a:rPr lang="en-US" sz="1600" dirty="0">
                <a:solidFill>
                  <a:schemeClr val="tx1"/>
                </a:solidFill>
              </a:rPr>
              <a:t>Does </a:t>
            </a:r>
            <a:r>
              <a:rPr lang="en-US" sz="1600" i="1" dirty="0" err="1">
                <a:solidFill>
                  <a:schemeClr val="tx1"/>
                </a:solidFill>
              </a:rPr>
              <a:t>Loper</a:t>
            </a:r>
            <a:r>
              <a:rPr lang="en-US" sz="1600" i="1" dirty="0">
                <a:solidFill>
                  <a:schemeClr val="tx1"/>
                </a:solidFill>
              </a:rPr>
              <a:t> Bright</a:t>
            </a:r>
            <a:r>
              <a:rPr lang="en-US" sz="1600" dirty="0">
                <a:solidFill>
                  <a:schemeClr val="tx1"/>
                </a:solidFill>
              </a:rPr>
              <a:t> truly change the judicial approach to invalidity claims?</a:t>
            </a:r>
          </a:p>
          <a:p>
            <a:pPr lvl="3"/>
            <a:r>
              <a:rPr lang="en-US" sz="1400" dirty="0">
                <a:solidFill>
                  <a:schemeClr val="tx1"/>
                </a:solidFill>
              </a:rPr>
              <a:t>The rise of plain language jurisprudence </a:t>
            </a:r>
            <a:r>
              <a:rPr lang="en-US" sz="1400">
                <a:solidFill>
                  <a:schemeClr val="tx1"/>
                </a:solidFill>
              </a:rPr>
              <a:t>or textualism and </a:t>
            </a:r>
            <a:r>
              <a:rPr lang="en-US" sz="1400" dirty="0">
                <a:solidFill>
                  <a:schemeClr val="tx1"/>
                </a:solidFill>
              </a:rPr>
              <a:t>erosion of </a:t>
            </a:r>
            <a:r>
              <a:rPr lang="en-US" sz="1400" i="1" dirty="0">
                <a:solidFill>
                  <a:schemeClr val="tx1"/>
                </a:solidFill>
              </a:rPr>
              <a:t>Chevron</a:t>
            </a:r>
            <a:r>
              <a:rPr lang="en-US" sz="1400" dirty="0">
                <a:solidFill>
                  <a:schemeClr val="tx1"/>
                </a:solidFill>
              </a:rPr>
              <a:t> as outlined by the Court suggests that </a:t>
            </a:r>
            <a:r>
              <a:rPr lang="en-US" sz="1400" i="1" dirty="0">
                <a:solidFill>
                  <a:schemeClr val="tx1"/>
                </a:solidFill>
              </a:rPr>
              <a:t>Loper Bright</a:t>
            </a:r>
            <a:r>
              <a:rPr lang="en-US" sz="1400" dirty="0">
                <a:solidFill>
                  <a:schemeClr val="tx1"/>
                </a:solidFill>
              </a:rPr>
              <a:t> merely confirms what we knew </a:t>
            </a:r>
            <a:r>
              <a:rPr lang="en-US" sz="1400">
                <a:solidFill>
                  <a:schemeClr val="tx1"/>
                </a:solidFill>
              </a:rPr>
              <a:t>all along</a:t>
            </a:r>
            <a:endParaRPr lang="en-US" sz="1400" dirty="0">
              <a:solidFill>
                <a:schemeClr val="tx1"/>
              </a:solidFill>
            </a:endParaRPr>
          </a:p>
          <a:p>
            <a:pPr lvl="3"/>
            <a:r>
              <a:rPr lang="en-US" sz="1400" dirty="0">
                <a:solidFill>
                  <a:schemeClr val="tx1"/>
                </a:solidFill>
              </a:rPr>
              <a:t>Or will the express standard of searching for the “best” interpretation increase the incidence of invalidity?</a:t>
            </a:r>
          </a:p>
          <a:p>
            <a:pPr lvl="2"/>
            <a:r>
              <a:rPr lang="en-US" sz="1600" dirty="0">
                <a:solidFill>
                  <a:schemeClr val="tx1"/>
                </a:solidFill>
              </a:rPr>
              <a:t>Should we expect more circuit splits and thus greater uncertainty regarding the “best” interpretation?</a:t>
            </a:r>
          </a:p>
          <a:p>
            <a:pPr lvl="2"/>
            <a:endParaRPr lang="en-US" sz="1600" dirty="0"/>
          </a:p>
        </p:txBody>
      </p:sp>
    </p:spTree>
    <p:extLst>
      <p:ext uri="{BB962C8B-B14F-4D97-AF65-F5344CB8AC3E}">
        <p14:creationId xmlns:p14="http://schemas.microsoft.com/office/powerpoint/2010/main" val="184335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a:t>
            </a:r>
            <a:endParaRPr lang="en-US" sz="1600" dirty="0">
              <a:solidFill>
                <a:schemeClr val="tx1"/>
              </a:solidFill>
            </a:endParaRPr>
          </a:p>
          <a:p>
            <a:pPr lvl="2"/>
            <a:r>
              <a:rPr lang="en-US" sz="1600" dirty="0">
                <a:solidFill>
                  <a:schemeClr val="tx1"/>
                </a:solidFill>
              </a:rPr>
              <a:t>What about statutory silence or ambiguity or other gaps that the IRS and Treasury attempt to fill with regulations?</a:t>
            </a:r>
          </a:p>
          <a:p>
            <a:pPr lvl="3"/>
            <a:r>
              <a:rPr lang="en-US" sz="1400" dirty="0">
                <a:solidFill>
                  <a:schemeClr val="tx1"/>
                </a:solidFill>
              </a:rPr>
              <a:t>Are such gap-filling regulations still subject to “best” interpretation review?</a:t>
            </a:r>
          </a:p>
          <a:p>
            <a:pPr lvl="3"/>
            <a:r>
              <a:rPr lang="en-US" sz="1400" dirty="0">
                <a:solidFill>
                  <a:schemeClr val="tx1"/>
                </a:solidFill>
              </a:rPr>
              <a:t>Or is there possibly more room for discretion and deference to regulations in such cases?</a:t>
            </a:r>
          </a:p>
          <a:p>
            <a:pPr lvl="3"/>
            <a:r>
              <a:rPr lang="en-US" sz="1400" dirty="0">
                <a:solidFill>
                  <a:schemeClr val="tx1"/>
                </a:solidFill>
              </a:rPr>
              <a:t>Does quality of regulatory delegation (i.e., § 7805 v. specific grant) matter in case of ambiguity or gap-filling?</a:t>
            </a:r>
          </a:p>
          <a:p>
            <a:pPr lvl="2"/>
            <a:r>
              <a:rPr lang="en-US" sz="1600" dirty="0">
                <a:solidFill>
                  <a:schemeClr val="tx1"/>
                </a:solidFill>
              </a:rPr>
              <a:t>How to define and apply the “best” interpretation dictate?</a:t>
            </a:r>
          </a:p>
          <a:p>
            <a:pPr lvl="3"/>
            <a:r>
              <a:rPr lang="en-US" sz="1400" dirty="0">
                <a:solidFill>
                  <a:schemeClr val="tx1"/>
                </a:solidFill>
              </a:rPr>
              <a:t>Will some hierarchy of competing statutory canons of construction be established?</a:t>
            </a:r>
          </a:p>
          <a:p>
            <a:pPr lvl="3"/>
            <a:r>
              <a:rPr lang="en-US" sz="1400" dirty="0">
                <a:solidFill>
                  <a:schemeClr val="tx1"/>
                </a:solidFill>
              </a:rPr>
              <a:t>What about resort to legislative history and the absurdity/override doctrine?  </a:t>
            </a:r>
          </a:p>
          <a:p>
            <a:pPr lvl="2"/>
            <a:endParaRPr lang="en-US" sz="1600" dirty="0"/>
          </a:p>
        </p:txBody>
      </p:sp>
    </p:spTree>
    <p:extLst>
      <p:ext uri="{BB962C8B-B14F-4D97-AF65-F5344CB8AC3E}">
        <p14:creationId xmlns:p14="http://schemas.microsoft.com/office/powerpoint/2010/main" val="45454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(cont.): </a:t>
            </a:r>
          </a:p>
          <a:p>
            <a:pPr lvl="2"/>
            <a:r>
              <a:rPr lang="en-US" sz="1600" dirty="0">
                <a:solidFill>
                  <a:schemeClr val="tx1"/>
                </a:solidFill>
              </a:rPr>
              <a:t>Given more searching review, constitutional foundations of </a:t>
            </a:r>
            <a:r>
              <a:rPr lang="en-US" sz="1600" i="1" dirty="0">
                <a:solidFill>
                  <a:schemeClr val="tx1"/>
                </a:solidFill>
              </a:rPr>
              <a:t>Loper</a:t>
            </a:r>
            <a:r>
              <a:rPr lang="en-US" sz="1600" dirty="0">
                <a:solidFill>
                  <a:schemeClr val="tx1"/>
                </a:solidFill>
              </a:rPr>
              <a:t>, and possibly more explicit Congressional delegations, will next step be the revival of the nondelegation doctrine?</a:t>
            </a:r>
          </a:p>
          <a:p>
            <a:pPr lvl="3"/>
            <a:r>
              <a:rPr lang="en-US" sz="1400" i="1" dirty="0">
                <a:solidFill>
                  <a:schemeClr val="tx1"/>
                </a:solidFill>
              </a:rPr>
              <a:t>Loper</a:t>
            </a:r>
            <a:r>
              <a:rPr lang="en-US" sz="1400" dirty="0">
                <a:solidFill>
                  <a:schemeClr val="tx1"/>
                </a:solidFill>
              </a:rPr>
              <a:t> Court foreshadowed importance of nondelegation doctrine when it stated that “[w]hen the best reading of a statute is that it delegates discretionary authority to an agency, the role of the reviewing court under the APA is, as always, to independently interpret the statute and effectuate the will of Congress</a:t>
            </a:r>
            <a:r>
              <a:rPr lang="en-US" sz="1400" i="1" dirty="0">
                <a:solidFill>
                  <a:schemeClr val="tx1"/>
                </a:solidFill>
              </a:rPr>
              <a:t> subject to constitutional limits</a:t>
            </a:r>
            <a:r>
              <a:rPr lang="en-US" sz="1400" dirty="0">
                <a:solidFill>
                  <a:schemeClr val="tx1"/>
                </a:solidFill>
              </a:rPr>
              <a:t>.”</a:t>
            </a:r>
          </a:p>
          <a:p>
            <a:pPr lvl="2"/>
            <a:r>
              <a:rPr lang="en-US" sz="1600" dirty="0">
                <a:solidFill>
                  <a:schemeClr val="tx1"/>
                </a:solidFill>
              </a:rPr>
              <a:t>Nondelegation Doctrine</a:t>
            </a:r>
          </a:p>
          <a:p>
            <a:pPr lvl="3"/>
            <a:r>
              <a:rPr lang="en-US" sz="1400" dirty="0">
                <a:solidFill>
                  <a:schemeClr val="tx1"/>
                </a:solidFill>
              </a:rPr>
              <a:t>Principle of separation of powers prevents Congress from delegating its legislative power to other branches.</a:t>
            </a:r>
          </a:p>
          <a:p>
            <a:pPr lvl="4"/>
            <a:r>
              <a:rPr lang="en-US" sz="1400" i="1" dirty="0">
                <a:solidFill>
                  <a:schemeClr val="tx1"/>
                </a:solidFill>
              </a:rPr>
              <a:t>See</a:t>
            </a:r>
            <a:r>
              <a:rPr lang="en-US" sz="1400" dirty="0">
                <a:solidFill>
                  <a:schemeClr val="tx1"/>
                </a:solidFill>
              </a:rPr>
              <a:t> U.S. Const., Article 1, Section 1: legislative power vested solely in Congress.</a:t>
            </a:r>
          </a:p>
          <a:p>
            <a:pPr lvl="4"/>
            <a:r>
              <a:rPr lang="en-US" sz="1400" dirty="0">
                <a:solidFill>
                  <a:schemeClr val="tx1"/>
                </a:solidFill>
              </a:rPr>
              <a:t>Dates back to </a:t>
            </a:r>
            <a:r>
              <a:rPr lang="en-US" sz="1400" i="1" dirty="0">
                <a:solidFill>
                  <a:schemeClr val="tx1"/>
                </a:solidFill>
              </a:rPr>
              <a:t>Wayman v. Southard</a:t>
            </a:r>
            <a:r>
              <a:rPr lang="en-US" sz="1400" dirty="0">
                <a:solidFill>
                  <a:schemeClr val="tx1"/>
                </a:solidFill>
              </a:rPr>
              <a:t>, 23 U.S. (10 Wheat.) 1 (1825) (Marshall, C.J.).</a:t>
            </a:r>
          </a:p>
          <a:p>
            <a:pPr lvl="4"/>
            <a:r>
              <a:rPr lang="en-US" sz="1400" dirty="0">
                <a:solidFill>
                  <a:schemeClr val="tx1"/>
                </a:solidFill>
              </a:rPr>
              <a:t>Distinguished between “important subjects,” which must be regulated by legislature itself, and subjects “of less interest, in which a general provision may be made, and power given to those who are to act . . .  to fill up the details.”</a:t>
            </a:r>
          </a:p>
        </p:txBody>
      </p:sp>
    </p:spTree>
    <p:extLst>
      <p:ext uri="{BB962C8B-B14F-4D97-AF65-F5344CB8AC3E}">
        <p14:creationId xmlns:p14="http://schemas.microsoft.com/office/powerpoint/2010/main" val="8667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(cont.): Nondelegation Doctrine as it currently stands</a:t>
            </a:r>
          </a:p>
          <a:p>
            <a:pPr lvl="3"/>
            <a:endParaRPr lang="en-US" dirty="0">
              <a:solidFill>
                <a:schemeClr val="tx1"/>
              </a:solidFill>
            </a:endParaRPr>
          </a:p>
          <a:p>
            <a:pPr lvl="3"/>
            <a:r>
              <a:rPr lang="en-US" sz="1600" dirty="0">
                <a:solidFill>
                  <a:schemeClr val="tx1"/>
                </a:solidFill>
              </a:rPr>
              <a:t>Last applied by the Supreme Court in 1935: </a:t>
            </a:r>
            <a:r>
              <a:rPr lang="en-US" sz="1600" i="1" dirty="0">
                <a:solidFill>
                  <a:schemeClr val="tx1"/>
                </a:solidFill>
              </a:rPr>
              <a:t>Panama Refining Co. v. Ryan</a:t>
            </a:r>
            <a:r>
              <a:rPr lang="en-US" sz="1600" dirty="0">
                <a:solidFill>
                  <a:schemeClr val="tx1"/>
                </a:solidFill>
              </a:rPr>
              <a:t>, 293 U.S. 388 (1935); </a:t>
            </a:r>
            <a:r>
              <a:rPr lang="en-US" sz="1600" i="1" dirty="0" err="1">
                <a:solidFill>
                  <a:schemeClr val="tx1"/>
                </a:solidFill>
              </a:rPr>
              <a:t>A.L.A</a:t>
            </a:r>
            <a:r>
              <a:rPr lang="en-US" sz="1600" i="1" dirty="0">
                <a:solidFill>
                  <a:schemeClr val="tx1"/>
                </a:solidFill>
              </a:rPr>
              <a:t>. Schechter Poultry Corp. v. United States</a:t>
            </a:r>
            <a:r>
              <a:rPr lang="en-US" sz="1600" dirty="0">
                <a:solidFill>
                  <a:schemeClr val="tx1"/>
                </a:solidFill>
              </a:rPr>
              <a:t>, 295 U.S. 495 (1935).</a:t>
            </a:r>
          </a:p>
          <a:p>
            <a:pPr marL="521208" lvl="3" indent="0">
              <a:buNone/>
            </a:pPr>
            <a:endParaRPr lang="en-US" dirty="0">
              <a:solidFill>
                <a:schemeClr val="tx1"/>
              </a:solidFill>
            </a:endParaRPr>
          </a:p>
          <a:p>
            <a:pPr lvl="3"/>
            <a:r>
              <a:rPr lang="en-US" dirty="0">
                <a:solidFill>
                  <a:schemeClr val="tx1"/>
                </a:solidFill>
              </a:rPr>
              <a:t>“Intelligible Principle” Test</a:t>
            </a:r>
          </a:p>
          <a:p>
            <a:pPr lvl="4"/>
            <a:r>
              <a:rPr lang="en-US" sz="1400" dirty="0">
                <a:solidFill>
                  <a:schemeClr val="tx1"/>
                </a:solidFill>
              </a:rPr>
              <a:t>Supreme Court’s current standard for nondelegation questions; emerged seemingly by accidental dicta in </a:t>
            </a:r>
            <a:r>
              <a:rPr lang="x-none" sz="1400" i="1" dirty="0">
                <a:solidFill>
                  <a:schemeClr val="tx1"/>
                </a:solidFill>
              </a:rPr>
              <a:t>J.W. Hampton, Jr. &amp; Co. v. United States</a:t>
            </a:r>
            <a:r>
              <a:rPr lang="en-US" sz="1400" dirty="0">
                <a:solidFill>
                  <a:schemeClr val="tx1"/>
                </a:solidFill>
              </a:rPr>
              <a:t>, 276 U.S. 394 (1928). </a:t>
            </a:r>
          </a:p>
          <a:p>
            <a:pPr lvl="4"/>
            <a:r>
              <a:rPr lang="en-US" sz="1400" dirty="0">
                <a:solidFill>
                  <a:schemeClr val="tx1"/>
                </a:solidFill>
              </a:rPr>
              <a:t>Congress must provide an “intelligible principle” to guide agency discretion and allow an evaluation of whether the agency has carried out Congress’s directives.</a:t>
            </a:r>
          </a:p>
          <a:p>
            <a:pPr lvl="4"/>
            <a:r>
              <a:rPr lang="en-US" sz="1400" dirty="0">
                <a:solidFill>
                  <a:schemeClr val="tx1"/>
                </a:solidFill>
              </a:rPr>
              <a:t>Extremely low bar; nearly always upholds delegations of broad authority, even with minimal to no Congressional direction. </a:t>
            </a:r>
            <a:r>
              <a:rPr lang="en-US" sz="1400" i="1" dirty="0">
                <a:solidFill>
                  <a:schemeClr val="tx1"/>
                </a:solidFill>
              </a:rPr>
              <a:t>See </a:t>
            </a:r>
            <a:r>
              <a:rPr lang="en-US" sz="1400" i="1" dirty="0" err="1">
                <a:solidFill>
                  <a:schemeClr val="tx1"/>
                </a:solidFill>
              </a:rPr>
              <a:t>Lichter</a:t>
            </a:r>
            <a:r>
              <a:rPr lang="en-US" sz="1400" i="1" dirty="0">
                <a:solidFill>
                  <a:schemeClr val="tx1"/>
                </a:solidFill>
              </a:rPr>
              <a:t> v. United States, </a:t>
            </a:r>
            <a:r>
              <a:rPr lang="x-none" sz="1400" dirty="0">
                <a:solidFill>
                  <a:schemeClr val="tx1"/>
                </a:solidFill>
                <a:effectLst/>
                <a:ea typeface="Times New Roman" panose="02020603050405020304" pitchFamily="18" charset="0"/>
              </a:rPr>
              <a:t>334 U.S. 742 (1948)</a:t>
            </a:r>
            <a:r>
              <a:rPr lang="en-US" sz="1400" dirty="0">
                <a:solidFill>
                  <a:schemeClr val="tx1"/>
                </a:solidFill>
                <a:effectLst/>
                <a:ea typeface="Times New Roman" panose="02020603050405020304" pitchFamily="18" charset="0"/>
              </a:rPr>
              <a:t> (upholding delegation to agencies to define “excessive profits” despite no “specific formula” from Congress).</a:t>
            </a:r>
            <a:endParaRPr lang="en-US" sz="1400" dirty="0">
              <a:solidFill>
                <a:schemeClr val="tx1"/>
              </a:solidFill>
            </a:endParaRPr>
          </a:p>
          <a:p>
            <a:pPr marL="521208" lvl="3" indent="0">
              <a:buNone/>
            </a:pPr>
            <a:endParaRPr lang="en-US" i="1" dirty="0">
              <a:effectLst/>
              <a:ea typeface="Times New Roman" panose="02020603050405020304" pitchFamily="18" charset="0"/>
            </a:endParaRPr>
          </a:p>
          <a:p>
            <a:pPr lvl="3"/>
            <a:endParaRPr lang="en-US" sz="1200" dirty="0"/>
          </a:p>
          <a:p>
            <a:pPr lvl="2"/>
            <a:endParaRPr lang="en-US" sz="1600" dirty="0"/>
          </a:p>
        </p:txBody>
      </p:sp>
    </p:spTree>
    <p:extLst>
      <p:ext uri="{BB962C8B-B14F-4D97-AF65-F5344CB8AC3E}">
        <p14:creationId xmlns:p14="http://schemas.microsoft.com/office/powerpoint/2010/main" val="241119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(cont.): Nondelegation Doctrine as it currently stands</a:t>
            </a:r>
          </a:p>
          <a:p>
            <a:pPr lvl="3"/>
            <a:endParaRPr lang="en-US" dirty="0">
              <a:solidFill>
                <a:schemeClr val="tx1"/>
              </a:solidFill>
            </a:endParaRPr>
          </a:p>
          <a:p>
            <a:pPr lvl="3"/>
            <a:r>
              <a:rPr lang="en-US" dirty="0">
                <a:solidFill>
                  <a:schemeClr val="tx1"/>
                </a:solidFill>
              </a:rPr>
              <a:t>“Nondelegation Canons” – Notwithstanding the lenient “intelligible principle” standard, courts have found other ways to further nondelegation principles, usually by applying interpretive canons that limit agency discretion. For example:</a:t>
            </a:r>
          </a:p>
          <a:p>
            <a:pPr marL="521208" lvl="3" indent="0">
              <a:buNone/>
            </a:pPr>
            <a:endParaRPr lang="en-US" dirty="0">
              <a:solidFill>
                <a:schemeClr val="tx1"/>
              </a:solidFill>
            </a:endParaRPr>
          </a:p>
          <a:p>
            <a:pPr lvl="4"/>
            <a:r>
              <a:rPr lang="en-US" sz="1400" dirty="0">
                <a:solidFill>
                  <a:schemeClr val="tx1"/>
                </a:solidFill>
                <a:effectLst/>
                <a:ea typeface="Times New Roman" panose="02020603050405020304" pitchFamily="18" charset="0"/>
              </a:rPr>
              <a:t>An agency may fill in statutory gaps where “statutory circumstances” indicate that Congress meant to grant the agency such powers, </a:t>
            </a:r>
            <a:r>
              <a:rPr lang="en-US" sz="1400" i="1" dirty="0">
                <a:solidFill>
                  <a:schemeClr val="tx1"/>
                </a:solidFill>
                <a:effectLst/>
                <a:ea typeface="Times New Roman" panose="02020603050405020304" pitchFamily="18" charset="0"/>
              </a:rPr>
              <a:t>United States v. Mead Corp.</a:t>
            </a:r>
            <a:r>
              <a:rPr lang="en-US" sz="1400" dirty="0">
                <a:solidFill>
                  <a:schemeClr val="tx1"/>
                </a:solidFill>
                <a:effectLst/>
                <a:ea typeface="Times New Roman" panose="02020603050405020304" pitchFamily="18" charset="0"/>
              </a:rPr>
              <a:t>, 533 U.S. 218, 229 (2001), but </a:t>
            </a:r>
            <a:r>
              <a:rPr lang="en-US" sz="1400" i="1" dirty="0">
                <a:solidFill>
                  <a:schemeClr val="tx1"/>
                </a:solidFill>
                <a:effectLst/>
                <a:ea typeface="Times New Roman" panose="02020603050405020304" pitchFamily="18" charset="0"/>
              </a:rPr>
              <a:t>not </a:t>
            </a:r>
            <a:r>
              <a:rPr lang="en-US" sz="1400" dirty="0">
                <a:solidFill>
                  <a:schemeClr val="tx1"/>
                </a:solidFill>
                <a:effectLst/>
                <a:ea typeface="Times New Roman" panose="02020603050405020304" pitchFamily="18" charset="0"/>
              </a:rPr>
              <a:t>when the “statutory gap” concerns “a question of deep ‘economic and political significance’ that is central to the statutory scheme,” </a:t>
            </a:r>
            <a:r>
              <a:rPr lang="en-US" sz="1400" i="1" dirty="0">
                <a:solidFill>
                  <a:schemeClr val="tx1"/>
                </a:solidFill>
                <a:effectLst/>
                <a:ea typeface="Times New Roman" panose="02020603050405020304" pitchFamily="18" charset="0"/>
              </a:rPr>
              <a:t>King v. Burwell</a:t>
            </a:r>
            <a:r>
              <a:rPr lang="en-US" sz="1400" dirty="0">
                <a:solidFill>
                  <a:schemeClr val="tx1"/>
                </a:solidFill>
                <a:effectLst/>
                <a:ea typeface="Times New Roman" panose="02020603050405020304" pitchFamily="18" charset="0"/>
              </a:rPr>
              <a:t>, 576 U.S. </a:t>
            </a:r>
            <a:r>
              <a:rPr lang="en-US" sz="1400" dirty="0">
                <a:solidFill>
                  <a:schemeClr val="tx1"/>
                </a:solidFill>
                <a:ea typeface="Times New Roman" panose="02020603050405020304" pitchFamily="18" charset="0"/>
              </a:rPr>
              <a:t>473, </a:t>
            </a:r>
            <a:r>
              <a:rPr lang="en-US" sz="1400" dirty="0">
                <a:solidFill>
                  <a:schemeClr val="tx1"/>
                </a:solidFill>
                <a:effectLst/>
                <a:ea typeface="Times New Roman" panose="02020603050405020304" pitchFamily="18" charset="0"/>
              </a:rPr>
              <a:t>486-87 (2015).</a:t>
            </a:r>
          </a:p>
          <a:p>
            <a:pPr lvl="4"/>
            <a:r>
              <a:rPr lang="x-none" sz="1400" dirty="0">
                <a:solidFill>
                  <a:schemeClr val="tx1"/>
                </a:solidFill>
                <a:effectLst/>
                <a:ea typeface="Times New Roman" panose="02020603050405020304" pitchFamily="18" charset="0"/>
              </a:rPr>
              <a:t>Agencies are not allowed to apply statutes retroactively unless expressly authorized by Congress.</a:t>
            </a:r>
            <a:r>
              <a:rPr lang="en-US" sz="1400" dirty="0">
                <a:solidFill>
                  <a:schemeClr val="tx1"/>
                </a:solidFill>
                <a:effectLst/>
                <a:ea typeface="Times New Roman" panose="02020603050405020304" pitchFamily="18" charset="0"/>
              </a:rPr>
              <a:t> </a:t>
            </a:r>
            <a:r>
              <a:rPr lang="x-none" sz="1400" i="1" dirty="0">
                <a:solidFill>
                  <a:schemeClr val="tx1"/>
                </a:solidFill>
                <a:effectLst/>
                <a:ea typeface="Times New Roman" panose="02020603050405020304" pitchFamily="18" charset="0"/>
              </a:rPr>
              <a:t>Bowen v. Georgetown University Hospital</a:t>
            </a:r>
            <a:r>
              <a:rPr lang="x-none" sz="1400" dirty="0">
                <a:solidFill>
                  <a:schemeClr val="tx1"/>
                </a:solidFill>
                <a:effectLst/>
                <a:ea typeface="Times New Roman" panose="02020603050405020304" pitchFamily="18" charset="0"/>
              </a:rPr>
              <a:t>, 488 U.S. 204, 208 (1988)</a:t>
            </a:r>
            <a:r>
              <a:rPr lang="en-US" sz="1400" dirty="0">
                <a:solidFill>
                  <a:schemeClr val="tx1"/>
                </a:solidFill>
                <a:effectLst/>
                <a:ea typeface="Times New Roman" panose="02020603050405020304" pitchFamily="18" charset="0"/>
              </a:rPr>
              <a:t>.</a:t>
            </a:r>
          </a:p>
          <a:p>
            <a:pPr lvl="4"/>
            <a:r>
              <a:rPr lang="en-US" sz="1400" dirty="0">
                <a:solidFill>
                  <a:schemeClr val="tx1"/>
                </a:solidFill>
                <a:ea typeface="Times New Roman" panose="02020603050405020304" pitchFamily="18" charset="0"/>
              </a:rPr>
              <a:t>Statutory e</a:t>
            </a:r>
            <a:r>
              <a:rPr lang="en-US" sz="1400" dirty="0">
                <a:solidFill>
                  <a:schemeClr val="tx1"/>
                </a:solidFill>
                <a:effectLst/>
                <a:ea typeface="Times New Roman" panose="02020603050405020304" pitchFamily="18" charset="0"/>
              </a:rPr>
              <a:t>xemptions from taxation are narrowly construed, so they must be unambiguously proved and not implied. </a:t>
            </a:r>
            <a:r>
              <a:rPr lang="en-US" sz="1400" i="1" dirty="0">
                <a:solidFill>
                  <a:schemeClr val="tx1"/>
                </a:solidFill>
                <a:effectLst/>
                <a:ea typeface="Times New Roman" panose="02020603050405020304" pitchFamily="18" charset="0"/>
              </a:rPr>
              <a:t>United States v Wells Fargo Bank</a:t>
            </a:r>
            <a:r>
              <a:rPr lang="en-US" sz="1400" dirty="0">
                <a:solidFill>
                  <a:schemeClr val="tx1"/>
                </a:solidFill>
                <a:effectLst/>
                <a:ea typeface="Times New Roman" panose="02020603050405020304" pitchFamily="18" charset="0"/>
              </a:rPr>
              <a:t>, 485 U.S. 351, 354 (1988); </a:t>
            </a:r>
            <a:r>
              <a:rPr lang="en-US" sz="1400" i="1" dirty="0">
                <a:solidFill>
                  <a:schemeClr val="tx1"/>
                </a:solidFill>
                <a:effectLst/>
                <a:ea typeface="Times New Roman" panose="02020603050405020304" pitchFamily="18" charset="0"/>
              </a:rPr>
              <a:t>United States Trust Co. v. </a:t>
            </a:r>
            <a:r>
              <a:rPr lang="en-US" sz="1400" i="1" dirty="0" err="1">
                <a:solidFill>
                  <a:schemeClr val="tx1"/>
                </a:solidFill>
                <a:effectLst/>
                <a:ea typeface="Times New Roman" panose="02020603050405020304" pitchFamily="18" charset="0"/>
              </a:rPr>
              <a:t>Helvering</a:t>
            </a:r>
            <a:r>
              <a:rPr lang="en-US" sz="1400" dirty="0">
                <a:solidFill>
                  <a:schemeClr val="tx1"/>
                </a:solidFill>
                <a:effectLst/>
                <a:ea typeface="Times New Roman" panose="02020603050405020304" pitchFamily="18" charset="0"/>
              </a:rPr>
              <a:t>, 307 U.S. 57, 60 (1939).</a:t>
            </a:r>
            <a:endParaRPr lang="en-US" sz="1400" dirty="0">
              <a:solidFill>
                <a:schemeClr val="tx1"/>
              </a:solidFill>
            </a:endParaRPr>
          </a:p>
          <a:p>
            <a:pPr marL="521208" lvl="3" indent="0">
              <a:buNone/>
            </a:pPr>
            <a:endParaRPr lang="en-US" i="1" dirty="0">
              <a:effectLst/>
              <a:ea typeface="Times New Roman" panose="02020603050405020304" pitchFamily="18" charset="0"/>
            </a:endParaRPr>
          </a:p>
          <a:p>
            <a:pPr lvl="3"/>
            <a:endParaRPr lang="en-US" sz="1200" dirty="0"/>
          </a:p>
          <a:p>
            <a:pPr lvl="2"/>
            <a:endParaRPr lang="en-US" sz="1600" dirty="0"/>
          </a:p>
        </p:txBody>
      </p:sp>
    </p:spTree>
    <p:extLst>
      <p:ext uri="{BB962C8B-B14F-4D97-AF65-F5344CB8AC3E}">
        <p14:creationId xmlns:p14="http://schemas.microsoft.com/office/powerpoint/2010/main" val="39348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(cont.): Nondelegation Doctrine in Supreme Court</a:t>
            </a:r>
          </a:p>
          <a:p>
            <a:pPr lvl="3"/>
            <a:r>
              <a:rPr lang="en-US" i="1" dirty="0">
                <a:solidFill>
                  <a:schemeClr val="tx1"/>
                </a:solidFill>
                <a:effectLst/>
                <a:ea typeface="Times New Roman" panose="02020603050405020304" pitchFamily="18" charset="0"/>
              </a:rPr>
              <a:t>Gundy v. United States</a:t>
            </a:r>
            <a:r>
              <a:rPr lang="en-US" dirty="0">
                <a:solidFill>
                  <a:schemeClr val="tx1"/>
                </a:solidFill>
                <a:effectLst/>
                <a:ea typeface="Times New Roman" panose="02020603050405020304" pitchFamily="18" charset="0"/>
              </a:rPr>
              <a:t>, 588 U.S. 128 (2019)</a:t>
            </a:r>
          </a:p>
          <a:p>
            <a:pPr lvl="4"/>
            <a:r>
              <a:rPr lang="en-US" sz="1400" dirty="0">
                <a:solidFill>
                  <a:schemeClr val="tx1"/>
                </a:solidFill>
              </a:rPr>
              <a:t>Highlights Supreme Court’s current ideological nondelegation divide.</a:t>
            </a:r>
          </a:p>
          <a:p>
            <a:pPr lvl="4"/>
            <a:r>
              <a:rPr lang="en-US" sz="1400" dirty="0">
                <a:solidFill>
                  <a:schemeClr val="tx1"/>
                </a:solidFill>
              </a:rPr>
              <a:t>Majority upheld retroactive application of sex offender registration act (</a:t>
            </a:r>
            <a:r>
              <a:rPr lang="en-US" sz="1400" dirty="0" err="1">
                <a:solidFill>
                  <a:schemeClr val="tx1"/>
                </a:solidFill>
              </a:rPr>
              <a:t>SORNA</a:t>
            </a:r>
            <a:r>
              <a:rPr lang="en-US" sz="1400" dirty="0">
                <a:solidFill>
                  <a:schemeClr val="tx1"/>
                </a:solidFill>
              </a:rPr>
              <a:t>)</a:t>
            </a:r>
          </a:p>
          <a:p>
            <a:pPr lvl="4"/>
            <a:r>
              <a:rPr lang="en-US" sz="1400" dirty="0">
                <a:solidFill>
                  <a:schemeClr val="tx1"/>
                </a:solidFill>
              </a:rPr>
              <a:t>Broad grant of authority: “The Attorney General shall have the authority to specify the applicability of the requirements of this subchapter to sex offenders convicted before the enactment of this chapter . . . and to prescribe rules for the registration of any such sex offender.”</a:t>
            </a:r>
          </a:p>
          <a:p>
            <a:pPr lvl="4"/>
            <a:r>
              <a:rPr lang="en-US" sz="1400" dirty="0">
                <a:solidFill>
                  <a:schemeClr val="tx1"/>
                </a:solidFill>
                <a:ea typeface="Times New Roman" panose="02020603050405020304" pitchFamily="18" charset="0"/>
              </a:rPr>
              <a:t>Gorsuch, J. (dissenting) – proposed a three-part framework for determining whether Congress has “unconstitutionally divested itself of its legislative responsibilities”:</a:t>
            </a:r>
          </a:p>
          <a:p>
            <a:pPr marL="1257300" lvl="4">
              <a:buFont typeface="+mj-lt"/>
              <a:buAutoNum type="arabicPeriod"/>
            </a:pPr>
            <a:r>
              <a:rPr lang="en-US" sz="1400" dirty="0">
                <a:solidFill>
                  <a:schemeClr val="tx1"/>
                </a:solidFill>
                <a:effectLst/>
                <a:ea typeface="Times New Roman" panose="02020603050405020304" pitchFamily="18" charset="0"/>
              </a:rPr>
              <a:t>Has Congress announced a “controlling general policy,” leaving the agency to “fill up the details”</a:t>
            </a:r>
            <a:r>
              <a:rPr lang="en-US" sz="1400" dirty="0">
                <a:solidFill>
                  <a:schemeClr val="tx1"/>
                </a:solidFill>
                <a:ea typeface="Times New Roman" panose="02020603050405020304" pitchFamily="18" charset="0"/>
              </a:rPr>
              <a:t>?</a:t>
            </a:r>
            <a:endParaRPr lang="en-US" sz="2400" dirty="0">
              <a:solidFill>
                <a:schemeClr val="tx1"/>
              </a:solidFill>
              <a:effectLst/>
              <a:ea typeface="Times New Roman" panose="02020603050405020304" pitchFamily="18" charset="0"/>
            </a:endParaRPr>
          </a:p>
          <a:p>
            <a:pPr marL="1257300" lvl="4">
              <a:buFont typeface="+mj-lt"/>
              <a:buAutoNum type="arabicPeriod"/>
            </a:pPr>
            <a:r>
              <a:rPr lang="en-US" sz="1400" dirty="0">
                <a:solidFill>
                  <a:schemeClr val="tx1"/>
                </a:solidFill>
                <a:ea typeface="Times New Roman" panose="02020603050405020304" pitchFamily="18" charset="0"/>
              </a:rPr>
              <a:t>For rules governing private conduct, has Congress made the application of the rule depend on executive fact-finding?</a:t>
            </a:r>
          </a:p>
          <a:p>
            <a:pPr marL="1257300" lvl="4">
              <a:buFont typeface="+mj-lt"/>
              <a:buAutoNum type="arabicPeriod"/>
            </a:pPr>
            <a:r>
              <a:rPr lang="en-US" sz="1400" dirty="0">
                <a:solidFill>
                  <a:schemeClr val="tx1"/>
                </a:solidFill>
                <a:effectLst/>
                <a:ea typeface="Times New Roman" panose="02020603050405020304" pitchFamily="18" charset="0"/>
              </a:rPr>
              <a:t>Has Congress delegated non-legislative responsibilities that are vested in another branch (e.g., foreign affairs)?</a:t>
            </a:r>
          </a:p>
          <a:p>
            <a:pPr lvl="3"/>
            <a:endParaRPr lang="en-US" sz="1200" dirty="0"/>
          </a:p>
          <a:p>
            <a:pPr lvl="2"/>
            <a:endParaRPr lang="en-US" sz="1600" dirty="0"/>
          </a:p>
        </p:txBody>
      </p:sp>
    </p:spTree>
    <p:extLst>
      <p:ext uri="{BB962C8B-B14F-4D97-AF65-F5344CB8AC3E}">
        <p14:creationId xmlns:p14="http://schemas.microsoft.com/office/powerpoint/2010/main" val="102650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marL="521208" lvl="3" indent="0">
              <a:buNone/>
            </a:pPr>
            <a:endParaRPr lang="en-US" sz="1200" dirty="0"/>
          </a:p>
          <a:p>
            <a:pPr lvl="2"/>
            <a:endParaRPr lang="en-US" sz="1600" dirty="0"/>
          </a:p>
        </p:txBody>
      </p:sp>
      <p:graphicFrame>
        <p:nvGraphicFramePr>
          <p:cNvPr id="4" name="Table 3" descr="" title="">
            <a:extLst>
              <a:ext uri="{FF2B5EF4-FFF2-40B4-BE49-F238E27FC236}">
                <a16:creationId xmlns:a16="http://schemas.microsoft.com/office/drawing/2014/main" id="{AD905ECA-DB09-6EF4-B60B-627A40548DCC}"/>
              </a:ext>
            </a:extLst>
          </p:cNvPr>
          <p:cNvGraphicFramePr>
            <a:graphicFrameLocks noGrp="1"/>
          </p:cNvGraphicFramePr>
          <p:nvPr>
            <p:extLst>
              <p:ext uri="{D42A27DB-BD31-4B8C-83A1-F6EECF244321}">
                <p14:modId xmlns:p14="http://schemas.microsoft.com/office/powerpoint/2010/main" val="3078220844"/>
              </p:ext>
            </p:extLst>
          </p:nvPr>
        </p:nvGraphicFramePr>
        <p:xfrm>
          <a:off x="316523" y="769938"/>
          <a:ext cx="8510953" cy="3937000"/>
        </p:xfrm>
        <a:graphic>
          <a:graphicData uri="http://schemas.openxmlformats.org/drawingml/2006/table">
            <a:tbl>
              <a:tblPr firstRow="1" bandRow="1">
                <a:tableStyleId>{5C22544A-7EE6-4342-B048-85BDC9FD1C3A}</a:tableStyleId>
              </a:tblPr>
              <a:tblGrid>
                <a:gridCol w="4271840">
                  <a:extLst>
                    <a:ext uri="{9D8B030D-6E8A-4147-A177-3AD203B41FA5}">
                      <a16:colId xmlns:a16="http://schemas.microsoft.com/office/drawing/2014/main" val="50091824"/>
                    </a:ext>
                  </a:extLst>
                </a:gridCol>
                <a:gridCol w="4239113">
                  <a:extLst>
                    <a:ext uri="{9D8B030D-6E8A-4147-A177-3AD203B41FA5}">
                      <a16:colId xmlns:a16="http://schemas.microsoft.com/office/drawing/2014/main" val="3351552056"/>
                    </a:ext>
                  </a:extLst>
                </a:gridCol>
              </a:tblGrid>
              <a:tr h="370840">
                <a:tc>
                  <a:txBody>
                    <a:bodyPr/>
                    <a:lstStyle/>
                    <a:p>
                      <a:pPr algn="ctr"/>
                      <a:r>
                        <a:rPr lang="en-US" i="1" dirty="0"/>
                        <a:t>Gundy </a:t>
                      </a:r>
                      <a:r>
                        <a:rPr lang="en-US" dirty="0"/>
                        <a:t>Plurality</a:t>
                      </a:r>
                    </a:p>
                  </a:txBody>
                  <a:tcPr/>
                </a:tc>
                <a:tc>
                  <a:txBody>
                    <a:bodyPr/>
                    <a:lstStyle/>
                    <a:p>
                      <a:pPr algn="ctr"/>
                      <a:r>
                        <a:rPr lang="en-US" dirty="0"/>
                        <a:t>Gorsuch, J. (dissenting)</a:t>
                      </a:r>
                    </a:p>
                  </a:txBody>
                  <a:tcPr/>
                </a:tc>
                <a:extLst>
                  <a:ext uri="{0D108BD9-81ED-4DB2-BD59-A6C34878D82A}">
                    <a16:rowId xmlns:a16="http://schemas.microsoft.com/office/drawing/2014/main" val="1154876821"/>
                  </a:ext>
                </a:extLst>
              </a:tr>
              <a:tr h="370840">
                <a:tc>
                  <a:txBody>
                    <a:bodyPr/>
                    <a:lstStyle/>
                    <a:p>
                      <a:r>
                        <a:rPr lang="en-US" sz="1200" dirty="0"/>
                        <a:t>Upheld </a:t>
                      </a:r>
                      <a:r>
                        <a:rPr lang="en-US" sz="1200" dirty="0" err="1"/>
                        <a:t>SORNA’s</a:t>
                      </a:r>
                      <a:r>
                        <a:rPr lang="en-US" sz="1200" dirty="0"/>
                        <a:t> delegation of authority to the Attorney General under the “intelligible principle” standard.</a:t>
                      </a:r>
                    </a:p>
                    <a:p>
                      <a:endParaRPr lang="en-US" sz="1200" dirty="0"/>
                    </a:p>
                    <a:p>
                      <a:pPr marL="171450" indent="-171450">
                        <a:buFont typeface="Arial" panose="020B0604020202020204" pitchFamily="34" charset="0"/>
                        <a:buChar char="•"/>
                      </a:pPr>
                      <a:r>
                        <a:rPr lang="en-US" sz="1200" dirty="0"/>
                        <a:t>The plurality interpreted </a:t>
                      </a:r>
                      <a:r>
                        <a:rPr lang="en-US" sz="1200" dirty="0" err="1"/>
                        <a:t>SORNA</a:t>
                      </a:r>
                      <a:r>
                        <a:rPr lang="en-US" sz="1200" dirty="0"/>
                        <a:t> to instruct the Attorney General to “apply </a:t>
                      </a:r>
                      <a:r>
                        <a:rPr lang="en-US" sz="1200" dirty="0" err="1"/>
                        <a:t>SORNA</a:t>
                      </a:r>
                      <a:r>
                        <a:rPr lang="en-US" sz="1200" dirty="0"/>
                        <a:t> to all pre-Act offenders as soon as feasible” based on the statute’s </a:t>
                      </a:r>
                      <a:r>
                        <a:rPr lang="en-US" sz="1200" i="0" dirty="0"/>
                        <a:t>purpose </a:t>
                      </a:r>
                      <a:r>
                        <a:rPr lang="en-US" sz="1200" dirty="0"/>
                        <a:t>(“to protect the public” with “a comprehensive national system for the registration” of “sex offenders”) and legislative history, which showed that the need to register pre-Act offenders was front and center in Congress’s thinking.</a:t>
                      </a:r>
                    </a:p>
                    <a:p>
                      <a:endParaRPr lang="en-US" sz="1200" dirty="0"/>
                    </a:p>
                    <a:p>
                      <a:pPr marL="171450" indent="-171450">
                        <a:buFont typeface="Arial" panose="020B0604020202020204" pitchFamily="34" charset="0"/>
                        <a:buChar char="•"/>
                      </a:pPr>
                      <a:r>
                        <a:rPr lang="en-US" sz="1200" dirty="0"/>
                        <a:t>The statute’s directive to “</a:t>
                      </a:r>
                      <a:r>
                        <a:rPr lang="en-US" sz="1200" dirty="0">
                          <a:solidFill>
                            <a:schemeClr val="tx1"/>
                          </a:solidFill>
                        </a:rPr>
                        <a:t>specify the applicability of the requirements of this subchapter” did not mean to specify </a:t>
                      </a:r>
                      <a:r>
                        <a:rPr lang="en-US" sz="1200" i="1" dirty="0">
                          <a:solidFill>
                            <a:schemeClr val="tx1"/>
                          </a:solidFill>
                        </a:rPr>
                        <a:t>whether </a:t>
                      </a:r>
                      <a:r>
                        <a:rPr lang="en-US" sz="1200" i="0" dirty="0">
                          <a:solidFill>
                            <a:schemeClr val="tx1"/>
                          </a:solidFill>
                        </a:rPr>
                        <a:t>to apply </a:t>
                      </a:r>
                      <a:r>
                        <a:rPr lang="en-US" sz="1200" i="0" dirty="0" err="1">
                          <a:solidFill>
                            <a:schemeClr val="tx1"/>
                          </a:solidFill>
                        </a:rPr>
                        <a:t>SORNA</a:t>
                      </a:r>
                      <a:r>
                        <a:rPr lang="en-US" sz="1200" i="0" dirty="0">
                          <a:solidFill>
                            <a:schemeClr val="tx1"/>
                          </a:solidFill>
                        </a:rPr>
                        <a:t>, but rather </a:t>
                      </a:r>
                      <a:r>
                        <a:rPr lang="en-US" sz="1200" i="1" dirty="0">
                          <a:solidFill>
                            <a:schemeClr val="tx1"/>
                          </a:solidFill>
                        </a:rPr>
                        <a:t>how </a:t>
                      </a:r>
                      <a:r>
                        <a:rPr lang="en-US" sz="1200" i="0" dirty="0">
                          <a:solidFill>
                            <a:schemeClr val="tx1"/>
                          </a:solidFill>
                        </a:rPr>
                        <a:t>to apply it, thus limiting the Attorney General’s discretion.</a:t>
                      </a:r>
                      <a:endParaRPr lang="en-US" sz="1200" dirty="0"/>
                    </a:p>
                    <a:p>
                      <a:endParaRPr lang="en-US" sz="1200" dirty="0"/>
                    </a:p>
                    <a:p>
                      <a:r>
                        <a:rPr lang="en-US" sz="1200" dirty="0"/>
                        <a:t>These points, even though not explicit in the statute, were sufficient to provide an “intelligible principle.”</a:t>
                      </a:r>
                    </a:p>
                  </a:txBody>
                  <a:tcPr/>
                </a:tc>
                <a:tc>
                  <a:txBody>
                    <a:bodyPr/>
                    <a:lstStyle/>
                    <a:p>
                      <a:r>
                        <a:rPr lang="en-US" sz="1200" dirty="0"/>
                        <a:t>Would have invalidated </a:t>
                      </a:r>
                      <a:r>
                        <a:rPr lang="en-US" sz="1200" dirty="0" err="1"/>
                        <a:t>SORNA’s</a:t>
                      </a:r>
                      <a:r>
                        <a:rPr lang="en-US" sz="1200" dirty="0"/>
                        <a:t> delegation to the Attorney General on nondelegation grounds, because the delegation failed all three parts of his nondelegation framework.</a:t>
                      </a:r>
                    </a:p>
                    <a:p>
                      <a:endParaRPr lang="en-US" sz="1200" dirty="0"/>
                    </a:p>
                    <a:p>
                      <a:pPr marL="171450" indent="-171450">
                        <a:buFont typeface="Arial" panose="020B0604020202020204" pitchFamily="34" charset="0"/>
                        <a:buChar char="•"/>
                      </a:pPr>
                      <a:r>
                        <a:rPr lang="en-US" sz="1200" u="sng" dirty="0"/>
                        <a:t>First</a:t>
                      </a:r>
                      <a:r>
                        <a:rPr lang="en-US" sz="1200" dirty="0"/>
                        <a:t>, </a:t>
                      </a:r>
                      <a:r>
                        <a:rPr lang="en-US" sz="1200" dirty="0" err="1"/>
                        <a:t>SORNA</a:t>
                      </a:r>
                      <a:r>
                        <a:rPr lang="en-US" sz="1200" dirty="0"/>
                        <a:t> did not announce a “controlling general policy” and leave the Attorney General with only details to fill up. Nor did it provide “definite and precise standards” to guide the Attorney General’s discretion. “There [was not] a single policy decision concerning pre-Act offenders on which Congress even tried to speak . . .”</a:t>
                      </a:r>
                    </a:p>
                    <a:p>
                      <a:endParaRPr lang="en-US" sz="1200" dirty="0"/>
                    </a:p>
                    <a:p>
                      <a:pPr marL="171450" indent="-171450">
                        <a:buFont typeface="Arial" panose="020B0604020202020204" pitchFamily="34" charset="0"/>
                        <a:buChar char="•"/>
                      </a:pPr>
                      <a:r>
                        <a:rPr lang="en-US" sz="1200" u="sng" dirty="0"/>
                        <a:t>Second</a:t>
                      </a:r>
                      <a:r>
                        <a:rPr lang="en-US" sz="1200" dirty="0"/>
                        <a:t>, the authority Congress delegated in </a:t>
                      </a:r>
                      <a:r>
                        <a:rPr lang="en-US" sz="1200" dirty="0" err="1"/>
                        <a:t>SORNA</a:t>
                      </a:r>
                      <a:r>
                        <a:rPr lang="en-US" sz="1200" dirty="0"/>
                        <a:t> was not subject to executive fact-finding, even though the statute could easily have been written in such a manner.</a:t>
                      </a:r>
                    </a:p>
                    <a:p>
                      <a:endParaRPr lang="en-US" sz="1200" dirty="0"/>
                    </a:p>
                    <a:p>
                      <a:pPr marL="171450" indent="-171450">
                        <a:buFont typeface="Arial" panose="020B0604020202020204" pitchFamily="34" charset="0"/>
                        <a:buChar char="•"/>
                      </a:pPr>
                      <a:r>
                        <a:rPr lang="en-US" sz="1200" u="sng" dirty="0"/>
                        <a:t>Third</a:t>
                      </a:r>
                      <a:r>
                        <a:rPr lang="en-US" sz="1200" dirty="0"/>
                        <a:t>, </a:t>
                      </a:r>
                      <a:r>
                        <a:rPr lang="en-US" sz="1200" dirty="0" err="1"/>
                        <a:t>SORNA</a:t>
                      </a:r>
                      <a:r>
                        <a:rPr lang="en-US" sz="1200" dirty="0"/>
                        <a:t> did not involve non-legislative responsibilities in an area overlapping with functions vested in the executive branch (e.g., foreign affairs, war powers, etc.).</a:t>
                      </a:r>
                    </a:p>
                  </a:txBody>
                  <a:tcPr/>
                </a:tc>
                <a:extLst>
                  <a:ext uri="{0D108BD9-81ED-4DB2-BD59-A6C34878D82A}">
                    <a16:rowId xmlns:a16="http://schemas.microsoft.com/office/drawing/2014/main" val="567485624"/>
                  </a:ext>
                </a:extLst>
              </a:tr>
            </a:tbl>
          </a:graphicData>
        </a:graphic>
      </p:graphicFrame>
    </p:spTree>
    <p:extLst>
      <p:ext uri="{BB962C8B-B14F-4D97-AF65-F5344CB8AC3E}">
        <p14:creationId xmlns:p14="http://schemas.microsoft.com/office/powerpoint/2010/main" val="120259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(cont.): Nondelegation Doctrine in Courts of Appeals</a:t>
            </a:r>
          </a:p>
          <a:p>
            <a:pPr lvl="3"/>
            <a:r>
              <a:rPr lang="en-US" sz="1400" i="1" dirty="0">
                <a:solidFill>
                  <a:schemeClr val="tx1"/>
                </a:solidFill>
              </a:rPr>
              <a:t>Tiger Lily, LLC v. United States HUD</a:t>
            </a:r>
            <a:r>
              <a:rPr lang="en-US" sz="1400" dirty="0">
                <a:solidFill>
                  <a:schemeClr val="tx1"/>
                </a:solidFill>
              </a:rPr>
              <a:t>, </a:t>
            </a:r>
            <a:r>
              <a:rPr lang="en-US" sz="1400" dirty="0">
                <a:solidFill>
                  <a:schemeClr val="tx1"/>
                </a:solidFill>
                <a:effectLst/>
                <a:ea typeface="Times New Roman" panose="02020603050405020304" pitchFamily="18" charset="0"/>
              </a:rPr>
              <a:t>5 </a:t>
            </a:r>
            <a:r>
              <a:rPr lang="en-US" sz="1400" dirty="0" err="1">
                <a:solidFill>
                  <a:schemeClr val="tx1"/>
                </a:solidFill>
                <a:effectLst/>
                <a:ea typeface="Times New Roman" panose="02020603050405020304" pitchFamily="18" charset="0"/>
              </a:rPr>
              <a:t>F.4th</a:t>
            </a:r>
            <a:r>
              <a:rPr lang="en-US" sz="1400" dirty="0">
                <a:solidFill>
                  <a:schemeClr val="tx1"/>
                </a:solidFill>
                <a:effectLst/>
                <a:ea typeface="Times New Roman" panose="02020603050405020304" pitchFamily="18" charset="0"/>
              </a:rPr>
              <a:t> 666 (6th Cir. 2021)</a:t>
            </a:r>
          </a:p>
          <a:p>
            <a:pPr lvl="4"/>
            <a:r>
              <a:rPr lang="en-US" sz="1100" dirty="0">
                <a:solidFill>
                  <a:schemeClr val="tx1"/>
                </a:solidFill>
                <a:ea typeface="Times New Roman" panose="02020603050405020304" pitchFamily="18" charset="0"/>
              </a:rPr>
              <a:t>I</a:t>
            </a:r>
            <a:r>
              <a:rPr lang="en-US" sz="1100" dirty="0">
                <a:solidFill>
                  <a:schemeClr val="tx1"/>
                </a:solidFill>
                <a:effectLst/>
                <a:ea typeface="Times New Roman" panose="02020603050405020304" pitchFamily="18" charset="0"/>
              </a:rPr>
              <a:t>nvalidated a nationwide eviction moratorium imposed by CDC because it was not within CDC’s delegated authority.</a:t>
            </a:r>
          </a:p>
          <a:p>
            <a:pPr lvl="4"/>
            <a:r>
              <a:rPr lang="en-US" sz="1100" dirty="0">
                <a:solidFill>
                  <a:schemeClr val="tx1"/>
                </a:solidFill>
                <a:effectLst/>
                <a:ea typeface="Times New Roman" panose="02020603050405020304" pitchFamily="18" charset="0"/>
              </a:rPr>
              <a:t>Court noted that government’s expansive interpretation of Congress’s authorizing statute “could raise a nondelegation problem” by allowing CDC to “do anything it can conceive of to prevent the spread of disease.”</a:t>
            </a:r>
          </a:p>
          <a:p>
            <a:pPr lvl="4"/>
            <a:r>
              <a:rPr lang="en-US" sz="1100" dirty="0">
                <a:solidFill>
                  <a:schemeClr val="tx1"/>
                </a:solidFill>
              </a:rPr>
              <a:t>Thapar, J., concurring – </a:t>
            </a:r>
            <a:r>
              <a:rPr lang="en-US" sz="1100" dirty="0">
                <a:solidFill>
                  <a:schemeClr val="tx1"/>
                </a:solidFill>
                <a:effectLst/>
                <a:ea typeface="Times New Roman" panose="02020603050405020304" pitchFamily="18" charset="0"/>
              </a:rPr>
              <a:t>Supreme Court should consider “breathing new life” into the nondelegation doctrine to prevent Congress from “</a:t>
            </a:r>
            <a:r>
              <a:rPr lang="en-US" sz="1100" dirty="0" err="1">
                <a:solidFill>
                  <a:schemeClr val="tx1"/>
                </a:solidFill>
                <a:effectLst/>
                <a:ea typeface="Times New Roman" panose="02020603050405020304" pitchFamily="18" charset="0"/>
              </a:rPr>
              <a:t>announc</a:t>
            </a:r>
            <a:r>
              <a:rPr lang="en-US" sz="1100" dirty="0">
                <a:solidFill>
                  <a:schemeClr val="tx1"/>
                </a:solidFill>
                <a:effectLst/>
                <a:ea typeface="Times New Roman" panose="02020603050405020304" pitchFamily="18" charset="0"/>
              </a:rPr>
              <a:t>[</a:t>
            </a:r>
            <a:r>
              <a:rPr lang="en-US" sz="1100" dirty="0" err="1">
                <a:solidFill>
                  <a:schemeClr val="tx1"/>
                </a:solidFill>
                <a:effectLst/>
                <a:ea typeface="Times New Roman" panose="02020603050405020304" pitchFamily="18" charset="0"/>
              </a:rPr>
              <a:t>ing</a:t>
            </a:r>
            <a:r>
              <a:rPr lang="en-US" sz="1100" dirty="0">
                <a:solidFill>
                  <a:schemeClr val="tx1"/>
                </a:solidFill>
                <a:effectLst/>
                <a:ea typeface="Times New Roman" panose="02020603050405020304" pitchFamily="18" charset="0"/>
              </a:rPr>
              <a:t>] vague aspirations and then assign[</a:t>
            </a:r>
            <a:r>
              <a:rPr lang="en-US" sz="1100" dirty="0" err="1">
                <a:solidFill>
                  <a:schemeClr val="tx1"/>
                </a:solidFill>
                <a:effectLst/>
                <a:ea typeface="Times New Roman" panose="02020603050405020304" pitchFamily="18" charset="0"/>
              </a:rPr>
              <a:t>ing</a:t>
            </a:r>
            <a:r>
              <a:rPr lang="en-US" sz="1100" dirty="0">
                <a:solidFill>
                  <a:schemeClr val="tx1"/>
                </a:solidFill>
                <a:effectLst/>
                <a:ea typeface="Times New Roman" panose="02020603050405020304" pitchFamily="18" charset="0"/>
              </a:rPr>
              <a:t>] others the responsibility of adopting legislation to realize its goals.”</a:t>
            </a:r>
            <a:endParaRPr lang="en-US" sz="1400" i="1" dirty="0">
              <a:solidFill>
                <a:schemeClr val="tx1"/>
              </a:solidFill>
              <a:effectLst/>
              <a:ea typeface="Times New Roman" panose="02020603050405020304" pitchFamily="18" charset="0"/>
            </a:endParaRPr>
          </a:p>
          <a:p>
            <a:pPr lvl="3"/>
            <a:r>
              <a:rPr lang="en-US" sz="1400" i="1" dirty="0">
                <a:solidFill>
                  <a:schemeClr val="tx1"/>
                </a:solidFill>
                <a:effectLst/>
                <a:ea typeface="Times New Roman" panose="02020603050405020304" pitchFamily="18" charset="0"/>
              </a:rPr>
              <a:t>State of W.Va. v. United States </a:t>
            </a:r>
            <a:r>
              <a:rPr lang="en-US" sz="1400" i="1" dirty="0" err="1">
                <a:solidFill>
                  <a:schemeClr val="tx1"/>
                </a:solidFill>
                <a:effectLst/>
                <a:ea typeface="Times New Roman" panose="02020603050405020304" pitchFamily="18" charset="0"/>
              </a:rPr>
              <a:t>Dep't</a:t>
            </a:r>
            <a:r>
              <a:rPr lang="en-US" sz="1400" i="1" dirty="0">
                <a:solidFill>
                  <a:schemeClr val="tx1"/>
                </a:solidFill>
                <a:effectLst/>
                <a:ea typeface="Times New Roman" panose="02020603050405020304" pitchFamily="18" charset="0"/>
              </a:rPr>
              <a:t> of the Treasury</a:t>
            </a:r>
            <a:r>
              <a:rPr lang="en-US" sz="1400" dirty="0">
                <a:solidFill>
                  <a:schemeClr val="tx1"/>
                </a:solidFill>
                <a:effectLst/>
                <a:ea typeface="Times New Roman" panose="02020603050405020304" pitchFamily="18" charset="0"/>
              </a:rPr>
              <a:t>, 59 </a:t>
            </a:r>
            <a:r>
              <a:rPr lang="en-US" sz="1400" dirty="0" err="1">
                <a:solidFill>
                  <a:schemeClr val="tx1"/>
                </a:solidFill>
                <a:effectLst/>
                <a:ea typeface="Times New Roman" panose="02020603050405020304" pitchFamily="18" charset="0"/>
              </a:rPr>
              <a:t>F.4th</a:t>
            </a:r>
            <a:r>
              <a:rPr lang="en-US" sz="1400" dirty="0">
                <a:solidFill>
                  <a:schemeClr val="tx1"/>
                </a:solidFill>
                <a:effectLst/>
                <a:ea typeface="Times New Roman" panose="02020603050405020304" pitchFamily="18" charset="0"/>
              </a:rPr>
              <a:t> 1124 (11th Cir. 2023)</a:t>
            </a:r>
          </a:p>
          <a:p>
            <a:pPr lvl="4"/>
            <a:r>
              <a:rPr lang="en-US" sz="1200" dirty="0">
                <a:solidFill>
                  <a:schemeClr val="tx1"/>
                </a:solidFill>
                <a:effectLst/>
                <a:ea typeface="Times New Roman" panose="02020603050405020304" pitchFamily="18" charset="0"/>
              </a:rPr>
              <a:t>Invalidated a “tax offset” provision in the American Rescue Plan Act of 2021, which prohibited states from using Rescue Plan funds “to either directly or indirectly offset a reduction in [their] net tax revenue” resulting from a change in law that “reduces any tax.”</a:t>
            </a:r>
          </a:p>
          <a:p>
            <a:pPr lvl="4"/>
            <a:r>
              <a:rPr lang="en-US" sz="1200" dirty="0">
                <a:solidFill>
                  <a:schemeClr val="tx1"/>
                </a:solidFill>
                <a:ea typeface="Times New Roman" panose="02020603050405020304" pitchFamily="18" charset="0"/>
              </a:rPr>
              <a:t>Decision rested partly on nondelegation principles, but primarily on the Major Questions doctrine.</a:t>
            </a:r>
          </a:p>
          <a:p>
            <a:pPr lvl="3"/>
            <a:r>
              <a:rPr lang="en-US" sz="1400" i="1" dirty="0">
                <a:solidFill>
                  <a:schemeClr val="tx1"/>
                </a:solidFill>
                <a:effectLst/>
                <a:ea typeface="Times New Roman" panose="02020603050405020304" pitchFamily="18" charset="0"/>
              </a:rPr>
              <a:t>Consumers’ Research Cause Based Commerce, Inc. v. FCC</a:t>
            </a:r>
            <a:r>
              <a:rPr lang="en-US" sz="1400" dirty="0">
                <a:solidFill>
                  <a:schemeClr val="tx1"/>
                </a:solidFill>
                <a:effectLst/>
                <a:ea typeface="Times New Roman" panose="02020603050405020304" pitchFamily="18" charset="0"/>
              </a:rPr>
              <a:t>, 109 </a:t>
            </a:r>
            <a:r>
              <a:rPr lang="en-US" sz="1400" dirty="0" err="1">
                <a:solidFill>
                  <a:schemeClr val="tx1"/>
                </a:solidFill>
                <a:effectLst/>
                <a:ea typeface="Times New Roman" panose="02020603050405020304" pitchFamily="18" charset="0"/>
              </a:rPr>
              <a:t>F.4th</a:t>
            </a:r>
            <a:r>
              <a:rPr lang="en-US" sz="1400" dirty="0">
                <a:solidFill>
                  <a:schemeClr val="tx1"/>
                </a:solidFill>
                <a:effectLst/>
                <a:ea typeface="Times New Roman" panose="02020603050405020304" pitchFamily="18" charset="0"/>
              </a:rPr>
              <a:t> 743 (5th Cir. 2024)</a:t>
            </a:r>
          </a:p>
          <a:p>
            <a:pPr lvl="4"/>
            <a:r>
              <a:rPr lang="en-US" sz="1200" dirty="0">
                <a:solidFill>
                  <a:schemeClr val="tx1"/>
                </a:solidFill>
              </a:rPr>
              <a:t>Invalidated a section of the Telecommunications Act of 1996, which authorized FCC to establish a “Universal Service Fund” (USF) and a USF tax imposed on telecommunications carriers.</a:t>
            </a:r>
          </a:p>
          <a:p>
            <a:pPr lvl="4"/>
            <a:r>
              <a:rPr lang="en-US" sz="1200" dirty="0">
                <a:solidFill>
                  <a:schemeClr val="tx1"/>
                </a:solidFill>
              </a:rPr>
              <a:t>Congress’s authorizing statute </a:t>
            </a:r>
            <a:r>
              <a:rPr lang="x-none" sz="1200" dirty="0">
                <a:solidFill>
                  <a:schemeClr val="tx1"/>
                </a:solidFill>
                <a:effectLst/>
                <a:ea typeface="Times New Roman" panose="02020603050405020304" pitchFamily="18" charset="0"/>
              </a:rPr>
              <a:t>“suppl[ied] no [intelligible] principle at all</a:t>
            </a:r>
            <a:r>
              <a:rPr lang="en-US" sz="1200" dirty="0">
                <a:solidFill>
                  <a:schemeClr val="tx1"/>
                </a:solidFill>
                <a:effectLst/>
                <a:ea typeface="Times New Roman" panose="02020603050405020304" pitchFamily="18" charset="0"/>
              </a:rPr>
              <a:t>” and was merely “aspirational,” among other </a:t>
            </a:r>
            <a:r>
              <a:rPr lang="en-US" sz="1200">
                <a:solidFill>
                  <a:schemeClr val="tx1"/>
                </a:solidFill>
                <a:effectLst/>
                <a:ea typeface="Times New Roman" panose="02020603050405020304" pitchFamily="18" charset="0"/>
              </a:rPr>
              <a:t>issues.</a:t>
            </a:r>
            <a:endParaRPr lang="en-US" sz="1200" dirty="0">
              <a:solidFill>
                <a:schemeClr val="tx1"/>
              </a:solidFill>
              <a:effectLst/>
              <a:ea typeface="Times New Roman" panose="02020603050405020304" pitchFamily="18" charset="0"/>
            </a:endParaRPr>
          </a:p>
          <a:p>
            <a:pPr lvl="2"/>
            <a:endParaRPr lang="en-US" sz="1600" dirty="0"/>
          </a:p>
        </p:txBody>
      </p:sp>
    </p:spTree>
    <p:extLst>
      <p:ext uri="{BB962C8B-B14F-4D97-AF65-F5344CB8AC3E}">
        <p14:creationId xmlns:p14="http://schemas.microsoft.com/office/powerpoint/2010/main" val="188275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Judicial (cont.): </a:t>
            </a:r>
            <a:r>
              <a:rPr lang="en-US" sz="1800" i="1" dirty="0">
                <a:solidFill>
                  <a:schemeClr val="tx1"/>
                </a:solidFill>
              </a:rPr>
              <a:t>Consumers’ Research v. FCC </a:t>
            </a:r>
            <a:endParaRPr lang="en-US" sz="1800" dirty="0">
              <a:solidFill>
                <a:schemeClr val="tx1"/>
              </a:solidFill>
            </a:endParaRPr>
          </a:p>
          <a:p>
            <a:pPr lvl="2"/>
            <a:r>
              <a:rPr lang="en-US" sz="1600" dirty="0">
                <a:solidFill>
                  <a:schemeClr val="tx1"/>
                </a:solidFill>
              </a:rPr>
              <a:t>Universal Service Fund (“USF”) Program Overview</a:t>
            </a:r>
          </a:p>
          <a:p>
            <a:pPr lvl="3"/>
            <a:r>
              <a:rPr lang="en-US" sz="1400" dirty="0">
                <a:solidFill>
                  <a:schemeClr val="tx1"/>
                </a:solidFill>
              </a:rPr>
              <a:t>Designed to ensure universal telecommunications service to all residents and businesses in the United States.</a:t>
            </a:r>
          </a:p>
          <a:p>
            <a:pPr lvl="3"/>
            <a:r>
              <a:rPr lang="en-US" sz="1400" dirty="0">
                <a:solidFill>
                  <a:schemeClr val="tx1"/>
                </a:solidFill>
              </a:rPr>
              <a:t>Pursuant to a statutory grant under 47 U.S.C. § 254, the FCC levies "contributions" to the USF from telecommunications carriers, and distributes the monies raised to people, entities, and projects to expand and advance telecommunications services. </a:t>
            </a:r>
          </a:p>
          <a:p>
            <a:pPr lvl="3"/>
            <a:r>
              <a:rPr lang="en-US" sz="1400" dirty="0">
                <a:solidFill>
                  <a:schemeClr val="tx1"/>
                </a:solidFill>
              </a:rPr>
              <a:t>The FCC does not administer the USF program itself—it relies on a private company called the Universal Service Administrative Company ("USAC"), which performs a variety of tasks, including "billing contributors, collecting contributions to the universal service support mechanisms, and disbursing universal service support funds.” </a:t>
            </a:r>
            <a:r>
              <a:rPr lang="da-DK" sz="1400" dirty="0">
                <a:solidFill>
                  <a:schemeClr val="tx1"/>
                </a:solidFill>
              </a:rPr>
              <a:t>47 </a:t>
            </a:r>
            <a:r>
              <a:rPr lang="da-DK" sz="1400" dirty="0" err="1">
                <a:solidFill>
                  <a:schemeClr val="tx1"/>
                </a:solidFill>
              </a:rPr>
              <a:t>C.F.R</a:t>
            </a:r>
            <a:r>
              <a:rPr lang="da-DK" sz="1400" dirty="0">
                <a:solidFill>
                  <a:schemeClr val="tx1"/>
                </a:solidFill>
              </a:rPr>
              <a:t>. § 54.702(b). </a:t>
            </a:r>
          </a:p>
          <a:p>
            <a:pPr lvl="3"/>
            <a:r>
              <a:rPr lang="en-US" sz="1400" dirty="0">
                <a:solidFill>
                  <a:schemeClr val="tx1"/>
                </a:solidFill>
              </a:rPr>
              <a:t>Most significantly, the USAC decides the quarterly USF contribution amount—a projection of the dollar value of demand for universal support programs and the costs of administering them. 47 C.F.R. § 54.709(a)(3). The contribution amount dictates the size of the universal service contributions levied on telecommunications carriers and, in turn, American telecommunications consumers (because carriers pass on the USF costs).</a:t>
            </a:r>
          </a:p>
        </p:txBody>
      </p:sp>
    </p:spTree>
    <p:extLst>
      <p:ext uri="{BB962C8B-B14F-4D97-AF65-F5344CB8AC3E}">
        <p14:creationId xmlns:p14="http://schemas.microsoft.com/office/powerpoint/2010/main" val="28865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The Administrative Procedure Act (“APA”)</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dirty="0">
                <a:solidFill>
                  <a:schemeClr val="tx1"/>
                </a:solidFill>
              </a:rPr>
              <a:t>Agency rulemaking is generally governed by the APA, which imposes both procedural and substantive requirements:</a:t>
            </a:r>
          </a:p>
          <a:p>
            <a:pPr lvl="2"/>
            <a:r>
              <a:rPr lang="en-US" b="1" dirty="0">
                <a:solidFill>
                  <a:schemeClr val="tx1"/>
                </a:solidFill>
              </a:rPr>
              <a:t>Procedural</a:t>
            </a:r>
            <a:r>
              <a:rPr lang="en-US" dirty="0">
                <a:solidFill>
                  <a:schemeClr val="tx1"/>
                </a:solidFill>
              </a:rPr>
              <a:t>: </a:t>
            </a:r>
          </a:p>
          <a:p>
            <a:pPr lvl="3"/>
            <a:r>
              <a:rPr lang="en-US" dirty="0">
                <a:solidFill>
                  <a:schemeClr val="tx1"/>
                </a:solidFill>
              </a:rPr>
              <a:t>Notice of proposed rulemaking, comment period, proper consideration of meaningful comments, statement of basis and purpose</a:t>
            </a:r>
          </a:p>
          <a:p>
            <a:pPr lvl="3"/>
            <a:r>
              <a:rPr lang="en-US" dirty="0">
                <a:solidFill>
                  <a:schemeClr val="tx1"/>
                </a:solidFill>
              </a:rPr>
              <a:t>Treasury must provide a contemporaneous, reasoned explanation that addresses all relevant concerns</a:t>
            </a:r>
          </a:p>
          <a:p>
            <a:pPr lvl="2"/>
            <a:r>
              <a:rPr lang="en-US" b="1" dirty="0">
                <a:solidFill>
                  <a:schemeClr val="tx1"/>
                </a:solidFill>
              </a:rPr>
              <a:t>Substantive</a:t>
            </a:r>
            <a:r>
              <a:rPr lang="en-US" dirty="0">
                <a:solidFill>
                  <a:schemeClr val="tx1"/>
                </a:solidFill>
              </a:rPr>
              <a:t>:</a:t>
            </a:r>
          </a:p>
          <a:p>
            <a:pPr lvl="3"/>
            <a:r>
              <a:rPr lang="en-US" dirty="0">
                <a:solidFill>
                  <a:schemeClr val="tx1"/>
                </a:solidFill>
              </a:rPr>
              <a:t>Rules must be properly drawn from statutory authority</a:t>
            </a:r>
          </a:p>
        </p:txBody>
      </p:sp>
    </p:spTree>
    <p:extLst>
      <p:ext uri="{BB962C8B-B14F-4D97-AF65-F5344CB8AC3E}">
        <p14:creationId xmlns:p14="http://schemas.microsoft.com/office/powerpoint/2010/main" val="293202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graphicFrame>
        <p:nvGraphicFramePr>
          <p:cNvPr id="4" name="Table 3" descr="" title="">
            <a:extLst>
              <a:ext uri="{FF2B5EF4-FFF2-40B4-BE49-F238E27FC236}">
                <a16:creationId xmlns:a16="http://schemas.microsoft.com/office/drawing/2014/main" id="{CABD838C-C30F-9396-0701-606CF1FAFBF8}"/>
              </a:ext>
            </a:extLst>
          </p:cNvPr>
          <p:cNvGraphicFramePr>
            <a:graphicFrameLocks noGrp="1"/>
          </p:cNvGraphicFramePr>
          <p:nvPr>
            <p:extLst>
              <p:ext uri="{D42A27DB-BD31-4B8C-83A1-F6EECF244321}">
                <p14:modId xmlns:p14="http://schemas.microsoft.com/office/powerpoint/2010/main" val="1121521298"/>
              </p:ext>
            </p:extLst>
          </p:nvPr>
        </p:nvGraphicFramePr>
        <p:xfrm>
          <a:off x="368055" y="2122783"/>
          <a:ext cx="8352693" cy="2468880"/>
        </p:xfrm>
        <a:graphic>
          <a:graphicData uri="http://schemas.openxmlformats.org/drawingml/2006/table">
            <a:tbl>
              <a:tblPr firstRow="1" bandRow="1">
                <a:tableStyleId>{5C22544A-7EE6-4342-B048-85BDC9FD1C3A}</a:tableStyleId>
              </a:tblPr>
              <a:tblGrid>
                <a:gridCol w="2576146">
                  <a:extLst>
                    <a:ext uri="{9D8B030D-6E8A-4147-A177-3AD203B41FA5}">
                      <a16:colId xmlns:a16="http://schemas.microsoft.com/office/drawing/2014/main" val="1996552021"/>
                    </a:ext>
                  </a:extLst>
                </a:gridCol>
                <a:gridCol w="3050931">
                  <a:extLst>
                    <a:ext uri="{9D8B030D-6E8A-4147-A177-3AD203B41FA5}">
                      <a16:colId xmlns:a16="http://schemas.microsoft.com/office/drawing/2014/main" val="1412802173"/>
                    </a:ext>
                  </a:extLst>
                </a:gridCol>
                <a:gridCol w="2725616">
                  <a:extLst>
                    <a:ext uri="{9D8B030D-6E8A-4147-A177-3AD203B41FA5}">
                      <a16:colId xmlns:a16="http://schemas.microsoft.com/office/drawing/2014/main" val="2750319572"/>
                    </a:ext>
                  </a:extLst>
                </a:gridCol>
              </a:tblGrid>
              <a:tr h="224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Consumers' </a:t>
                      </a:r>
                      <a:r>
                        <a:rPr lang="en-US" sz="900" i="1" dirty="0" err="1">
                          <a:solidFill>
                            <a:schemeClr val="bg1"/>
                          </a:solidFill>
                        </a:rPr>
                        <a:t>Rsch</a:t>
                      </a:r>
                      <a:r>
                        <a:rPr lang="en-US" sz="900" i="1" dirty="0">
                          <a:solidFill>
                            <a:schemeClr val="bg1"/>
                          </a:solidFill>
                        </a:rPr>
                        <a:t>. v. FCC,</a:t>
                      </a:r>
                      <a:r>
                        <a:rPr lang="en-US" sz="900" dirty="0">
                          <a:solidFill>
                            <a:schemeClr val="bg1"/>
                          </a:solidFill>
                        </a:rPr>
                        <a:t> 67 </a:t>
                      </a:r>
                      <a:r>
                        <a:rPr lang="en-US" sz="900" dirty="0" err="1">
                          <a:solidFill>
                            <a:schemeClr val="bg1"/>
                          </a:solidFill>
                        </a:rPr>
                        <a:t>F.4th</a:t>
                      </a:r>
                      <a:r>
                        <a:rPr lang="en-US" sz="900" dirty="0">
                          <a:solidFill>
                            <a:schemeClr val="bg1"/>
                          </a:solidFill>
                        </a:rPr>
                        <a:t> 773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(6th Cir. 2023)</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bg1"/>
                          </a:solidFill>
                        </a:rPr>
                        <a:t>Consumers' </a:t>
                      </a:r>
                      <a:r>
                        <a:rPr lang="en-US" sz="900" i="1" dirty="0" err="1">
                          <a:solidFill>
                            <a:schemeClr val="bg1"/>
                          </a:solidFill>
                        </a:rPr>
                        <a:t>Rsch</a:t>
                      </a:r>
                      <a:r>
                        <a:rPr lang="en-US" sz="900" i="1" dirty="0">
                          <a:solidFill>
                            <a:schemeClr val="bg1"/>
                          </a:solidFill>
                        </a:rPr>
                        <a:t>. v. FCC,</a:t>
                      </a:r>
                      <a:r>
                        <a:rPr lang="en-US" sz="900" dirty="0">
                          <a:solidFill>
                            <a:schemeClr val="bg1"/>
                          </a:solidFill>
                        </a:rPr>
                        <a:t> 88 </a:t>
                      </a:r>
                      <a:r>
                        <a:rPr lang="en-US" sz="900" dirty="0" err="1">
                          <a:solidFill>
                            <a:schemeClr val="bg1"/>
                          </a:solidFill>
                        </a:rPr>
                        <a:t>F.4th</a:t>
                      </a:r>
                      <a:r>
                        <a:rPr lang="en-US" sz="900" dirty="0">
                          <a:solidFill>
                            <a:schemeClr val="bg1"/>
                          </a:solidFill>
                        </a:rPr>
                        <a:t> 917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(11th Cir. 2023)</a:t>
                      </a:r>
                    </a:p>
                    <a:p>
                      <a:pPr algn="ctr"/>
                      <a:endParaRPr lang="en-US" sz="9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t>Consumers’ </a:t>
                      </a:r>
                      <a:r>
                        <a:rPr lang="en-US" sz="900" i="1" dirty="0" err="1"/>
                        <a:t>Rsch</a:t>
                      </a:r>
                      <a:r>
                        <a:rPr lang="en-US" sz="900" i="1" dirty="0"/>
                        <a:t>. v. FCC</a:t>
                      </a:r>
                      <a:r>
                        <a:rPr lang="en-US" sz="900" dirty="0"/>
                        <a:t>, 109 </a:t>
                      </a:r>
                      <a:r>
                        <a:rPr lang="en-US" sz="900" dirty="0" err="1"/>
                        <a:t>F.4th</a:t>
                      </a:r>
                      <a:r>
                        <a:rPr lang="en-US" sz="900" dirty="0"/>
                        <a:t> 743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(5th Cir. 2024)</a:t>
                      </a:r>
                    </a:p>
                    <a:p>
                      <a:pPr algn="ctr"/>
                      <a:endParaRPr lang="en-US" sz="900" dirty="0"/>
                    </a:p>
                  </a:txBody>
                  <a:tcPr/>
                </a:tc>
                <a:extLst>
                  <a:ext uri="{0D108BD9-81ED-4DB2-BD59-A6C34878D82A}">
                    <a16:rowId xmlns:a16="http://schemas.microsoft.com/office/drawing/2014/main" val="3652818306"/>
                  </a:ext>
                </a:extLst>
              </a:tr>
              <a:tr h="370840">
                <a:tc>
                  <a:txBody>
                    <a:bodyPr/>
                    <a:lstStyle/>
                    <a:p>
                      <a:r>
                        <a:rPr lang="en-US" sz="900" dirty="0"/>
                        <a:t>Denied a challenge to the USF program on nondelegation grounds because Congress “provided the FCC with a detailed statutory framework regarding universal service,” which “contain[ed] an intelligible principle because it offer[ed] nuanced guidance and delimited discretion to the FCC”).</a:t>
                      </a:r>
                    </a:p>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Upheld the USF program against a nondelegation challenge, because Congress provided both “general principles” and “limiting principles” to guide the FCC’s discretion.</a:t>
                      </a:r>
                    </a:p>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Invalidated the USF program because </a:t>
                      </a:r>
                      <a:r>
                        <a:rPr lang="en-US" sz="900" dirty="0">
                          <a:solidFill>
                            <a:schemeClr val="tx1"/>
                          </a:solidFill>
                        </a:rPr>
                        <a:t>Congress’s authorizing statute </a:t>
                      </a:r>
                      <a:r>
                        <a:rPr lang="x-none" sz="900" dirty="0">
                          <a:solidFill>
                            <a:schemeClr val="tx1"/>
                          </a:solidFill>
                          <a:effectLst/>
                          <a:ea typeface="Times New Roman" panose="02020603050405020304" pitchFamily="18" charset="0"/>
                        </a:rPr>
                        <a:t>“suppl[ied] no [intelligible] principle at all</a:t>
                      </a:r>
                      <a:r>
                        <a:rPr lang="en-US" sz="900" dirty="0">
                          <a:solidFill>
                            <a:schemeClr val="tx1"/>
                          </a:solidFill>
                          <a:effectLst/>
                          <a:ea typeface="Times New Roman" panose="02020603050405020304" pitchFamily="18" charset="0"/>
                        </a:rPr>
                        <a:t>” and was merely “aspirational,” among other issues.</a:t>
                      </a:r>
                    </a:p>
                    <a:p>
                      <a:endParaRPr lang="en-US" sz="900" dirty="0"/>
                    </a:p>
                  </a:txBody>
                  <a:tcPr/>
                </a:tc>
                <a:extLst>
                  <a:ext uri="{0D108BD9-81ED-4DB2-BD59-A6C34878D82A}">
                    <a16:rowId xmlns:a16="http://schemas.microsoft.com/office/drawing/2014/main" val="3165126890"/>
                  </a:ext>
                </a:extLst>
              </a:tr>
              <a:tr h="161791">
                <a:tc>
                  <a:txBody>
                    <a:bodyPr/>
                    <a:lstStyle/>
                    <a:p>
                      <a:pPr algn="ctr"/>
                      <a:r>
                        <a:rPr lang="en-US" sz="900" b="1" dirty="0"/>
                        <a:t>Cert denied</a:t>
                      </a:r>
                    </a:p>
                    <a:p>
                      <a:pPr algn="ctr"/>
                      <a:r>
                        <a:rPr lang="en-US" sz="900" dirty="0">
                          <a:solidFill>
                            <a:schemeClr val="tx1"/>
                          </a:solidFill>
                        </a:rPr>
                        <a:t>144 S. Ct. 2628 (2024).</a:t>
                      </a:r>
                      <a:endParaRPr lang="en-US" sz="900" b="1" dirty="0"/>
                    </a:p>
                  </a:txBody>
                  <a:tcPr/>
                </a:tc>
                <a:tc>
                  <a:txBody>
                    <a:bodyPr/>
                    <a:lstStyle/>
                    <a:p>
                      <a:pPr algn="ctr"/>
                      <a:r>
                        <a:rPr lang="en-US" sz="900" b="1" dirty="0"/>
                        <a:t>Cert denied</a:t>
                      </a:r>
                    </a:p>
                    <a:p>
                      <a:pPr algn="ctr"/>
                      <a:r>
                        <a:rPr lang="en-US" sz="900" dirty="0">
                          <a:solidFill>
                            <a:schemeClr val="tx1"/>
                          </a:solidFill>
                        </a:rPr>
                        <a:t>144 S. Ct. 2629 (2024).</a:t>
                      </a:r>
                      <a:endParaRPr lang="en-US" sz="900" b="1" dirty="0"/>
                    </a:p>
                  </a:txBody>
                  <a:tcPr/>
                </a:tc>
                <a:tc>
                  <a:txBody>
                    <a:bodyPr/>
                    <a:lstStyle/>
                    <a:p>
                      <a:pPr algn="ctr"/>
                      <a:r>
                        <a:rPr lang="en-US" sz="900" b="1" dirty="0"/>
                        <a:t>Cert Petition filed Sept. 30, 2024, and Respondents’ Brief filed October 1, 2024 (agreeing that review is warranted)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chemeClr val="tx1"/>
                          </a:solidFill>
                          <a:effectLst/>
                          <a:ea typeface="Times New Roman" panose="02020603050405020304" pitchFamily="18" charset="0"/>
                        </a:rPr>
                        <a:t>FCC v. Consumers’ Research, No. 24-354</a:t>
                      </a:r>
                    </a:p>
                    <a:p>
                      <a:pPr algn="ctr"/>
                      <a:endParaRPr lang="en-US" sz="900" b="1" dirty="0"/>
                    </a:p>
                  </a:txBody>
                  <a:tcPr/>
                </a:tc>
                <a:extLst>
                  <a:ext uri="{0D108BD9-81ED-4DB2-BD59-A6C34878D82A}">
                    <a16:rowId xmlns:a16="http://schemas.microsoft.com/office/drawing/2014/main" val="2164393228"/>
                  </a:ext>
                </a:extLst>
              </a:tr>
            </a:tbl>
          </a:graphicData>
        </a:graphic>
      </p:graphicFrame>
      <p:sp>
        <p:nvSpPr>
          <p:cNvPr id="7" name="Text Placeholder 2" descr="" title="">
            <a:extLst>
              <a:ext uri="{FF2B5EF4-FFF2-40B4-BE49-F238E27FC236}">
                <a16:creationId xmlns:a16="http://schemas.microsoft.com/office/drawing/2014/main" id="{2B3A7372-7FB3-6EB0-9C10-FAC22081D92A}"/>
              </a:ext>
            </a:extLst>
          </p:cNvPr>
          <p:cNvSpPr>
            <a:spLocks noGrp="1"/>
          </p:cNvSpPr>
          <p:nvPr>
            <p:ph type="body" sz="quarter" idx="10"/>
          </p:nvPr>
        </p:nvSpPr>
        <p:spPr>
          <a:xfrm>
            <a:off x="166871" y="699247"/>
            <a:ext cx="8755062" cy="4007691"/>
          </a:xfrm>
        </p:spPr>
        <p:txBody>
          <a:bodyPr/>
          <a:lstStyle/>
          <a:p>
            <a:pPr lvl="1"/>
            <a:r>
              <a:rPr lang="en-US" sz="1800" dirty="0">
                <a:solidFill>
                  <a:schemeClr val="tx1"/>
                </a:solidFill>
              </a:rPr>
              <a:t>Judicial (cont.): Circuit Split in Courts of Appeals</a:t>
            </a:r>
          </a:p>
          <a:p>
            <a:pPr lvl="2"/>
            <a:r>
              <a:rPr lang="en-US" sz="1400" dirty="0">
                <a:solidFill>
                  <a:schemeClr val="tx1"/>
                </a:solidFill>
              </a:rPr>
              <a:t>The Fifth Circuit invalidated the USF program on nondelegation grounds, creating a circuit split with the Sixth and Eleventh Circuits, which previously upheld the program.</a:t>
            </a:r>
          </a:p>
          <a:p>
            <a:pPr lvl="2"/>
            <a:r>
              <a:rPr lang="en-US" sz="1400" dirty="0">
                <a:solidFill>
                  <a:schemeClr val="tx1"/>
                </a:solidFill>
              </a:rPr>
              <a:t>The FCC and United States have petitioned for Supreme Court review of the Fifth Circuit’s decision and Respondents (Consumers’ Research et al.) agreed that review is warranted.</a:t>
            </a:r>
          </a:p>
        </p:txBody>
      </p:sp>
    </p:spTree>
    <p:extLst>
      <p:ext uri="{BB962C8B-B14F-4D97-AF65-F5344CB8AC3E}">
        <p14:creationId xmlns:p14="http://schemas.microsoft.com/office/powerpoint/2010/main" val="31284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1.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6EDE984D-89C3-214D-BDA4-3D9870A569FC}"/>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8E0717C9-E961-5745-A50F-0347F1801951}"/>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8672E629-91E5-DF43-A8B2-2201665A1471}"/>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Should tax rulemaking be treated differently than rulemaking in other areas, such that delegations would be subject to less scrutiny?</a:t>
            </a:r>
          </a:p>
        </p:txBody>
      </p:sp>
      <p:sp>
        <p:nvSpPr>
          <p:cNvPr id="7" name="Rounded Rectangle 6" descr="" title="">
            <a:extLst>
              <a:ext uri="{FF2B5EF4-FFF2-40B4-BE49-F238E27FC236}">
                <a16:creationId xmlns:a16="http://schemas.microsoft.com/office/drawing/2014/main" id="{CD8D5B17-CC4E-7745-8A68-12F5E9CCEE36}"/>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4511C01D-D490-BD47-81AA-51E93946AF68}"/>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5E62A840-9D38-914B-AEA6-1BE68E4FF2A6}"/>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244629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2.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24A57DEA-65C2-3F47-931B-A7442D221E9D}"/>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0517EF20-BB29-F549-AD54-64894726F197}"/>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138AAF81-951A-614F-B304-66E4C8675FAC}"/>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Do express grants of tax rulemaking authority (e.g., Code sections using the language “except as provided in regulations . . .” or “except to the extent provided in regulations, . . .”) pose a nondelegation issue?</a:t>
            </a:r>
          </a:p>
        </p:txBody>
      </p:sp>
      <p:sp>
        <p:nvSpPr>
          <p:cNvPr id="7" name="Rounded Rectangle 6" descr="" title="">
            <a:extLst>
              <a:ext uri="{FF2B5EF4-FFF2-40B4-BE49-F238E27FC236}">
                <a16:creationId xmlns:a16="http://schemas.microsoft.com/office/drawing/2014/main" id="{718C1C2A-E187-EB42-8DF4-6FD4E25CD131}"/>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EC504BA3-7247-704A-A4B6-5243D7AE9121}"/>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92111760-502F-5F48-ACDC-7ECA7E8DEAFB}"/>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221460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a:xfrm>
            <a:off x="194469" y="646781"/>
            <a:ext cx="8755062" cy="4007691"/>
          </a:xfrm>
        </p:spPr>
        <p:txBody>
          <a:bodyPr/>
          <a:lstStyle/>
          <a:p>
            <a:pPr lvl="1"/>
            <a:r>
              <a:rPr lang="en-US" sz="1800" dirty="0">
                <a:solidFill>
                  <a:schemeClr val="tx1"/>
                </a:solidFill>
              </a:rPr>
              <a:t>IRS:</a:t>
            </a:r>
          </a:p>
          <a:p>
            <a:pPr lvl="2"/>
            <a:r>
              <a:rPr lang="en-US" sz="1600" dirty="0">
                <a:solidFill>
                  <a:schemeClr val="tx1"/>
                </a:solidFill>
              </a:rPr>
              <a:t>Agency may double down – IRS argued in </a:t>
            </a:r>
            <a:r>
              <a:rPr lang="en-US" sz="1600" i="1" dirty="0">
                <a:solidFill>
                  <a:schemeClr val="tx1"/>
                </a:solidFill>
              </a:rPr>
              <a:t>Varian</a:t>
            </a:r>
            <a:r>
              <a:rPr lang="en-US" sz="1600" dirty="0">
                <a:solidFill>
                  <a:schemeClr val="tx1"/>
                </a:solidFill>
              </a:rPr>
              <a:t> that § 7805(a) gives very broad authority even after </a:t>
            </a:r>
            <a:r>
              <a:rPr lang="en-US" sz="1600" i="1" dirty="0">
                <a:solidFill>
                  <a:schemeClr val="tx1"/>
                </a:solidFill>
              </a:rPr>
              <a:t>Loper Bright</a:t>
            </a:r>
            <a:endParaRPr lang="en-US" sz="1600" dirty="0">
              <a:solidFill>
                <a:schemeClr val="tx1"/>
              </a:solidFill>
            </a:endParaRPr>
          </a:p>
          <a:p>
            <a:pPr lvl="2"/>
            <a:r>
              <a:rPr lang="en-US" sz="1600" dirty="0">
                <a:solidFill>
                  <a:schemeClr val="tx1"/>
                </a:solidFill>
              </a:rPr>
              <a:t>Regulatory consequences:</a:t>
            </a:r>
          </a:p>
          <a:p>
            <a:pPr lvl="3"/>
            <a:r>
              <a:rPr lang="en-US" sz="1400" dirty="0">
                <a:solidFill>
                  <a:schemeClr val="tx1"/>
                </a:solidFill>
              </a:rPr>
              <a:t>Fewer regulations overall, more interpretive guidance in the form of notices and revenue rulings? </a:t>
            </a:r>
          </a:p>
          <a:p>
            <a:pPr lvl="4"/>
            <a:r>
              <a:rPr lang="en-US" sz="1300" dirty="0">
                <a:solidFill>
                  <a:schemeClr val="tx1"/>
                </a:solidFill>
              </a:rPr>
              <a:t>Avoids the notice-and-comment process</a:t>
            </a:r>
          </a:p>
          <a:p>
            <a:pPr lvl="3"/>
            <a:r>
              <a:rPr lang="en-US" sz="1400" dirty="0">
                <a:solidFill>
                  <a:schemeClr val="tx1"/>
                </a:solidFill>
              </a:rPr>
              <a:t>Fewer taxpayer favorable regulations if not consonant with “best” interpretation of the relevant statute?</a:t>
            </a:r>
          </a:p>
          <a:p>
            <a:pPr lvl="4"/>
            <a:r>
              <a:rPr lang="en-US" sz="1200" dirty="0">
                <a:solidFill>
                  <a:schemeClr val="tx1"/>
                </a:solidFill>
              </a:rPr>
              <a:t>Who would challenge favorable regulations? Parties on both sides of a regulation, like § 1.1221-2. </a:t>
            </a:r>
          </a:p>
          <a:p>
            <a:pPr lvl="3"/>
            <a:r>
              <a:rPr lang="en-US" sz="1400" dirty="0">
                <a:solidFill>
                  <a:schemeClr val="tx1"/>
                </a:solidFill>
              </a:rPr>
              <a:t>More standards and guidelines, fewer objective and reticulated rules? More anti-abuse rules?</a:t>
            </a:r>
            <a:endParaRPr lang="en-US" sz="1200" dirty="0">
              <a:solidFill>
                <a:schemeClr val="tx1"/>
              </a:solidFill>
            </a:endParaRPr>
          </a:p>
          <a:p>
            <a:pPr lvl="2"/>
            <a:r>
              <a:rPr lang="en-US" sz="1600" dirty="0">
                <a:solidFill>
                  <a:schemeClr val="tx1"/>
                </a:solidFill>
              </a:rPr>
              <a:t>Greater explanation in preambles, which could slow the release of regulatory guidance</a:t>
            </a:r>
          </a:p>
          <a:p>
            <a:pPr lvl="3"/>
            <a:r>
              <a:rPr lang="en-US" sz="1400" dirty="0">
                <a:solidFill>
                  <a:schemeClr val="tx1"/>
                </a:solidFill>
              </a:rPr>
              <a:t>How much more under </a:t>
            </a:r>
            <a:r>
              <a:rPr lang="en-US" sz="1400" i="1" dirty="0">
                <a:solidFill>
                  <a:schemeClr val="tx1"/>
                </a:solidFill>
              </a:rPr>
              <a:t>Ohio v. EPA</a:t>
            </a:r>
            <a:r>
              <a:rPr lang="en-US" sz="1400" dirty="0">
                <a:solidFill>
                  <a:schemeClr val="tx1"/>
                </a:solidFill>
              </a:rPr>
              <a:t>? See CAMT proposed regulations.</a:t>
            </a:r>
          </a:p>
          <a:p>
            <a:pPr lvl="2"/>
            <a:r>
              <a:rPr lang="en-US" sz="1600" dirty="0">
                <a:solidFill>
                  <a:schemeClr val="tx1"/>
                </a:solidFill>
              </a:rPr>
              <a:t>IRS Exam response:</a:t>
            </a:r>
          </a:p>
          <a:p>
            <a:pPr lvl="3"/>
            <a:r>
              <a:rPr lang="en-US" sz="1400" dirty="0">
                <a:solidFill>
                  <a:schemeClr val="tx1"/>
                </a:solidFill>
              </a:rPr>
              <a:t>More aggressive use of penalties to deter invalidity claims?</a:t>
            </a:r>
          </a:p>
          <a:p>
            <a:pPr lvl="3"/>
            <a:r>
              <a:rPr lang="en-US" sz="1400" dirty="0">
                <a:solidFill>
                  <a:schemeClr val="tx1"/>
                </a:solidFill>
              </a:rPr>
              <a:t>More aggressive use of § 7701(o) and judicial doctrines in an ad hoc manner to bury invalidity claims?</a:t>
            </a:r>
          </a:p>
          <a:p>
            <a:pPr lvl="3"/>
            <a:endParaRPr lang="en-US" sz="1400" dirty="0"/>
          </a:p>
        </p:txBody>
      </p:sp>
    </p:spTree>
    <p:extLst>
      <p:ext uri="{BB962C8B-B14F-4D97-AF65-F5344CB8AC3E}">
        <p14:creationId xmlns:p14="http://schemas.microsoft.com/office/powerpoint/2010/main" val="410086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Congress:</a:t>
            </a:r>
          </a:p>
          <a:p>
            <a:pPr lvl="2"/>
            <a:r>
              <a:rPr lang="en-US" sz="1600" dirty="0">
                <a:solidFill>
                  <a:schemeClr val="tx1"/>
                </a:solidFill>
              </a:rPr>
              <a:t>Will we see a bill codifying </a:t>
            </a:r>
            <a:r>
              <a:rPr lang="en-US" sz="1600" i="1" dirty="0">
                <a:solidFill>
                  <a:schemeClr val="tx1"/>
                </a:solidFill>
              </a:rPr>
              <a:t>Chevron </a:t>
            </a:r>
            <a:r>
              <a:rPr lang="en-US" sz="1600" dirty="0">
                <a:solidFill>
                  <a:schemeClr val="tx1"/>
                </a:solidFill>
              </a:rPr>
              <a:t>deference?</a:t>
            </a:r>
          </a:p>
          <a:p>
            <a:pPr lvl="3"/>
            <a:r>
              <a:rPr lang="en-US" sz="1400" dirty="0">
                <a:solidFill>
                  <a:schemeClr val="tx1"/>
                </a:solidFill>
              </a:rPr>
              <a:t>Stop Corporate Capture Act (Warren) would revise APA and require judicial deference</a:t>
            </a:r>
          </a:p>
          <a:p>
            <a:pPr lvl="3"/>
            <a:r>
              <a:rPr lang="en-US" sz="1400" dirty="0">
                <a:solidFill>
                  <a:schemeClr val="tx1"/>
                </a:solidFill>
              </a:rPr>
              <a:t>Would that be constitutional? See Thomas concurrence in </a:t>
            </a:r>
            <a:r>
              <a:rPr lang="en-US" sz="1400" i="1" dirty="0">
                <a:solidFill>
                  <a:schemeClr val="tx1"/>
                </a:solidFill>
              </a:rPr>
              <a:t>Loper</a:t>
            </a:r>
            <a:r>
              <a:rPr lang="en-US" sz="1400" dirty="0">
                <a:solidFill>
                  <a:schemeClr val="tx1"/>
                </a:solidFill>
              </a:rPr>
              <a:t>. </a:t>
            </a:r>
          </a:p>
          <a:p>
            <a:pPr lvl="2"/>
            <a:r>
              <a:rPr lang="en-US" sz="1600" dirty="0">
                <a:solidFill>
                  <a:schemeClr val="tx1"/>
                </a:solidFill>
              </a:rPr>
              <a:t>More explicit grants of rulemaking authority?</a:t>
            </a:r>
          </a:p>
          <a:p>
            <a:pPr lvl="3"/>
            <a:r>
              <a:rPr lang="en-US" sz="1400" dirty="0">
                <a:solidFill>
                  <a:schemeClr val="tx1"/>
                </a:solidFill>
              </a:rPr>
              <a:t>Is that realistic in this political environment and ineffective technical corrections process?</a:t>
            </a:r>
          </a:p>
          <a:p>
            <a:pPr lvl="2"/>
            <a:r>
              <a:rPr lang="en-US" sz="1600" dirty="0">
                <a:solidFill>
                  <a:schemeClr val="tx1"/>
                </a:solidFill>
              </a:rPr>
              <a:t>Codification of the absurd results doctrine?</a:t>
            </a:r>
          </a:p>
          <a:p>
            <a:pPr lvl="3"/>
            <a:r>
              <a:rPr lang="en-US" sz="1400" dirty="0">
                <a:solidFill>
                  <a:schemeClr val="tx1"/>
                </a:solidFill>
              </a:rPr>
              <a:t>Is the result “so gross as to shock the general moral or common sense … or if it is “quite impossible that Congress could have intended the result . . . and [if] the alleged absurdity is so clear as to be obvious to </a:t>
            </a:r>
            <a:r>
              <a:rPr lang="en-US" sz="1400">
                <a:solidFill>
                  <a:schemeClr val="tx1"/>
                </a:solidFill>
              </a:rPr>
              <a:t>most anyone.” </a:t>
            </a:r>
            <a:r>
              <a:rPr lang="en-US" sz="1400" i="1" dirty="0">
                <a:solidFill>
                  <a:schemeClr val="tx1"/>
                </a:solidFill>
              </a:rPr>
              <a:t>See Varian Medical Systems Inc. &amp; Subsidiaries v. Commissioner</a:t>
            </a:r>
            <a:r>
              <a:rPr lang="en-US" sz="1400" dirty="0">
                <a:solidFill>
                  <a:schemeClr val="tx1"/>
                </a:solidFill>
              </a:rPr>
              <a:t>, 163 T.C. No. 4 (2024) (2024 U.S. Tax Ct. LEXIS 2106, at *34-36).</a:t>
            </a:r>
          </a:p>
          <a:p>
            <a:pPr lvl="3"/>
            <a:r>
              <a:rPr lang="en-US" sz="1400" dirty="0">
                <a:solidFill>
                  <a:schemeClr val="tx1"/>
                </a:solidFill>
              </a:rPr>
              <a:t>Could Congress instruct courts to apply the absurd results doctrine?  Would such instruction be constitutional?</a:t>
            </a:r>
            <a:br>
              <a:rPr lang="en-US" sz="1400" dirty="0">
                <a:solidFill>
                  <a:srgbClr val="333333"/>
                </a:solidFill>
                <a:effectLst/>
                <a:latin typeface="Open Sans" panose="020B0606030504020204" pitchFamily="34" charset="0"/>
                <a:ea typeface="Aptos" panose="020B0004020202020204" pitchFamily="34" charset="0"/>
                <a:cs typeface="Aptos" panose="020B0004020202020204" pitchFamily="34" charset="0"/>
              </a:rPr>
            </a:br>
            <a:endParaRPr lang="en-US" sz="1400" dirty="0"/>
          </a:p>
        </p:txBody>
      </p:sp>
    </p:spTree>
    <p:extLst>
      <p:ext uri="{BB962C8B-B14F-4D97-AF65-F5344CB8AC3E}">
        <p14:creationId xmlns:p14="http://schemas.microsoft.com/office/powerpoint/2010/main" val="260270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43A51F3-9A8D-5A3F-40C7-97A37746AF20}"/>
              </a:ext>
            </a:extLst>
          </p:cNvPr>
          <p:cNvSpPr>
            <a:spLocks noGrp="1"/>
          </p:cNvSpPr>
          <p:nvPr>
            <p:ph type="title"/>
          </p:nvPr>
        </p:nvSpPr>
        <p:spPr/>
        <p:txBody>
          <a:bodyPr/>
          <a:lstStyle/>
          <a:p>
            <a:r>
              <a:rPr lang="en-US" dirty="0"/>
              <a:t>Potential Judicial, Agency, and Congressional Reactions</a:t>
            </a:r>
          </a:p>
        </p:txBody>
      </p:sp>
      <p:sp>
        <p:nvSpPr>
          <p:cNvPr id="3" name="Text Placeholder 2" descr="" title="">
            <a:extLst>
              <a:ext uri="{FF2B5EF4-FFF2-40B4-BE49-F238E27FC236}">
                <a16:creationId xmlns:a16="http://schemas.microsoft.com/office/drawing/2014/main" id="{1D8B45EF-4F86-67B6-B882-2C71EDCA9AC4}"/>
              </a:ext>
            </a:extLst>
          </p:cNvPr>
          <p:cNvSpPr>
            <a:spLocks noGrp="1"/>
          </p:cNvSpPr>
          <p:nvPr>
            <p:ph type="body" sz="quarter" idx="10"/>
          </p:nvPr>
        </p:nvSpPr>
        <p:spPr/>
        <p:txBody>
          <a:bodyPr/>
          <a:lstStyle/>
          <a:p>
            <a:pPr lvl="1"/>
            <a:r>
              <a:rPr lang="en-US" sz="1800" dirty="0">
                <a:solidFill>
                  <a:schemeClr val="tx1"/>
                </a:solidFill>
              </a:rPr>
              <a:t>Practitioners and Taxpayers: </a:t>
            </a:r>
          </a:p>
          <a:p>
            <a:pPr lvl="2"/>
            <a:r>
              <a:rPr lang="en-US" dirty="0">
                <a:solidFill>
                  <a:schemeClr val="tx1"/>
                </a:solidFill>
              </a:rPr>
              <a:t>First mover and free rider issue</a:t>
            </a:r>
          </a:p>
          <a:p>
            <a:pPr lvl="2"/>
            <a:r>
              <a:rPr lang="en-US" dirty="0">
                <a:solidFill>
                  <a:schemeClr val="tx1"/>
                </a:solidFill>
              </a:rPr>
              <a:t>How to deal with possible circuit splits? </a:t>
            </a:r>
          </a:p>
          <a:p>
            <a:pPr lvl="3"/>
            <a:r>
              <a:rPr lang="en-US" dirty="0">
                <a:solidFill>
                  <a:schemeClr val="tx1"/>
                </a:solidFill>
              </a:rPr>
              <a:t>Worry less about circuit and forecast Supreme Court resolution?</a:t>
            </a:r>
          </a:p>
          <a:p>
            <a:pPr lvl="3"/>
            <a:r>
              <a:rPr lang="en-US" dirty="0">
                <a:solidFill>
                  <a:schemeClr val="tx1"/>
                </a:solidFill>
              </a:rPr>
              <a:t>Begin counting votes?</a:t>
            </a:r>
          </a:p>
          <a:p>
            <a:pPr lvl="3"/>
            <a:r>
              <a:rPr lang="en-US" dirty="0">
                <a:solidFill>
                  <a:schemeClr val="tx1"/>
                </a:solidFill>
              </a:rPr>
              <a:t>More amenable to taxpayer invalidity claims?</a:t>
            </a:r>
          </a:p>
          <a:p>
            <a:pPr marL="521208" lvl="3" indent="0">
              <a:buNone/>
            </a:pPr>
            <a:endParaRPr lang="en-US" dirty="0">
              <a:solidFill>
                <a:schemeClr val="tx1"/>
              </a:solidFill>
            </a:endParaRPr>
          </a:p>
          <a:p>
            <a:pPr lvl="2"/>
            <a:r>
              <a:rPr lang="en-US" dirty="0">
                <a:solidFill>
                  <a:schemeClr val="tx1"/>
                </a:solidFill>
              </a:rPr>
              <a:t>Financial statement effect:</a:t>
            </a:r>
          </a:p>
          <a:p>
            <a:pPr lvl="3"/>
            <a:r>
              <a:rPr lang="en-US" dirty="0">
                <a:solidFill>
                  <a:schemeClr val="tx1"/>
                </a:solidFill>
              </a:rPr>
              <a:t>For substantive challenges to legislative rules that reflect a “permissible” reading of the statute that is not the “best” reading, clients may be able to change reporting positions on financial statements</a:t>
            </a:r>
          </a:p>
          <a:p>
            <a:pPr lvl="3"/>
            <a:r>
              <a:rPr lang="en-US" i="1" dirty="0">
                <a:solidFill>
                  <a:schemeClr val="tx1"/>
                </a:solidFill>
              </a:rPr>
              <a:t>Ohio v. EPA </a:t>
            </a:r>
            <a:r>
              <a:rPr lang="en-US" dirty="0">
                <a:solidFill>
                  <a:schemeClr val="tx1"/>
                </a:solidFill>
              </a:rPr>
              <a:t>may open procedural challenges to regulations but this standard seems significantly less certain</a:t>
            </a:r>
            <a:endParaRPr lang="en-US" i="1" dirty="0">
              <a:solidFill>
                <a:schemeClr val="tx1"/>
              </a:solidFill>
            </a:endParaRPr>
          </a:p>
          <a:p>
            <a:pPr lvl="2"/>
            <a:endParaRPr lang="en-US" sz="1600" dirty="0"/>
          </a:p>
        </p:txBody>
      </p:sp>
    </p:spTree>
    <p:extLst>
      <p:ext uri="{BB962C8B-B14F-4D97-AF65-F5344CB8AC3E}">
        <p14:creationId xmlns:p14="http://schemas.microsoft.com/office/powerpoint/2010/main" val="834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6.xml><?xml version="1.0" encoding="utf-8"?>
<p:sld xmlns:a16="http://schemas.microsoft.com/office/drawing/2014/main" xmlns:a14="http://schemas.microsoft.com/office/drawing/2010/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descr="" title=""/>
        <p:cNvGrpSpPr/>
        <p:nvPr/>
      </p:nvGrpSpPr>
      <p:grpSpPr>
        <a:xfrm>
          <a:off x="0" y="0"/>
          <a:ext cx="0" cy="0"/>
          <a:chOff x="0" y="0"/>
          <a:chExt cx="0" cy="0"/>
        </a:xfrm>
      </p:grpSpPr>
      <p:pic>
        <p:nvPicPr>
          <p:cNvPr id="3" name="Graphic 2" descr="" title="">
            <a:extLst>
              <a:ext uri="{FF2B5EF4-FFF2-40B4-BE49-F238E27FC236}">
                <a16:creationId xmlns:a16="http://schemas.microsoft.com/office/drawing/2014/main" id="{D4A0C7C1-D210-9841-8E1F-5969253B0AD2}"/>
              </a:ext>
            </a:extLst>
          </p:cNvPr>
          <p:cNvPicPr>
            <a:picLocks/>
          </p:cNvPicPr>
          <p:nvPr>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26080" y="462915"/>
            <a:ext cx="777240" cy="388620"/>
          </a:xfrm>
          <a:prstGeom prst="rect">
            <a:avLst/>
          </a:prstGeom>
        </p:spPr>
      </p:pic>
      <p:pic>
        <p:nvPicPr>
          <p:cNvPr id="5" name="Graphic 4" descr="" title="">
            <a:extLst>
              <a:ext uri="{FF2B5EF4-FFF2-40B4-BE49-F238E27FC236}">
                <a16:creationId xmlns:a16="http://schemas.microsoft.com/office/drawing/2014/main" id="{05028BAF-305A-2E41-8C98-6F86BBD14F6A}"/>
              </a:ext>
            </a:extLst>
          </p:cNvPr>
          <p:cNvPicPr>
            <a:picLocks/>
          </p:cNvPicPr>
          <p:nvPr>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8680" y="1703070"/>
            <a:ext cx="1737360" cy="1737360"/>
          </a:xfrm>
          <a:prstGeom prst="rect">
            <a:avLst/>
          </a:prstGeom>
        </p:spPr>
      </p:pic>
      <p:sp>
        <p:nvSpPr>
          <p:cNvPr id="6" name="Rectangle 5" descr="" title="">
            <a:extLst>
              <a:ext uri="{FF2B5EF4-FFF2-40B4-BE49-F238E27FC236}">
                <a16:creationId xmlns:a16="http://schemas.microsoft.com/office/drawing/2014/main" id="{792B1A1E-F1B4-D14D-8161-92DA36D71CBA}"/>
              </a:ext>
            </a:extLst>
          </p:cNvPr>
          <p:cNvSpPr/>
          <p:nvPr>
            <p:custDataLst/>
          </p:nvPr>
        </p:nvSpPr>
        <p:spPr>
          <a:xfrm>
            <a:off x="2926080" y="1928813"/>
            <a:ext cx="54864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Does Loper Bright materially change your evaluation of validity challenges to tax regulations when giving tax opinions?</a:t>
            </a:r>
          </a:p>
        </p:txBody>
      </p:sp>
      <p:sp>
        <p:nvSpPr>
          <p:cNvPr id="7" name="Rounded Rectangle 6" descr="" title="">
            <a:extLst>
              <a:ext uri="{FF2B5EF4-FFF2-40B4-BE49-F238E27FC236}">
                <a16:creationId xmlns:a16="http://schemas.microsoft.com/office/drawing/2014/main" id="{DEF76267-23CF-6145-BF5D-9BA377ED7E2F}"/>
              </a:ext>
            </a:extLst>
          </p:cNvPr>
          <p:cNvSpPr/>
          <p:nvPr>
            <p:custDataLst/>
          </p:nvPr>
        </p:nvSpPr>
        <p:spPr>
          <a:xfrm>
            <a:off x="4762500" y="322898"/>
            <a:ext cx="4000500" cy="668654"/>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62500" lnSpcReduction="20000"/>
          </a:bodyPr>
          <a:lstStyle/>
          <a:p>
            <a:r>
              <a:rPr lang="en-US" sz="2000">
                <a:solidFill>
                  <a:srgbClr val="5B5B5B"/>
                </a:solidFill>
              </a:rPr>
              <a:t>Please download and install the Slido app on all computers you use</a:t>
            </a:r>
          </a:p>
        </p:txBody>
      </p:sp>
      <p:pic>
        <p:nvPicPr>
          <p:cNvPr id="9" name="Graphic 8" descr="" title="">
            <a:extLst>
              <a:ext uri="{FF2B5EF4-FFF2-40B4-BE49-F238E27FC236}">
                <a16:creationId xmlns:a16="http://schemas.microsoft.com/office/drawing/2014/main" id="{31D9B124-19E4-4A4C-8A4A-45D54B2CB988}"/>
              </a:ext>
            </a:extLst>
          </p:cNvPr>
          <p:cNvPicPr>
            <a:picLocks/>
          </p:cNvPicPr>
          <p:nvPr>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661" y="433226"/>
            <a:ext cx="447999" cy="447999"/>
          </a:xfrm>
          <a:prstGeom prst="rect">
            <a:avLst/>
          </a:prstGeom>
        </p:spPr>
      </p:pic>
      <p:sp>
        <p:nvSpPr>
          <p:cNvPr id="10" name="Rectangle 9" descr="" title="">
            <a:extLst>
              <a:ext uri="{FF2B5EF4-FFF2-40B4-BE49-F238E27FC236}">
                <a16:creationId xmlns:a16="http://schemas.microsoft.com/office/drawing/2014/main" id="{916C2863-BC3E-644F-969A-09651981663E}"/>
              </a:ext>
            </a:extLst>
          </p:cNvPr>
          <p:cNvSpPr/>
          <p:nvPr>
            <p:custDataLst/>
          </p:nvPr>
        </p:nvSpPr>
        <p:spPr>
          <a:xfrm>
            <a:off x="2926080" y="4318000"/>
            <a:ext cx="5486400" cy="388620"/>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sz="2200" b="1">
                <a:solidFill>
                  <a:srgbClr val="5B5B5B"/>
                </a:solidFill>
              </a:rPr>
              <a:t>ⓘ</a:t>
            </a:r>
            <a:r>
              <a:rPr lang="en-US" sz="2000">
                <a:solidFill>
                  <a:srgbClr val="5B5B5B"/>
                </a:solidFill>
              </a:rPr>
              <a:t> Start presenting to display the poll results on this slide.</a:t>
            </a:r>
          </a:p>
        </p:txBody>
      </p:sp>
    </p:spTree>
    <p:custDataLst/>
    <p:extLst>
      <p:ext uri="{BB962C8B-B14F-4D97-AF65-F5344CB8AC3E}">
        <p14:creationId xmlns:p14="http://schemas.microsoft.com/office/powerpoint/2010/main" val="41881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3787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F853A8D-5EF2-5612-9A6E-68B15B1D8A78}"/>
              </a:ext>
            </a:extLst>
          </p:cNvPr>
          <p:cNvSpPr>
            <a:spLocks noGrp="1"/>
          </p:cNvSpPr>
          <p:nvPr>
            <p:ph type="title"/>
          </p:nvPr>
        </p:nvSpPr>
        <p:spPr/>
        <p:txBody>
          <a:bodyPr/>
          <a:lstStyle/>
          <a:p>
            <a:r>
              <a:rPr lang="en-US" dirty="0"/>
              <a:t>Scope of the APA</a:t>
            </a:r>
          </a:p>
        </p:txBody>
      </p:sp>
      <p:sp>
        <p:nvSpPr>
          <p:cNvPr id="3" name="Text Placeholder 2" descr="" title="">
            <a:extLst>
              <a:ext uri="{FF2B5EF4-FFF2-40B4-BE49-F238E27FC236}">
                <a16:creationId xmlns:a16="http://schemas.microsoft.com/office/drawing/2014/main" id="{7F744B5D-F6AC-449D-DCFF-F662BFC941AE}"/>
              </a:ext>
            </a:extLst>
          </p:cNvPr>
          <p:cNvSpPr>
            <a:spLocks noGrp="1"/>
          </p:cNvSpPr>
          <p:nvPr>
            <p:ph type="body" sz="quarter" idx="10"/>
          </p:nvPr>
        </p:nvSpPr>
        <p:spPr/>
        <p:txBody>
          <a:bodyPr/>
          <a:lstStyle/>
          <a:p>
            <a:pPr lvl="1"/>
            <a:r>
              <a:rPr lang="en-US" dirty="0">
                <a:solidFill>
                  <a:schemeClr val="tx1"/>
                </a:solidFill>
              </a:rPr>
              <a:t>The APA’s procedural requirements apply only to legislative (not interpretive) guidance</a:t>
            </a:r>
          </a:p>
          <a:p>
            <a:pPr lvl="1"/>
            <a:r>
              <a:rPr lang="en-US" b="1" dirty="0">
                <a:solidFill>
                  <a:schemeClr val="tx1"/>
                </a:solidFill>
              </a:rPr>
              <a:t>Legislative rules</a:t>
            </a:r>
            <a:r>
              <a:rPr lang="en-US" dirty="0">
                <a:solidFill>
                  <a:schemeClr val="tx1"/>
                </a:solidFill>
              </a:rPr>
              <a:t> are generally applicable, substantive rules that purport to </a:t>
            </a:r>
            <a:r>
              <a:rPr lang="en-US" u="sng" dirty="0">
                <a:solidFill>
                  <a:schemeClr val="tx1"/>
                </a:solidFill>
              </a:rPr>
              <a:t>define applicable legal rules or requirements</a:t>
            </a:r>
            <a:r>
              <a:rPr lang="en-US" dirty="0">
                <a:solidFill>
                  <a:schemeClr val="tx1"/>
                </a:solidFill>
              </a:rPr>
              <a:t>. These include:</a:t>
            </a:r>
          </a:p>
          <a:p>
            <a:pPr lvl="2"/>
            <a:r>
              <a:rPr lang="en-US" dirty="0">
                <a:solidFill>
                  <a:schemeClr val="tx1"/>
                </a:solidFill>
              </a:rPr>
              <a:t>Treasury Regulations</a:t>
            </a:r>
          </a:p>
          <a:p>
            <a:pPr lvl="2"/>
            <a:r>
              <a:rPr lang="en-US" dirty="0">
                <a:solidFill>
                  <a:schemeClr val="tx1"/>
                </a:solidFill>
              </a:rPr>
              <a:t>Some notices (e.g., listing notices)</a:t>
            </a:r>
          </a:p>
          <a:p>
            <a:pPr lvl="2"/>
            <a:r>
              <a:rPr lang="en-US" dirty="0">
                <a:solidFill>
                  <a:schemeClr val="tx1"/>
                </a:solidFill>
              </a:rPr>
              <a:t>Some Revenue Procedures</a:t>
            </a:r>
          </a:p>
          <a:p>
            <a:pPr lvl="1"/>
            <a:r>
              <a:rPr lang="en-US" b="1" dirty="0">
                <a:solidFill>
                  <a:schemeClr val="tx1"/>
                </a:solidFill>
              </a:rPr>
              <a:t>Interpretive rules</a:t>
            </a:r>
            <a:r>
              <a:rPr lang="en-US" dirty="0">
                <a:solidFill>
                  <a:schemeClr val="tx1"/>
                </a:solidFill>
              </a:rPr>
              <a:t> are statements of the agency’s interpretation of a statute that do not purport to be binding on taxpayers. These include:</a:t>
            </a:r>
          </a:p>
          <a:p>
            <a:pPr lvl="2"/>
            <a:r>
              <a:rPr lang="en-US" dirty="0">
                <a:solidFill>
                  <a:schemeClr val="tx1"/>
                </a:solidFill>
              </a:rPr>
              <a:t>Most Revenue Rulings</a:t>
            </a:r>
          </a:p>
          <a:p>
            <a:pPr lvl="2"/>
            <a:r>
              <a:rPr lang="en-US" dirty="0">
                <a:solidFill>
                  <a:schemeClr val="tx1"/>
                </a:solidFill>
              </a:rPr>
              <a:t>PLRs</a:t>
            </a:r>
          </a:p>
          <a:p>
            <a:pPr lvl="2"/>
            <a:r>
              <a:rPr lang="en-US" dirty="0" err="1">
                <a:solidFill>
                  <a:schemeClr val="tx1"/>
                </a:solidFill>
              </a:rPr>
              <a:t>CCAs</a:t>
            </a:r>
            <a:r>
              <a:rPr lang="en-US" dirty="0">
                <a:solidFill>
                  <a:schemeClr val="tx1"/>
                </a:solidFill>
              </a:rPr>
              <a:t>, </a:t>
            </a:r>
            <a:r>
              <a:rPr lang="en-US" dirty="0" err="1">
                <a:solidFill>
                  <a:schemeClr val="tx1"/>
                </a:solidFill>
              </a:rPr>
              <a:t>TAMs</a:t>
            </a:r>
            <a:r>
              <a:rPr lang="en-US" dirty="0">
                <a:solidFill>
                  <a:schemeClr val="tx1"/>
                </a:solidFill>
              </a:rPr>
              <a:t>, FSAs, etc.</a:t>
            </a:r>
          </a:p>
          <a:p>
            <a:endParaRPr lang="en-US" dirty="0"/>
          </a:p>
        </p:txBody>
      </p:sp>
    </p:spTree>
    <p:extLst>
      <p:ext uri="{BB962C8B-B14F-4D97-AF65-F5344CB8AC3E}">
        <p14:creationId xmlns:p14="http://schemas.microsoft.com/office/powerpoint/2010/main" val="297768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6.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37"/>
          </p:nvPr>
        </p:nvSpPr>
        <p:spPr>
          <a:xfrm>
            <a:off x="445455" y="1216948"/>
            <a:ext cx="7352823" cy="2958353"/>
          </a:xfrm>
        </p:spPr>
        <p:txBody>
          <a:bodyPr/>
          <a:lstStyle/>
          <a:p>
            <a:r>
              <a:rPr lang="en-US" sz="3600" b="1" i="1" dirty="0" err="1"/>
              <a:t>Loper</a:t>
            </a:r>
            <a:r>
              <a:rPr lang="en-US" sz="3600" b="1" i="1" dirty="0"/>
              <a:t> Bright Enters. v. Raimondo</a:t>
            </a:r>
          </a:p>
        </p:txBody>
      </p:sp>
    </p:spTree>
    <p:extLst>
      <p:ext uri="{BB962C8B-B14F-4D97-AF65-F5344CB8AC3E}">
        <p14:creationId xmlns:p14="http://schemas.microsoft.com/office/powerpoint/2010/main" val="368237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Overview of </a:t>
            </a:r>
            <a:r>
              <a:rPr lang="en-US" i="1" dirty="0"/>
              <a:t>Chevron</a:t>
            </a:r>
            <a:endParaRPr lang="en-US"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dirty="0">
                <a:solidFill>
                  <a:schemeClr val="tx1"/>
                </a:solidFill>
              </a:rPr>
              <a:t>The Court in </a:t>
            </a:r>
            <a:r>
              <a:rPr lang="en-US" i="1" dirty="0" err="1">
                <a:solidFill>
                  <a:schemeClr val="tx1"/>
                </a:solidFill>
              </a:rPr>
              <a:t>Loper</a:t>
            </a:r>
            <a:r>
              <a:rPr lang="en-US" i="1" dirty="0">
                <a:solidFill>
                  <a:schemeClr val="tx1"/>
                </a:solidFill>
              </a:rPr>
              <a:t> Bright</a:t>
            </a:r>
            <a:r>
              <a:rPr lang="en-US" dirty="0">
                <a:solidFill>
                  <a:schemeClr val="tx1"/>
                </a:solidFill>
              </a:rPr>
              <a:t> was asked to consider whether or not to continue to apply the doctrine of </a:t>
            </a:r>
            <a:r>
              <a:rPr lang="en-US" i="1" dirty="0">
                <a:solidFill>
                  <a:schemeClr val="tx1"/>
                </a:solidFill>
              </a:rPr>
              <a:t>Chevron</a:t>
            </a:r>
            <a:r>
              <a:rPr lang="en-US" dirty="0">
                <a:solidFill>
                  <a:schemeClr val="tx1"/>
                </a:solidFill>
              </a:rPr>
              <a:t> deference</a:t>
            </a:r>
          </a:p>
          <a:p>
            <a:pPr lvl="1"/>
            <a:r>
              <a:rPr lang="en-US" dirty="0">
                <a:solidFill>
                  <a:schemeClr val="tx1"/>
                </a:solidFill>
              </a:rPr>
              <a:t>Under the </a:t>
            </a:r>
            <a:r>
              <a:rPr lang="en-US" i="1" dirty="0">
                <a:solidFill>
                  <a:schemeClr val="tx1"/>
                </a:solidFill>
              </a:rPr>
              <a:t>Chevron </a:t>
            </a:r>
            <a:r>
              <a:rPr lang="en-US" dirty="0">
                <a:solidFill>
                  <a:schemeClr val="tx1"/>
                </a:solidFill>
              </a:rPr>
              <a:t>doctrine, courts were required to defer to legislative rules under the APA that reflected “permissible” agency interpretations of the statute</a:t>
            </a:r>
          </a:p>
          <a:p>
            <a:pPr lvl="2"/>
            <a:r>
              <a:rPr lang="en-US" dirty="0">
                <a:solidFill>
                  <a:schemeClr val="tx1"/>
                </a:solidFill>
              </a:rPr>
              <a:t>Interpretive guidance under the APA was never given </a:t>
            </a:r>
            <a:r>
              <a:rPr lang="en-US" i="1" dirty="0">
                <a:solidFill>
                  <a:schemeClr val="tx1"/>
                </a:solidFill>
              </a:rPr>
              <a:t>Chevron</a:t>
            </a:r>
            <a:r>
              <a:rPr lang="en-US" dirty="0">
                <a:solidFill>
                  <a:schemeClr val="tx1"/>
                </a:solidFill>
              </a:rPr>
              <a:t> deference</a:t>
            </a:r>
            <a:endParaRPr lang="en-US" dirty="0"/>
          </a:p>
          <a:p>
            <a:pPr lvl="1"/>
            <a:r>
              <a:rPr lang="en-US" dirty="0">
                <a:solidFill>
                  <a:schemeClr val="tx1"/>
                </a:solidFill>
              </a:rPr>
              <a:t>Under </a:t>
            </a:r>
            <a:r>
              <a:rPr lang="en-US" i="1" dirty="0">
                <a:solidFill>
                  <a:schemeClr val="tx1"/>
                </a:solidFill>
              </a:rPr>
              <a:t>Chevron</a:t>
            </a:r>
            <a:r>
              <a:rPr lang="en-US" dirty="0">
                <a:solidFill>
                  <a:schemeClr val="tx1"/>
                </a:solidFill>
              </a:rPr>
              <a:t>, courts applied a two-step (often analyzed as a three-step) review of legislative rules:</a:t>
            </a:r>
          </a:p>
          <a:p>
            <a:pPr lvl="2"/>
            <a:r>
              <a:rPr lang="en-US" dirty="0">
                <a:solidFill>
                  <a:schemeClr val="tx1"/>
                </a:solidFill>
              </a:rPr>
              <a:t>Step 0: Does </a:t>
            </a:r>
            <a:r>
              <a:rPr lang="en-US" i="1" dirty="0">
                <a:solidFill>
                  <a:schemeClr val="tx1"/>
                </a:solidFill>
              </a:rPr>
              <a:t>Chevron </a:t>
            </a:r>
            <a:r>
              <a:rPr lang="en-US" dirty="0">
                <a:solidFill>
                  <a:schemeClr val="tx1"/>
                </a:solidFill>
              </a:rPr>
              <a:t>apply?</a:t>
            </a:r>
          </a:p>
          <a:p>
            <a:pPr lvl="2"/>
            <a:r>
              <a:rPr lang="en-US" dirty="0">
                <a:solidFill>
                  <a:schemeClr val="tx1"/>
                </a:solidFill>
              </a:rPr>
              <a:t>Step 1: Has Congress directly spoken to the precise question at issue?</a:t>
            </a:r>
          </a:p>
          <a:p>
            <a:pPr lvl="2"/>
            <a:r>
              <a:rPr lang="en-US" dirty="0">
                <a:solidFill>
                  <a:schemeClr val="tx1"/>
                </a:solidFill>
              </a:rPr>
              <a:t>Step 2: If no direct congressional directive, defer to the agency if it has offered “permissible construction” of the statute</a:t>
            </a:r>
          </a:p>
          <a:p>
            <a:pPr lvl="1"/>
            <a:endParaRPr lang="en-US" dirty="0"/>
          </a:p>
        </p:txBody>
      </p:sp>
    </p:spTree>
    <p:extLst>
      <p:ext uri="{BB962C8B-B14F-4D97-AF65-F5344CB8AC3E}">
        <p14:creationId xmlns:p14="http://schemas.microsoft.com/office/powerpoint/2010/main" val="8658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8.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Overview of </a:t>
            </a:r>
            <a:r>
              <a:rPr lang="en-US" i="1" dirty="0"/>
              <a:t>Chevron</a:t>
            </a:r>
            <a:endParaRPr lang="en-US" dirty="0">
              <a:solidFill>
                <a:schemeClr val="accent6"/>
              </a:solidFill>
            </a:endParaRPr>
          </a:p>
        </p:txBody>
      </p:sp>
      <p:sp>
        <p:nvSpPr>
          <p:cNvPr id="3" name="Text Placeholder 2" descr="" title=""/>
          <p:cNvSpPr>
            <a:spLocks noGrp="1"/>
          </p:cNvSpPr>
          <p:nvPr>
            <p:ph type="body" sz="quarter" idx="10"/>
          </p:nvPr>
        </p:nvSpPr>
        <p:spPr>
          <a:xfrm>
            <a:off x="193301" y="669266"/>
            <a:ext cx="8755062" cy="4007691"/>
          </a:xfrm>
        </p:spPr>
        <p:txBody>
          <a:bodyPr/>
          <a:lstStyle/>
          <a:p>
            <a:pPr lvl="1"/>
            <a:r>
              <a:rPr lang="en-US" i="1" dirty="0">
                <a:solidFill>
                  <a:schemeClr val="tx1"/>
                </a:solidFill>
              </a:rPr>
              <a:t>Chevron</a:t>
            </a:r>
            <a:r>
              <a:rPr lang="en-US" dirty="0">
                <a:solidFill>
                  <a:schemeClr val="tx1"/>
                </a:solidFill>
              </a:rPr>
              <a:t> applied equally to all tax regulations </a:t>
            </a:r>
          </a:p>
          <a:p>
            <a:pPr lvl="1"/>
            <a:r>
              <a:rPr lang="en-US" dirty="0">
                <a:solidFill>
                  <a:schemeClr val="tx1"/>
                </a:solidFill>
              </a:rPr>
              <a:t>The Supreme Court in </a:t>
            </a:r>
            <a:r>
              <a:rPr lang="en-US" i="1" dirty="0">
                <a:solidFill>
                  <a:schemeClr val="tx1"/>
                </a:solidFill>
              </a:rPr>
              <a:t>Mayo</a:t>
            </a:r>
            <a:r>
              <a:rPr lang="en-US" dirty="0">
                <a:solidFill>
                  <a:schemeClr val="tx1"/>
                </a:solidFill>
              </a:rPr>
              <a:t> in 2011 eliminated any differences in deference afforded regulations promulgated pursuant to specific statutory delegations under the Code (i.e., so- called legislative regulations) or general interpretive power under § 7805 (i.e., so-called interpretive regulations)</a:t>
            </a:r>
          </a:p>
          <a:p>
            <a:pPr lvl="2"/>
            <a:r>
              <a:rPr lang="en-US" dirty="0">
                <a:solidFill>
                  <a:schemeClr val="tx1"/>
                </a:solidFill>
              </a:rPr>
              <a:t>Tax Court had applied different levels of deference to legislative vs. interpretive regulations</a:t>
            </a:r>
          </a:p>
          <a:p>
            <a:pPr lvl="2"/>
            <a:r>
              <a:rPr lang="en-US" dirty="0">
                <a:solidFill>
                  <a:schemeClr val="tx1"/>
                </a:solidFill>
              </a:rPr>
              <a:t>The Supreme Court clarified in </a:t>
            </a:r>
            <a:r>
              <a:rPr lang="en-US" i="1" dirty="0">
                <a:solidFill>
                  <a:schemeClr val="tx1"/>
                </a:solidFill>
              </a:rPr>
              <a:t>Mayo</a:t>
            </a:r>
            <a:r>
              <a:rPr lang="en-US" dirty="0">
                <a:solidFill>
                  <a:schemeClr val="tx1"/>
                </a:solidFill>
              </a:rPr>
              <a:t> that Chevron applied to all tax regulations and rejected any differences in deference for tax regulations</a:t>
            </a:r>
          </a:p>
          <a:p>
            <a:pPr lvl="2"/>
            <a:r>
              <a:rPr lang="en-US" dirty="0">
                <a:solidFill>
                  <a:schemeClr val="tx1"/>
                </a:solidFill>
              </a:rPr>
              <a:t>Some argue that Mayo signaled the end of “tax exceptionalism”</a:t>
            </a:r>
          </a:p>
          <a:p>
            <a:pPr lvl="2"/>
            <a:endParaRPr lang="en-US" dirty="0"/>
          </a:p>
          <a:p>
            <a:pPr lvl="1"/>
            <a:endParaRPr lang="en-US" dirty="0"/>
          </a:p>
        </p:txBody>
      </p:sp>
    </p:spTree>
    <p:extLst>
      <p:ext uri="{BB962C8B-B14F-4D97-AF65-F5344CB8AC3E}">
        <p14:creationId xmlns:p14="http://schemas.microsoft.com/office/powerpoint/2010/main" val="41437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Facts of </a:t>
            </a:r>
            <a:r>
              <a:rPr lang="en-US" i="1" dirty="0"/>
              <a:t>Loper</a:t>
            </a:r>
            <a:endParaRPr lang="en-US" i="1" dirty="0">
              <a:solidFill>
                <a:schemeClr val="accent6"/>
              </a:solidFill>
            </a:endParaRPr>
          </a:p>
        </p:txBody>
      </p:sp>
      <p:sp>
        <p:nvSpPr>
          <p:cNvPr id="3" name="Text Placeholder 2" descr="" title=""/>
          <p:cNvSpPr>
            <a:spLocks noGrp="1"/>
          </p:cNvSpPr>
          <p:nvPr>
            <p:ph type="body" sz="quarter" idx="10"/>
          </p:nvPr>
        </p:nvSpPr>
        <p:spPr/>
        <p:txBody>
          <a:bodyPr/>
          <a:lstStyle/>
          <a:p>
            <a:pPr lvl="1"/>
            <a:r>
              <a:rPr lang="en-US" dirty="0">
                <a:solidFill>
                  <a:schemeClr val="tx1"/>
                </a:solidFill>
              </a:rPr>
              <a:t>A group of commercial Atlantic herring fishermen (</a:t>
            </a:r>
            <a:r>
              <a:rPr lang="en-US" dirty="0" err="1">
                <a:solidFill>
                  <a:schemeClr val="tx1"/>
                </a:solidFill>
              </a:rPr>
              <a:t>Loper</a:t>
            </a:r>
            <a:r>
              <a:rPr lang="en-US" dirty="0">
                <a:solidFill>
                  <a:schemeClr val="tx1"/>
                </a:solidFill>
              </a:rPr>
              <a:t> Bright Enterprises) sued the National Marine Fisheries Service (NMFS) </a:t>
            </a:r>
          </a:p>
          <a:p>
            <a:pPr lvl="1"/>
            <a:r>
              <a:rPr lang="en-US" dirty="0">
                <a:solidFill>
                  <a:schemeClr val="tx1"/>
                </a:solidFill>
              </a:rPr>
              <a:t>The NMFS issued a rule requiring the fishing industry to fund on-board observers in the Atlantic herring fishery</a:t>
            </a:r>
          </a:p>
          <a:p>
            <a:pPr lvl="1"/>
            <a:r>
              <a:rPr lang="en-US" dirty="0" err="1">
                <a:solidFill>
                  <a:schemeClr val="tx1"/>
                </a:solidFill>
              </a:rPr>
              <a:t>Loper</a:t>
            </a:r>
            <a:r>
              <a:rPr lang="en-US" dirty="0">
                <a:solidFill>
                  <a:schemeClr val="tx1"/>
                </a:solidFill>
              </a:rPr>
              <a:t> Bright argued the Magnuson-Stevens Fishery Conservation and Management Act (MSA) didn't authorize the NMFS to create such industry-funded monitoring</a:t>
            </a:r>
          </a:p>
          <a:p>
            <a:pPr lvl="1"/>
            <a:endParaRPr lang="en-US" dirty="0"/>
          </a:p>
        </p:txBody>
      </p:sp>
    </p:spTree>
    <p:extLst>
      <p:ext uri="{BB962C8B-B14F-4D97-AF65-F5344CB8AC3E}">
        <p14:creationId xmlns:p14="http://schemas.microsoft.com/office/powerpoint/2010/main" val="165147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16">
      <a:dk1>
        <a:srgbClr val="272726"/>
      </a:dk1>
      <a:lt1>
        <a:sysClr val="window" lastClr="FFFFFF"/>
      </a:lt1>
      <a:dk2>
        <a:srgbClr val="596B78"/>
      </a:dk2>
      <a:lt2>
        <a:srgbClr val="FFFFFF"/>
      </a:lt2>
      <a:accent1>
        <a:srgbClr val="EE3124"/>
      </a:accent1>
      <a:accent2>
        <a:srgbClr val="8B8379"/>
      </a:accent2>
      <a:accent3>
        <a:srgbClr val="D8D6D7"/>
      </a:accent3>
      <a:accent4>
        <a:srgbClr val="5C5D62"/>
      </a:accent4>
      <a:accent5>
        <a:srgbClr val="204658"/>
      </a:accent5>
      <a:accent6>
        <a:srgbClr val="82756F"/>
      </a:accent6>
      <a:hlink>
        <a:srgbClr val="EE3124"/>
      </a:hlink>
      <a:folHlink>
        <a:srgbClr val="BFBEC4"/>
      </a:folHlink>
    </a:clrScheme>
    <a:fontScheme name="Skadd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exibleWindow_PPT_Template_16x9_042022" id="{084B59EC-FEE3-4D80-A458-D4EE428A8A04}" vid="{67D4711C-F41B-48EB-A7B0-0C1C8E70FF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Skadden_PPT_Template_16x9</ap:Template>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1899-12-31T23:00:00.0000000Z</dcterms:created>
  <dcterms:modified xsi:type="dcterms:W3CDTF">2024-10-28T22:24:12.0000000Z</dcterms:modified>
</coreProperties>
</file>

<file path=docProps/custom.xml><?xml version="1.0" encoding="utf-8"?>
<op:Properties xmlns:vt="http://schemas.openxmlformats.org/officeDocument/2006/docPropsVTypes" xmlns:op="http://schemas.openxmlformats.org/officeDocument/2006/custom-properties"/>
</file>